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sldx" ContentType="application/vnd.openxmlformats-officedocument.presentationml.slide"/>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10.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11.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12.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3.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4.xml" ContentType="application/vnd.openxmlformats-officedocument.drawingml.chart+xml"/>
  <Override PartName="/ppt/drawings/drawing7.xml" ContentType="application/vnd.openxmlformats-officedocument.drawingml.chartshapes+xml"/>
  <Override PartName="/ppt/notesSlides/notesSlide13.xml" ContentType="application/vnd.openxmlformats-officedocument.presentationml.notesSlide+xml"/>
  <Override PartName="/ppt/charts/chart15.xml" ContentType="application/vnd.openxmlformats-officedocument.drawingml.chart+xml"/>
  <Override PartName="/ppt/drawings/drawing8.xml" ContentType="application/vnd.openxmlformats-officedocument.drawingml.chartshapes+xml"/>
  <Override PartName="/ppt/notesSlides/notesSlide14.xml" ContentType="application/vnd.openxmlformats-officedocument.presentationml.notesSlide+xml"/>
  <Override PartName="/ppt/charts/chart16.xml" ContentType="application/vnd.openxmlformats-officedocument.drawingml.chart+xml"/>
  <Override PartName="/ppt/theme/themeOverride8.xml" ContentType="application/vnd.openxmlformats-officedocument.themeOverride+xml"/>
  <Override PartName="/ppt/notesSlides/notesSlide15.xml" ContentType="application/vnd.openxmlformats-officedocument.presentationml.notesSlide+xml"/>
  <Override PartName="/ppt/charts/chart17.xml" ContentType="application/vnd.openxmlformats-officedocument.drawingml.chart+xml"/>
  <Override PartName="/ppt/drawings/drawing9.xml" ContentType="application/vnd.openxmlformats-officedocument.drawingml.chartshapes+xml"/>
  <Override PartName="/ppt/charts/chart1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9.xml" ContentType="application/vnd.openxmlformats-officedocument.drawingml.chart+xml"/>
  <Override PartName="/ppt/theme/themeOverride9.xml" ContentType="application/vnd.openxmlformats-officedocument.themeOverride+xml"/>
  <Override PartName="/ppt/notesSlides/notesSlide18.xml" ContentType="application/vnd.openxmlformats-officedocument.presentationml.notesSlide+xml"/>
  <Override PartName="/ppt/charts/chart20.xml" ContentType="application/vnd.openxmlformats-officedocument.drawingml.chart+xml"/>
  <Override PartName="/ppt/theme/themeOverride10.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21.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22.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9" r:id="rId4"/>
    <p:sldMasterId id="2147483711" r:id="rId5"/>
    <p:sldMasterId id="2147483724" r:id="rId6"/>
    <p:sldMasterId id="2147483737" r:id="rId7"/>
    <p:sldMasterId id="2147483749" r:id="rId8"/>
    <p:sldMasterId id="2147483762" r:id="rId9"/>
    <p:sldMasterId id="2147483774" r:id="rId10"/>
    <p:sldMasterId id="2147483787" r:id="rId11"/>
    <p:sldMasterId id="2147483800" r:id="rId12"/>
    <p:sldMasterId id="2147483812" r:id="rId13"/>
    <p:sldMasterId id="2147483824" r:id="rId14"/>
    <p:sldMasterId id="2147483837" r:id="rId15"/>
    <p:sldMasterId id="2147483850" r:id="rId16"/>
    <p:sldMasterId id="2147483874" r:id="rId17"/>
    <p:sldMasterId id="2147483887" r:id="rId18"/>
    <p:sldMasterId id="2147483899" r:id="rId19"/>
    <p:sldMasterId id="2147483911" r:id="rId20"/>
  </p:sldMasterIdLst>
  <p:notesMasterIdLst>
    <p:notesMasterId r:id="rId107"/>
  </p:notesMasterIdLst>
  <p:handoutMasterIdLst>
    <p:handoutMasterId r:id="rId108"/>
  </p:handoutMasterIdLst>
  <p:sldIdLst>
    <p:sldId id="262" r:id="rId21"/>
    <p:sldId id="290" r:id="rId22"/>
    <p:sldId id="260" r:id="rId23"/>
    <p:sldId id="261" r:id="rId24"/>
    <p:sldId id="288" r:id="rId25"/>
    <p:sldId id="289" r:id="rId26"/>
    <p:sldId id="287" r:id="rId27"/>
    <p:sldId id="374" r:id="rId28"/>
    <p:sldId id="291" r:id="rId29"/>
    <p:sldId id="375" r:id="rId30"/>
    <p:sldId id="395" r:id="rId31"/>
    <p:sldId id="396" r:id="rId32"/>
    <p:sldId id="294" r:id="rId33"/>
    <p:sldId id="295" r:id="rId34"/>
    <p:sldId id="377" r:id="rId35"/>
    <p:sldId id="381" r:id="rId36"/>
    <p:sldId id="300" r:id="rId37"/>
    <p:sldId id="301" r:id="rId38"/>
    <p:sldId id="298" r:id="rId39"/>
    <p:sldId id="390" r:id="rId40"/>
    <p:sldId id="384" r:id="rId41"/>
    <p:sldId id="391" r:id="rId42"/>
    <p:sldId id="392" r:id="rId43"/>
    <p:sldId id="393" r:id="rId44"/>
    <p:sldId id="394" r:id="rId45"/>
    <p:sldId id="385" r:id="rId46"/>
    <p:sldId id="383" r:id="rId47"/>
    <p:sldId id="382" r:id="rId48"/>
    <p:sldId id="386" r:id="rId49"/>
    <p:sldId id="387" r:id="rId50"/>
    <p:sldId id="388" r:id="rId51"/>
    <p:sldId id="389" r:id="rId52"/>
    <p:sldId id="376" r:id="rId53"/>
    <p:sldId id="378" r:id="rId54"/>
    <p:sldId id="379" r:id="rId55"/>
    <p:sldId id="380" r:id="rId56"/>
    <p:sldId id="423" r:id="rId57"/>
    <p:sldId id="305" r:id="rId58"/>
    <p:sldId id="397" r:id="rId59"/>
    <p:sldId id="306" r:id="rId60"/>
    <p:sldId id="307" r:id="rId61"/>
    <p:sldId id="308" r:id="rId62"/>
    <p:sldId id="309" r:id="rId63"/>
    <p:sldId id="310" r:id="rId64"/>
    <p:sldId id="311" r:id="rId65"/>
    <p:sldId id="419" r:id="rId66"/>
    <p:sldId id="420" r:id="rId67"/>
    <p:sldId id="399" r:id="rId68"/>
    <p:sldId id="312" r:id="rId69"/>
    <p:sldId id="313" r:id="rId70"/>
    <p:sldId id="400" r:id="rId71"/>
    <p:sldId id="314" r:id="rId72"/>
    <p:sldId id="315" r:id="rId73"/>
    <p:sldId id="401" r:id="rId74"/>
    <p:sldId id="402" r:id="rId75"/>
    <p:sldId id="403" r:id="rId76"/>
    <p:sldId id="347" r:id="rId77"/>
    <p:sldId id="348" r:id="rId78"/>
    <p:sldId id="349" r:id="rId79"/>
    <p:sldId id="415" r:id="rId80"/>
    <p:sldId id="421" r:id="rId81"/>
    <p:sldId id="410" r:id="rId82"/>
    <p:sldId id="422" r:id="rId83"/>
    <p:sldId id="411" r:id="rId84"/>
    <p:sldId id="416" r:id="rId85"/>
    <p:sldId id="408" r:id="rId86"/>
    <p:sldId id="418" r:id="rId87"/>
    <p:sldId id="350" r:id="rId88"/>
    <p:sldId id="351" r:id="rId89"/>
    <p:sldId id="263" r:id="rId90"/>
    <p:sldId id="265" r:id="rId91"/>
    <p:sldId id="266" r:id="rId92"/>
    <p:sldId id="271" r:id="rId93"/>
    <p:sldId id="270" r:id="rId94"/>
    <p:sldId id="274" r:id="rId95"/>
    <p:sldId id="272" r:id="rId96"/>
    <p:sldId id="273" r:id="rId97"/>
    <p:sldId id="330" r:id="rId98"/>
    <p:sldId id="331" r:id="rId99"/>
    <p:sldId id="286" r:id="rId100"/>
    <p:sldId id="332" r:id="rId101"/>
    <p:sldId id="406" r:id="rId102"/>
    <p:sldId id="405" r:id="rId103"/>
    <p:sldId id="407" r:id="rId104"/>
    <p:sldId id="412" r:id="rId105"/>
    <p:sldId id="413" r:id="rId106"/>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7" d="100"/>
          <a:sy n="107" d="100"/>
        </p:scale>
        <p:origin x="-84" y="-28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102" Type="http://schemas.openxmlformats.org/officeDocument/2006/relationships/slide" Target="slides/slide82.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presProps" Target="presProps.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Imran%20jee\1.%20Go-data\Experiments\4.%20plant%20growth%20final%20july%202010\for%20thesi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Marco\Desktop\Uni\Bachelorarbeit\K&#246;nigswasser\Auswertung%20K&#246;wa%20Marco%20He&#223;ler.xlsx" TargetMode="External"/><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Marco\Desktop\Uni\Bachelorarbeit\K&#246;nigswasser\Auswertung%20K&#246;wa%20Marco%20He&#223;ler.xlsx" TargetMode="External"/><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C:\Users\Marco\Desktop\Uni\Bachelorarbeit\K&#246;nigswasser\Auswertung%20K&#246;nigswasseranalyse.xlsx" TargetMode="External"/><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oleObject" Target="file:///D:\Eigene%20Dateien\Steffens\Mappe1.xlsx"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Arbeitsblatt10.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Arbeitsblatt11.xlsx"/></Relationships>
</file>

<file path=ppt/charts/_rels/chart16.xml.rels><?xml version="1.0" encoding="UTF-8" standalone="yes"?>
<Relationships xmlns="http://schemas.openxmlformats.org/package/2006/relationships"><Relationship Id="rId2" Type="http://schemas.openxmlformats.org/officeDocument/2006/relationships/oleObject" Target="file:///C:\Users\Alexandra\Documents\Doktorarbeit\Organischer%20Phosphor\Versuche\Bernadeta%20Strochalska\1%20korrigierte%20&#220;bersicht%20richtige%20Standardfehler%20Dez%202011.xlsx" TargetMode="External"/><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Alexandra\Documents\Doktorarbeit\Organischer%20Phosphor\Versuche\Bernadeta%20Strochalska\&#220;bersicht%20080811.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Arbeitsblatt12.xlsx"/></Relationships>
</file>

<file path=ppt/charts/_rels/chart19.xml.rels><?xml version="1.0" encoding="UTF-8" standalone="yes"?>
<Relationships xmlns="http://schemas.openxmlformats.org/package/2006/relationships"><Relationship Id="rId2" Type="http://schemas.openxmlformats.org/officeDocument/2006/relationships/oleObject" Target="file:///C:\Users\Alexandra\Documents\Doktorarbeit\Organischer%20Phosphor\Versuche\Grafiken\Artikel%20Steffens%202010.xlsx" TargetMode="External"/><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Eigene%20Dateien\Steffens\Abb.%2001.09.2015.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oleObject" Target="file:///C:\Users\Alexandra\Documents\Doktorarbeit\Organischer%20Phosphor\Versuche\Wasserkultur%20Mai%202011\Auswertung%20pro%20Wurzell&#228;nge.xlsx" TargetMode="External"/><Relationship Id="rId1" Type="http://schemas.openxmlformats.org/officeDocument/2006/relationships/themeOverride" Target="../theme/themeOverride10.xml"/></Relationships>
</file>

<file path=ppt/charts/_rels/chart21.xml.rels><?xml version="1.0" encoding="UTF-8" standalone="yes"?>
<Relationships xmlns="http://schemas.openxmlformats.org/package/2006/relationships"><Relationship Id="rId1" Type="http://schemas.openxmlformats.org/officeDocument/2006/relationships/oleObject" Target="file:///C:\Dokumente%20und%20Einstellungen\Sch&#228;fer\Eigene%20Dateien\Studium\Master\Masterarbeit\Analysen%20und%20Auswertung\Auswertung%20Phosphor.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kumente%20und%20Einstellungen\Sch&#228;fer\Eigene%20Dateien\Studium\Master\Masterarbeit\Analysen%20und%20Auswertung\Auswertung%20Phosphor.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Paul%20Vollrath\Documents\++Studium\Bachelorarbeit\Kurmies%20Ergebnisse\Endergebnisse\KURMIES%20ERGEBNISSE%20END%20MF.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Paul%20Vollrath\Documents\++Studium\Bachelorarbeit\Kurmies%20Ergebnisse\Endergebnisse\KURMIES%20ERGEBNISSE%20END%20MF.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Paul%20Vollrath\Documents\++Studium\Bachelorarbeit\Kurmies%20Ergebnisse\Endergebnisse\KURMIES%20ERGEBNISSE%20END%20MF.xlsx" TargetMode="Externa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Arbeitsblatt13.xlsx"/></Relationships>
</file>

<file path=ppt/charts/_rels/chart27.xml.rels><?xml version="1.0" encoding="UTF-8" standalone="yes"?>
<Relationships xmlns="http://schemas.openxmlformats.org/package/2006/relationships"><Relationship Id="rId1" Type="http://schemas.openxmlformats.org/officeDocument/2006/relationships/oleObject" Target="file:///C:\Users\Steckenmesser\Documents\Promotion\Daten\Containerversuch\Containerversuch_Daten_Gesamt.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Steckenmesser\Documents\Promotion\Daten\Containerversuch\Containerversuch_Pflanzen.xlsx" TargetMode="Externa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Arbeitsblatt1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Arbeitsblatt15.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Arbeitsblatt16.xlsx"/></Relationships>
</file>

<file path=ppt/charts/_rels/chart32.xml.rels><?xml version="1.0" encoding="UTF-8" standalone="yes"?>
<Relationships xmlns="http://schemas.openxmlformats.org/package/2006/relationships"><Relationship Id="rId1" Type="http://schemas.openxmlformats.org/officeDocument/2006/relationships/oleObject" Target="file:///C:\Users\Steckenmesser\Documents\Promotion\Daten\Containerversuch\Containerversuch_Pflanzen.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Steckenmesser\Documents\Promotion\Daten\Containerversuch\Containerversuch_Pflanzen.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Arbeitsblat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Arbeitsblat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Arbeitsblat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Arbeitsblat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Arbeitsblatt7.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900012498437724E-2"/>
          <c:y val="0.05"/>
          <c:w val="0.91706783179880291"/>
          <c:h val="0.74970718663824265"/>
        </c:manualLayout>
      </c:layout>
      <c:barChart>
        <c:barDir val="col"/>
        <c:grouping val="clustered"/>
        <c:varyColors val="0"/>
        <c:ser>
          <c:idx val="0"/>
          <c:order val="0"/>
          <c:tx>
            <c:strRef>
              <c:f>'dry mass (root +shoot)'!$P$8</c:f>
              <c:strCache>
                <c:ptCount val="1"/>
                <c:pt idx="0">
                  <c:v>Maize</c:v>
                </c:pt>
              </c:strCache>
            </c:strRef>
          </c:tx>
          <c:spPr>
            <a:solidFill>
              <a:schemeClr val="tx1">
                <a:lumMod val="50000"/>
                <a:lumOff val="50000"/>
              </a:schemeClr>
            </a:solidFill>
          </c:spPr>
          <c:invertIfNegative val="0"/>
          <c:dLbls>
            <c:dLbl>
              <c:idx val="0"/>
              <c:layout>
                <c:manualLayout>
                  <c:x val="0"/>
                  <c:y val="-1.2698412698412705E-2"/>
                </c:manualLayout>
              </c:layout>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5873015873015813E-2"/>
                </c:manualLayout>
              </c:layout>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178032055679484E-16"/>
                  <c:y val="-6.666666666666668E-2"/>
                </c:manualLayout>
              </c:layout>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'dry mass (root +shoot)'!$S$9:$S$12</c:f>
                <c:numCache>
                  <c:formatCode>General</c:formatCode>
                  <c:ptCount val="4"/>
                  <c:pt idx="0">
                    <c:v>0.11145813862911098</c:v>
                  </c:pt>
                  <c:pt idx="1">
                    <c:v>0.10330980915027795</c:v>
                  </c:pt>
                  <c:pt idx="2">
                    <c:v>0.17437387992471229</c:v>
                  </c:pt>
                  <c:pt idx="3">
                    <c:v>0.73899706810424171</c:v>
                  </c:pt>
                </c:numCache>
              </c:numRef>
            </c:plus>
            <c:minus>
              <c:numRef>
                <c:f>'dry mass (root +shoot)'!$S$9:$S$12</c:f>
                <c:numCache>
                  <c:formatCode>General</c:formatCode>
                  <c:ptCount val="4"/>
                  <c:pt idx="0">
                    <c:v>0.11145813862911098</c:v>
                  </c:pt>
                  <c:pt idx="1">
                    <c:v>0.10330980915027795</c:v>
                  </c:pt>
                  <c:pt idx="2">
                    <c:v>0.17437387992471229</c:v>
                  </c:pt>
                  <c:pt idx="3">
                    <c:v>0.73899706810424171</c:v>
                  </c:pt>
                </c:numCache>
              </c:numRef>
            </c:minus>
          </c:errBars>
          <c:cat>
            <c:strRef>
              <c:f>'dry mass (root +shoot)'!$O$9:$O$12</c:f>
              <c:strCache>
                <c:ptCount val="4"/>
                <c:pt idx="0">
                  <c:v>Control</c:v>
                </c:pt>
                <c:pt idx="1">
                  <c:v>Al oxide-occluded P</c:v>
                </c:pt>
                <c:pt idx="2">
                  <c:v>Fe oxide-occluded P</c:v>
                </c:pt>
                <c:pt idx="3">
                  <c:v>Ca-dihydrogen phosphate</c:v>
                </c:pt>
              </c:strCache>
            </c:strRef>
          </c:cat>
          <c:val>
            <c:numRef>
              <c:f>'dry mass (root +shoot)'!$P$9:$P$12</c:f>
              <c:numCache>
                <c:formatCode>0.00</c:formatCode>
                <c:ptCount val="4"/>
                <c:pt idx="0">
                  <c:v>2.2925</c:v>
                </c:pt>
                <c:pt idx="1">
                  <c:v>2.3824999999999967</c:v>
                </c:pt>
                <c:pt idx="2">
                  <c:v>2.4824999999999977</c:v>
                </c:pt>
                <c:pt idx="3">
                  <c:v>6.1899999999999995</c:v>
                </c:pt>
              </c:numCache>
            </c:numRef>
          </c:val>
        </c:ser>
        <c:ser>
          <c:idx val="1"/>
          <c:order val="1"/>
          <c:tx>
            <c:strRef>
              <c:f>'dry mass (root +shoot)'!$Q$8</c:f>
              <c:strCache>
                <c:ptCount val="1"/>
                <c:pt idx="0">
                  <c:v>White lupin</c:v>
                </c:pt>
              </c:strCache>
            </c:strRef>
          </c:tx>
          <c:spPr>
            <a:solidFill>
              <a:schemeClr val="tx1">
                <a:lumMod val="85000"/>
                <a:lumOff val="15000"/>
              </a:schemeClr>
            </a:solidFill>
          </c:spPr>
          <c:invertIfNegative val="0"/>
          <c:dLbls>
            <c:dLbl>
              <c:idx val="0"/>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178032055679484E-16"/>
                  <c:y val="-3.1746031746031744E-2"/>
                </c:manualLayout>
              </c:layout>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'dry mass (root +shoot)'!$T$9:$T$12</c:f>
                <c:numCache>
                  <c:formatCode>General</c:formatCode>
                  <c:ptCount val="4"/>
                  <c:pt idx="0">
                    <c:v>7.5318767028324546E-2</c:v>
                  </c:pt>
                  <c:pt idx="1">
                    <c:v>9.6824583655185342E-2</c:v>
                  </c:pt>
                  <c:pt idx="2">
                    <c:v>0.15850210303547632</c:v>
                  </c:pt>
                  <c:pt idx="3">
                    <c:v>0.38891676487394233</c:v>
                  </c:pt>
                </c:numCache>
              </c:numRef>
            </c:plus>
            <c:minus>
              <c:numRef>
                <c:f>'dry mass (root +shoot)'!$T$9:$T$12</c:f>
                <c:numCache>
                  <c:formatCode>General</c:formatCode>
                  <c:ptCount val="4"/>
                  <c:pt idx="0">
                    <c:v>7.5318767028324546E-2</c:v>
                  </c:pt>
                  <c:pt idx="1">
                    <c:v>9.6824583655185342E-2</c:v>
                  </c:pt>
                  <c:pt idx="2">
                    <c:v>0.15850210303547632</c:v>
                  </c:pt>
                  <c:pt idx="3">
                    <c:v>0.38891676487394233</c:v>
                  </c:pt>
                </c:numCache>
              </c:numRef>
            </c:minus>
          </c:errBars>
          <c:cat>
            <c:strRef>
              <c:f>'dry mass (root +shoot)'!$O$9:$O$12</c:f>
              <c:strCache>
                <c:ptCount val="4"/>
                <c:pt idx="0">
                  <c:v>Control</c:v>
                </c:pt>
                <c:pt idx="1">
                  <c:v>Al oxide-occluded P</c:v>
                </c:pt>
                <c:pt idx="2">
                  <c:v>Fe oxide-occluded P</c:v>
                </c:pt>
                <c:pt idx="3">
                  <c:v>Ca-dihydrogen phosphate</c:v>
                </c:pt>
              </c:strCache>
            </c:strRef>
          </c:cat>
          <c:val>
            <c:numRef>
              <c:f>'dry mass (root +shoot)'!$Q$9:$Q$12</c:f>
              <c:numCache>
                <c:formatCode>0.00</c:formatCode>
                <c:ptCount val="4"/>
                <c:pt idx="0">
                  <c:v>0.77750000000000064</c:v>
                </c:pt>
                <c:pt idx="1">
                  <c:v>0.95500000000000063</c:v>
                </c:pt>
                <c:pt idx="2">
                  <c:v>1.6624999999999999</c:v>
                </c:pt>
                <c:pt idx="3">
                  <c:v>3.1274999999999999</c:v>
                </c:pt>
              </c:numCache>
            </c:numRef>
          </c:val>
        </c:ser>
        <c:dLbls>
          <c:showLegendKey val="0"/>
          <c:showVal val="0"/>
          <c:showCatName val="0"/>
          <c:showSerName val="0"/>
          <c:showPercent val="0"/>
          <c:showBubbleSize val="0"/>
        </c:dLbls>
        <c:gapWidth val="150"/>
        <c:axId val="55907320"/>
        <c:axId val="55907712"/>
      </c:barChart>
      <c:catAx>
        <c:axId val="55907320"/>
        <c:scaling>
          <c:orientation val="minMax"/>
        </c:scaling>
        <c:delete val="0"/>
        <c:axPos val="b"/>
        <c:numFmt formatCode="General" sourceLinked="0"/>
        <c:majorTickMark val="out"/>
        <c:minorTickMark val="none"/>
        <c:tickLblPos val="nextTo"/>
        <c:txPr>
          <a:bodyPr rot="0"/>
          <a:lstStyle/>
          <a:p>
            <a:pPr>
              <a:defRPr b="1"/>
            </a:pPr>
            <a:endParaRPr lang="de-DE"/>
          </a:p>
        </c:txPr>
        <c:crossAx val="55907712"/>
        <c:crosses val="autoZero"/>
        <c:auto val="1"/>
        <c:lblAlgn val="ctr"/>
        <c:lblOffset val="100"/>
        <c:noMultiLvlLbl val="0"/>
      </c:catAx>
      <c:valAx>
        <c:axId val="55907712"/>
        <c:scaling>
          <c:orientation val="minMax"/>
          <c:max val="8"/>
          <c:min val="0"/>
        </c:scaling>
        <c:delete val="0"/>
        <c:axPos val="l"/>
        <c:title>
          <c:tx>
            <c:rich>
              <a:bodyPr rot="-5400000" vert="horz"/>
              <a:lstStyle/>
              <a:p>
                <a:pPr>
                  <a:defRPr/>
                </a:pPr>
                <a:r>
                  <a:rPr lang="en-US"/>
                  <a:t>Dry</a:t>
                </a:r>
                <a:r>
                  <a:rPr lang="en-US" baseline="0"/>
                  <a:t> </a:t>
                </a:r>
                <a:r>
                  <a:rPr lang="en-US"/>
                  <a:t>mass  (g plant</a:t>
                </a:r>
                <a:r>
                  <a:rPr lang="en-US" baseline="30000"/>
                  <a:t>-1</a:t>
                </a:r>
                <a:r>
                  <a:rPr lang="en-US"/>
                  <a:t>)</a:t>
                </a:r>
              </a:p>
            </c:rich>
          </c:tx>
          <c:layout>
            <c:manualLayout>
              <c:xMode val="edge"/>
              <c:yMode val="edge"/>
              <c:x val="4.094453471093891E-3"/>
              <c:y val="0.17971055562150193"/>
            </c:manualLayout>
          </c:layout>
          <c:overlay val="0"/>
        </c:title>
        <c:numFmt formatCode="0" sourceLinked="0"/>
        <c:majorTickMark val="out"/>
        <c:minorTickMark val="none"/>
        <c:tickLblPos val="nextTo"/>
        <c:crossAx val="55907320"/>
        <c:crosses val="autoZero"/>
        <c:crossBetween val="between"/>
      </c:valAx>
      <c:spPr>
        <a:noFill/>
      </c:spPr>
    </c:plotArea>
    <c:legend>
      <c:legendPos val="r"/>
      <c:layout>
        <c:manualLayout>
          <c:xMode val="edge"/>
          <c:yMode val="edge"/>
          <c:x val="0.65864457914985786"/>
          <c:y val="2.3641205341245202E-3"/>
          <c:w val="0.32974927486314082"/>
          <c:h val="7.5439570053744034E-2"/>
        </c:manualLayout>
      </c:layout>
      <c:overlay val="0"/>
      <c:txPr>
        <a:bodyPr/>
        <a:lstStyle/>
        <a:p>
          <a:pPr>
            <a:defRPr b="1"/>
          </a:pPr>
          <a:endParaRPr lang="de-DE"/>
        </a:p>
      </c:txPr>
    </c:legend>
    <c:plotVisOnly val="1"/>
    <c:dispBlanksAs val="gap"/>
    <c:showDLblsOverMax val="0"/>
  </c:chart>
  <c:spPr>
    <a:ln>
      <a:noFill/>
    </a:ln>
  </c:spPr>
  <c:txPr>
    <a:bodyPr/>
    <a:lstStyle/>
    <a:p>
      <a:pPr>
        <a:defRPr>
          <a:latin typeface="Times New Roman" pitchFamily="18" charset="0"/>
          <a:cs typeface="Times New Roman" pitchFamily="18" charset="0"/>
        </a:defRPr>
      </a:pPr>
      <a:endParaRPr lang="de-DE"/>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38398633861646"/>
          <c:y val="8.7568168853262907E-2"/>
          <c:w val="0.84103980752405949"/>
          <c:h val="0.56247997079626444"/>
        </c:manualLayout>
      </c:layout>
      <c:barChart>
        <c:barDir val="col"/>
        <c:grouping val="clustered"/>
        <c:varyColors val="0"/>
        <c:ser>
          <c:idx val="0"/>
          <c:order val="0"/>
          <c:invertIfNegative val="0"/>
          <c:errBars>
            <c:errBarType val="both"/>
            <c:errValType val="cust"/>
            <c:noEndCap val="0"/>
            <c:plus>
              <c:numRef>
                <c:f>(Tabelle1!$C$12;Tabelle1!$C$19;Tabelle1!$C$26;Tabelle1!$C$33;Tabelle1!$C$40;Tabelle1!$C$45;Tabelle1!$C$51;Tabelle1!$C$51;Tabelle1!$C$50)</c:f>
                <c:numCache>
                  <c:formatCode>General</c:formatCode>
                  <c:ptCount val="9"/>
                  <c:pt idx="0">
                    <c:v>4.5976439325550997E-2</c:v>
                  </c:pt>
                  <c:pt idx="1">
                    <c:v>3.6593751963670228E-2</c:v>
                  </c:pt>
                  <c:pt idx="2">
                    <c:v>4.3670219419263773E-2</c:v>
                  </c:pt>
                  <c:pt idx="3">
                    <c:v>5.3530166885294168E-2</c:v>
                  </c:pt>
                  <c:pt idx="4">
                    <c:v>3.2721618061470101E-2</c:v>
                  </c:pt>
                  <c:pt idx="5">
                    <c:v>5.9341381089800249E-2</c:v>
                  </c:pt>
                  <c:pt idx="8">
                    <c:v>4.0205874012384957E-2</c:v>
                  </c:pt>
                </c:numCache>
              </c:numRef>
            </c:plus>
            <c:minus>
              <c:numRef>
                <c:f>(Tabelle1!$C$12;Tabelle1!$C$19;Tabelle1!$C$26;Tabelle1!$C$33;Tabelle1!$C$40;Tabelle1!$C$45;Tabelle1!$C$50)</c:f>
                <c:numCache>
                  <c:formatCode>General</c:formatCode>
                  <c:ptCount val="7"/>
                  <c:pt idx="0">
                    <c:v>4.5976439325550997E-2</c:v>
                  </c:pt>
                  <c:pt idx="1">
                    <c:v>3.6593751963670228E-2</c:v>
                  </c:pt>
                  <c:pt idx="2">
                    <c:v>4.3670219419263773E-2</c:v>
                  </c:pt>
                  <c:pt idx="3">
                    <c:v>5.3530166885294168E-2</c:v>
                  </c:pt>
                  <c:pt idx="4">
                    <c:v>3.2721618061470101E-2</c:v>
                  </c:pt>
                  <c:pt idx="5">
                    <c:v>5.9341381089800249E-2</c:v>
                  </c:pt>
                  <c:pt idx="6">
                    <c:v>4.0205874012384957E-2</c:v>
                  </c:pt>
                </c:numCache>
              </c:numRef>
            </c:minus>
          </c:errBars>
          <c:cat>
            <c:strRef>
              <c:f>(Tabelle1!$A$5;Tabelle1!$E$13;Tabelle1!$E$20;Tabelle1!$E$27;Tabelle1!$E$34;Tabelle1!$E$41;Tabelle1!$E$46)</c:f>
              <c:strCache>
                <c:ptCount val="7"/>
                <c:pt idx="0">
                  <c:v>P0</c:v>
                </c:pt>
                <c:pt idx="1">
                  <c:v>17,5 kg HyperP</c:v>
                </c:pt>
                <c:pt idx="2">
                  <c:v>17,5 kg Superphosphat</c:v>
                </c:pt>
                <c:pt idx="3">
                  <c:v>35 kg Hyperphosphat</c:v>
                </c:pt>
                <c:pt idx="4">
                  <c:v>35 kg Superphosphat</c:v>
                </c:pt>
                <c:pt idx="5">
                  <c:v>88 kg Hyperphosphat</c:v>
                </c:pt>
                <c:pt idx="6">
                  <c:v>88 kg Superphosphat</c:v>
                </c:pt>
              </c:strCache>
            </c:strRef>
          </c:cat>
          <c:val>
            <c:numRef>
              <c:f>(Tabelle1!$C$10;Tabelle1!$C$17;Tabelle1!$C$24;Tabelle1!$C$31;Tabelle1!$C$38;Tabelle1!$C$43;Tabelle1!$C$48)</c:f>
              <c:numCache>
                <c:formatCode>General</c:formatCode>
                <c:ptCount val="7"/>
                <c:pt idx="0">
                  <c:v>1.4537398019307541</c:v>
                </c:pt>
                <c:pt idx="1">
                  <c:v>1.5835762552125157</c:v>
                </c:pt>
                <c:pt idx="2">
                  <c:v>1.5857049532831258</c:v>
                </c:pt>
                <c:pt idx="3">
                  <c:v>1.6472510801382942</c:v>
                </c:pt>
                <c:pt idx="4">
                  <c:v>1.7323967560967508</c:v>
                </c:pt>
                <c:pt idx="5">
                  <c:v>1.7880373600204766</c:v>
                </c:pt>
                <c:pt idx="6">
                  <c:v>1.8974693962483449</c:v>
                </c:pt>
              </c:numCache>
            </c:numRef>
          </c:val>
        </c:ser>
        <c:dLbls>
          <c:showLegendKey val="0"/>
          <c:showVal val="0"/>
          <c:showCatName val="0"/>
          <c:showSerName val="0"/>
          <c:showPercent val="0"/>
          <c:showBubbleSize val="0"/>
        </c:dLbls>
        <c:gapWidth val="150"/>
        <c:axId val="270131600"/>
        <c:axId val="270131992"/>
      </c:barChart>
      <c:catAx>
        <c:axId val="270131600"/>
        <c:scaling>
          <c:orientation val="minMax"/>
        </c:scaling>
        <c:delete val="0"/>
        <c:axPos val="b"/>
        <c:numFmt formatCode="General" sourceLinked="0"/>
        <c:majorTickMark val="out"/>
        <c:minorTickMark val="none"/>
        <c:tickLblPos val="nextTo"/>
        <c:txPr>
          <a:bodyPr/>
          <a:lstStyle/>
          <a:p>
            <a:pPr>
              <a:defRPr sz="1400"/>
            </a:pPr>
            <a:endParaRPr lang="de-DE"/>
          </a:p>
        </c:txPr>
        <c:crossAx val="270131992"/>
        <c:crosses val="autoZero"/>
        <c:auto val="1"/>
        <c:lblAlgn val="ctr"/>
        <c:lblOffset val="100"/>
        <c:noMultiLvlLbl val="0"/>
      </c:catAx>
      <c:valAx>
        <c:axId val="270131992"/>
        <c:scaling>
          <c:orientation val="minMax"/>
        </c:scaling>
        <c:delete val="0"/>
        <c:axPos val="l"/>
        <c:title>
          <c:tx>
            <c:rich>
              <a:bodyPr rot="-5400000" vert="horz"/>
              <a:lstStyle/>
              <a:p>
                <a:pPr>
                  <a:defRPr/>
                </a:pPr>
                <a:r>
                  <a:rPr lang="en-US" sz="1400" dirty="0"/>
                  <a:t>mg U kg -1 </a:t>
                </a:r>
                <a:r>
                  <a:rPr lang="en-US" sz="1400" dirty="0" err="1"/>
                  <a:t>Boden</a:t>
                </a:r>
                <a:endParaRPr lang="en-US" sz="1400" dirty="0"/>
              </a:p>
            </c:rich>
          </c:tx>
          <c:layout>
            <c:manualLayout>
              <c:xMode val="edge"/>
              <c:yMode val="edge"/>
              <c:x val="1.8704670056165267E-2"/>
              <c:y val="0.2907111789900827"/>
            </c:manualLayout>
          </c:layout>
          <c:overlay val="0"/>
        </c:title>
        <c:numFmt formatCode="General" sourceLinked="1"/>
        <c:majorTickMark val="out"/>
        <c:minorTickMark val="none"/>
        <c:tickLblPos val="nextTo"/>
        <c:crossAx val="270131600"/>
        <c:crosses val="autoZero"/>
        <c:crossBetween val="between"/>
      </c:valAx>
    </c:plotArea>
    <c:plotVisOnly val="1"/>
    <c:dispBlanksAs val="gap"/>
    <c:showDLblsOverMax val="0"/>
  </c:chart>
  <c:spPr>
    <a:ln>
      <a:no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669072615923"/>
          <c:y val="0.19480351414406533"/>
          <c:w val="0.76862314085739281"/>
          <c:h val="0.52070992059053378"/>
        </c:manualLayout>
      </c:layout>
      <c:barChart>
        <c:barDir val="col"/>
        <c:grouping val="clustered"/>
        <c:varyColors val="0"/>
        <c:ser>
          <c:idx val="0"/>
          <c:order val="0"/>
          <c:invertIfNegative val="0"/>
          <c:errBars>
            <c:errBarType val="both"/>
            <c:errValType val="cust"/>
            <c:noEndCap val="0"/>
            <c:plus>
              <c:numRef>
                <c:f>(Tabelle1!$B$12;Tabelle1!$B$19;Tabelle1!$B$26;Tabelle1!$B$33;Tabelle1!$B$40;Tabelle1!$B$45;Tabelle1!$B$50)</c:f>
                <c:numCache>
                  <c:formatCode>General</c:formatCode>
                  <c:ptCount val="7"/>
                  <c:pt idx="0">
                    <c:v>1.1526021589529256E-2</c:v>
                  </c:pt>
                  <c:pt idx="1">
                    <c:v>4.0032400437017219E-3</c:v>
                  </c:pt>
                  <c:pt idx="2">
                    <c:v>8.392695922482785E-3</c:v>
                  </c:pt>
                  <c:pt idx="3">
                    <c:v>5.6713127332343521E-3</c:v>
                  </c:pt>
                  <c:pt idx="4">
                    <c:v>2.1844582430957528E-2</c:v>
                  </c:pt>
                  <c:pt idx="5">
                    <c:v>2.1253095247676157E-2</c:v>
                  </c:pt>
                  <c:pt idx="6">
                    <c:v>6.8556900194729617E-3</c:v>
                  </c:pt>
                </c:numCache>
              </c:numRef>
            </c:plus>
            <c:minus>
              <c:numRef>
                <c:f>(Tabelle1!$B$12;Tabelle1!$B$19;Tabelle1!$B$26;Tabelle1!$B$33;Tabelle1!$B$40;Tabelle1!$B$45;Tabelle1!$B$50)</c:f>
                <c:numCache>
                  <c:formatCode>General</c:formatCode>
                  <c:ptCount val="7"/>
                  <c:pt idx="0">
                    <c:v>1.1526021589529256E-2</c:v>
                  </c:pt>
                  <c:pt idx="1">
                    <c:v>4.0032400437017219E-3</c:v>
                  </c:pt>
                  <c:pt idx="2">
                    <c:v>8.392695922482785E-3</c:v>
                  </c:pt>
                  <c:pt idx="3">
                    <c:v>5.6713127332343521E-3</c:v>
                  </c:pt>
                  <c:pt idx="4">
                    <c:v>2.1844582430957528E-2</c:v>
                  </c:pt>
                  <c:pt idx="5">
                    <c:v>2.1253095247676157E-2</c:v>
                  </c:pt>
                  <c:pt idx="6">
                    <c:v>6.8556900194729617E-3</c:v>
                  </c:pt>
                </c:numCache>
              </c:numRef>
            </c:minus>
          </c:errBars>
          <c:cat>
            <c:strRef>
              <c:f>(Tabelle1!$A$5;Tabelle1!$E$13;Tabelle1!$E$20;Tabelle1!$E$27;Tabelle1!$E$34;Tabelle1!$E$41;Tabelle1!$E$46)</c:f>
              <c:strCache>
                <c:ptCount val="7"/>
                <c:pt idx="0">
                  <c:v>P0</c:v>
                </c:pt>
                <c:pt idx="1">
                  <c:v>17,5 kg HyperP</c:v>
                </c:pt>
                <c:pt idx="2">
                  <c:v>17,5 kg Superphosphat</c:v>
                </c:pt>
                <c:pt idx="3">
                  <c:v>35 kg Hyperphosphat</c:v>
                </c:pt>
                <c:pt idx="4">
                  <c:v>35 kg Superphosphat</c:v>
                </c:pt>
                <c:pt idx="5">
                  <c:v>88 kg Hyperphosphat</c:v>
                </c:pt>
                <c:pt idx="6">
                  <c:v>88 kg Superphosphat</c:v>
                </c:pt>
              </c:strCache>
            </c:strRef>
          </c:cat>
          <c:val>
            <c:numRef>
              <c:f>(Tabelle1!$B$10;Tabelle1!$B$17;Tabelle1!$B$24;Tabelle1!$B$31;Tabelle1!$B$38;Tabelle1!$B$43;Tabelle1!$B$48)</c:f>
              <c:numCache>
                <c:formatCode>General</c:formatCode>
                <c:ptCount val="7"/>
                <c:pt idx="0">
                  <c:v>0.21818570767549775</c:v>
                </c:pt>
                <c:pt idx="1">
                  <c:v>0.26878586451796255</c:v>
                </c:pt>
                <c:pt idx="2">
                  <c:v>0.26258589406095023</c:v>
                </c:pt>
                <c:pt idx="3">
                  <c:v>0.29459313677024385</c:v>
                </c:pt>
                <c:pt idx="4">
                  <c:v>0.24493326495453593</c:v>
                </c:pt>
                <c:pt idx="5">
                  <c:v>0.22239791653185051</c:v>
                </c:pt>
                <c:pt idx="6">
                  <c:v>0.24620913869540467</c:v>
                </c:pt>
              </c:numCache>
            </c:numRef>
          </c:val>
        </c:ser>
        <c:dLbls>
          <c:showLegendKey val="0"/>
          <c:showVal val="0"/>
          <c:showCatName val="0"/>
          <c:showSerName val="0"/>
          <c:showPercent val="0"/>
          <c:showBubbleSize val="0"/>
        </c:dLbls>
        <c:gapWidth val="150"/>
        <c:axId val="270132776"/>
        <c:axId val="270133168"/>
      </c:barChart>
      <c:catAx>
        <c:axId val="270132776"/>
        <c:scaling>
          <c:orientation val="minMax"/>
        </c:scaling>
        <c:delete val="0"/>
        <c:axPos val="b"/>
        <c:numFmt formatCode="General" sourceLinked="0"/>
        <c:majorTickMark val="none"/>
        <c:minorTickMark val="none"/>
        <c:tickLblPos val="nextTo"/>
        <c:txPr>
          <a:bodyPr/>
          <a:lstStyle/>
          <a:p>
            <a:pPr>
              <a:defRPr sz="1400"/>
            </a:pPr>
            <a:endParaRPr lang="de-DE"/>
          </a:p>
        </c:txPr>
        <c:crossAx val="270133168"/>
        <c:crosses val="autoZero"/>
        <c:auto val="1"/>
        <c:lblAlgn val="ctr"/>
        <c:lblOffset val="100"/>
        <c:noMultiLvlLbl val="0"/>
      </c:catAx>
      <c:valAx>
        <c:axId val="270133168"/>
        <c:scaling>
          <c:orientation val="minMax"/>
        </c:scaling>
        <c:delete val="0"/>
        <c:axPos val="l"/>
        <c:title>
          <c:tx>
            <c:rich>
              <a:bodyPr rot="-5400000" vert="horz"/>
              <a:lstStyle/>
              <a:p>
                <a:pPr>
                  <a:defRPr/>
                </a:pPr>
                <a:r>
                  <a:rPr lang="en-US" sz="1400" dirty="0"/>
                  <a:t>mg Cd kg -1 </a:t>
                </a:r>
                <a:r>
                  <a:rPr lang="en-US" sz="1400" dirty="0" err="1"/>
                  <a:t>Boden</a:t>
                </a:r>
                <a:r>
                  <a:rPr lang="en-US" dirty="0"/>
                  <a:t>
</a:t>
                </a:r>
              </a:p>
            </c:rich>
          </c:tx>
          <c:overlay val="0"/>
        </c:title>
        <c:numFmt formatCode="General" sourceLinked="1"/>
        <c:majorTickMark val="none"/>
        <c:minorTickMark val="none"/>
        <c:tickLblPos val="nextTo"/>
        <c:crossAx val="270132776"/>
        <c:crosses val="autoZero"/>
        <c:crossBetween val="between"/>
      </c:valAx>
    </c:plotArea>
    <c:plotVisOnly val="1"/>
    <c:dispBlanksAs val="gap"/>
    <c:showDLblsOverMax val="0"/>
  </c:chart>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671703722327771E-2"/>
          <c:y val="7.4287333055886612E-2"/>
          <c:w val="0.73626989930610276"/>
          <c:h val="0.73138730846127675"/>
        </c:manualLayout>
      </c:layout>
      <c:barChart>
        <c:barDir val="bar"/>
        <c:grouping val="clustered"/>
        <c:varyColors val="0"/>
        <c:ser>
          <c:idx val="0"/>
          <c:order val="0"/>
          <c:tx>
            <c:strRef>
              <c:f>Tabelle1!$B$5</c:f>
              <c:strCache>
                <c:ptCount val="1"/>
                <c:pt idx="0">
                  <c:v>Kontrolle</c:v>
                </c:pt>
              </c:strCache>
            </c:strRef>
          </c:tx>
          <c:invertIfNegative val="0"/>
          <c:errBars>
            <c:errBarType val="both"/>
            <c:errValType val="cust"/>
            <c:noEndCap val="0"/>
            <c:plus>
              <c:numRef>
                <c:f>(Tabelle1!$B$29;Tabelle1!$B$21;Tabelle1!$B$13)</c:f>
                <c:numCache>
                  <c:formatCode>General</c:formatCode>
                  <c:ptCount val="3"/>
                  <c:pt idx="0">
                    <c:v>0.13018321624246576</c:v>
                  </c:pt>
                  <c:pt idx="1">
                    <c:v>4.2461773861128045E-2</c:v>
                  </c:pt>
                  <c:pt idx="2">
                    <c:v>1.9615779631550794E-2</c:v>
                  </c:pt>
                </c:numCache>
              </c:numRef>
            </c:plus>
            <c:minus>
              <c:numRef>
                <c:f>(Tabelle1!$B$29;Tabelle1!$B$21;Tabelle1!$B$13)</c:f>
                <c:numCache>
                  <c:formatCode>General</c:formatCode>
                  <c:ptCount val="3"/>
                  <c:pt idx="0">
                    <c:v>0.13018321624246576</c:v>
                  </c:pt>
                  <c:pt idx="1">
                    <c:v>4.2461773861128045E-2</c:v>
                  </c:pt>
                  <c:pt idx="2">
                    <c:v>1.9615779631550794E-2</c:v>
                  </c:pt>
                </c:numCache>
              </c:numRef>
            </c:minus>
          </c:errBars>
          <c:cat>
            <c:strRef>
              <c:f>(Tabelle1!$A$23;Tabelle1!$A$15;Tabelle1!$A$6)</c:f>
              <c:strCache>
                <c:ptCount val="3"/>
                <c:pt idx="0">
                  <c:v>60-90cm</c:v>
                </c:pt>
                <c:pt idx="1">
                  <c:v>30-60cm</c:v>
                </c:pt>
                <c:pt idx="2">
                  <c:v>0-30cm</c:v>
                </c:pt>
              </c:strCache>
            </c:strRef>
          </c:cat>
          <c:val>
            <c:numRef>
              <c:f>(Tabelle1!$B$27;Tabelle1!$B$19;Tabelle1!$B$11)</c:f>
              <c:numCache>
                <c:formatCode>0.00</c:formatCode>
                <c:ptCount val="3"/>
                <c:pt idx="0">
                  <c:v>2.8356148752413333</c:v>
                </c:pt>
                <c:pt idx="1">
                  <c:v>2.3671859317192778</c:v>
                </c:pt>
                <c:pt idx="2">
                  <c:v>2.2041416101641129</c:v>
                </c:pt>
              </c:numCache>
            </c:numRef>
          </c:val>
        </c:ser>
        <c:ser>
          <c:idx val="1"/>
          <c:order val="1"/>
          <c:tx>
            <c:strRef>
              <c:f>Tabelle1!$D$5</c:f>
              <c:strCache>
                <c:ptCount val="1"/>
                <c:pt idx="0">
                  <c:v>Stallmist</c:v>
                </c:pt>
              </c:strCache>
            </c:strRef>
          </c:tx>
          <c:invertIfNegative val="0"/>
          <c:errBars>
            <c:errBarType val="both"/>
            <c:errValType val="cust"/>
            <c:noEndCap val="0"/>
            <c:plus>
              <c:numRef>
                <c:f>(Tabelle1!$D$29;Tabelle1!$D$21;Tabelle1!$D$13)</c:f>
                <c:numCache>
                  <c:formatCode>General</c:formatCode>
                  <c:ptCount val="3"/>
                  <c:pt idx="0">
                    <c:v>0.12325005345598326</c:v>
                  </c:pt>
                  <c:pt idx="1">
                    <c:v>2.6500673352868844E-2</c:v>
                  </c:pt>
                  <c:pt idx="2">
                    <c:v>3.5900586799513669E-2</c:v>
                  </c:pt>
                </c:numCache>
              </c:numRef>
            </c:plus>
            <c:minus>
              <c:numRef>
                <c:f>(Tabelle1!$D$29;Tabelle1!$D$21;Tabelle1!$D$13)</c:f>
                <c:numCache>
                  <c:formatCode>General</c:formatCode>
                  <c:ptCount val="3"/>
                  <c:pt idx="0">
                    <c:v>0.12325005345598326</c:v>
                  </c:pt>
                  <c:pt idx="1">
                    <c:v>2.6500673352868844E-2</c:v>
                  </c:pt>
                  <c:pt idx="2">
                    <c:v>3.5900586799513669E-2</c:v>
                  </c:pt>
                </c:numCache>
              </c:numRef>
            </c:minus>
          </c:errBars>
          <c:cat>
            <c:strRef>
              <c:f>(Tabelle1!$A$23;Tabelle1!$A$15;Tabelle1!$A$6)</c:f>
              <c:strCache>
                <c:ptCount val="3"/>
                <c:pt idx="0">
                  <c:v>60-90cm</c:v>
                </c:pt>
                <c:pt idx="1">
                  <c:v>30-60cm</c:v>
                </c:pt>
                <c:pt idx="2">
                  <c:v>0-30cm</c:v>
                </c:pt>
              </c:strCache>
            </c:strRef>
          </c:cat>
          <c:val>
            <c:numRef>
              <c:f>(Tabelle1!$D$27;Tabelle1!$D$19;Tabelle1!$D$11)</c:f>
              <c:numCache>
                <c:formatCode>0.00</c:formatCode>
                <c:ptCount val="3"/>
                <c:pt idx="0">
                  <c:v>2.718896639636851</c:v>
                </c:pt>
                <c:pt idx="1">
                  <c:v>2.3747497133180486</c:v>
                </c:pt>
                <c:pt idx="2">
                  <c:v>2.2917072765875126</c:v>
                </c:pt>
              </c:numCache>
            </c:numRef>
          </c:val>
        </c:ser>
        <c:ser>
          <c:idx val="2"/>
          <c:order val="2"/>
          <c:tx>
            <c:strRef>
              <c:f>Tabelle1!$F$5</c:f>
              <c:strCache>
                <c:ptCount val="1"/>
                <c:pt idx="0">
                  <c:v>NPK</c:v>
                </c:pt>
              </c:strCache>
            </c:strRef>
          </c:tx>
          <c:invertIfNegative val="0"/>
          <c:errBars>
            <c:errBarType val="both"/>
            <c:errValType val="cust"/>
            <c:noEndCap val="0"/>
            <c:plus>
              <c:numRef>
                <c:f>(Tabelle1!$F$29;Tabelle1!$F$21;Tabelle1!$F$13)</c:f>
                <c:numCache>
                  <c:formatCode>General</c:formatCode>
                  <c:ptCount val="3"/>
                  <c:pt idx="0">
                    <c:v>0.13008508749424008</c:v>
                  </c:pt>
                  <c:pt idx="1">
                    <c:v>4.3086898879062557E-2</c:v>
                  </c:pt>
                  <c:pt idx="2">
                    <c:v>3.2166743156447117E-2</c:v>
                  </c:pt>
                </c:numCache>
              </c:numRef>
            </c:plus>
            <c:minus>
              <c:numRef>
                <c:f>(Tabelle1!$F$29;Tabelle1!$F$21;Tabelle1!$F$13)</c:f>
                <c:numCache>
                  <c:formatCode>General</c:formatCode>
                  <c:ptCount val="3"/>
                  <c:pt idx="0">
                    <c:v>0.13008508749424008</c:v>
                  </c:pt>
                  <c:pt idx="1">
                    <c:v>4.3086898879062557E-2</c:v>
                  </c:pt>
                  <c:pt idx="2">
                    <c:v>3.2166743156447117E-2</c:v>
                  </c:pt>
                </c:numCache>
              </c:numRef>
            </c:minus>
          </c:errBars>
          <c:cat>
            <c:strRef>
              <c:f>(Tabelle1!$A$23;Tabelle1!$A$15;Tabelle1!$A$6)</c:f>
              <c:strCache>
                <c:ptCount val="3"/>
                <c:pt idx="0">
                  <c:v>60-90cm</c:v>
                </c:pt>
                <c:pt idx="1">
                  <c:v>30-60cm</c:v>
                </c:pt>
                <c:pt idx="2">
                  <c:v>0-30cm</c:v>
                </c:pt>
              </c:strCache>
            </c:strRef>
          </c:cat>
          <c:val>
            <c:numRef>
              <c:f>(Tabelle1!$F$27;Tabelle1!$F$19;Tabelle1!$F$11)</c:f>
              <c:numCache>
                <c:formatCode>0.00</c:formatCode>
                <c:ptCount val="3"/>
                <c:pt idx="0">
                  <c:v>2.8973001994418293</c:v>
                </c:pt>
                <c:pt idx="1">
                  <c:v>2.4171156937643792</c:v>
                </c:pt>
                <c:pt idx="2">
                  <c:v>2.3614336145661201</c:v>
                </c:pt>
              </c:numCache>
            </c:numRef>
          </c:val>
        </c:ser>
        <c:dLbls>
          <c:showLegendKey val="0"/>
          <c:showVal val="0"/>
          <c:showCatName val="0"/>
          <c:showSerName val="0"/>
          <c:showPercent val="0"/>
          <c:showBubbleSize val="0"/>
        </c:dLbls>
        <c:gapWidth val="150"/>
        <c:axId val="270133952"/>
        <c:axId val="270134344"/>
      </c:barChart>
      <c:catAx>
        <c:axId val="270133952"/>
        <c:scaling>
          <c:orientation val="minMax"/>
        </c:scaling>
        <c:delete val="0"/>
        <c:axPos val="l"/>
        <c:title>
          <c:tx>
            <c:rich>
              <a:bodyPr rot="0" vert="horz"/>
              <a:lstStyle/>
              <a:p>
                <a:pPr>
                  <a:defRPr/>
                </a:pPr>
                <a:r>
                  <a:rPr lang="en-US" sz="1400" dirty="0"/>
                  <a:t>mg U kg -1 </a:t>
                </a:r>
                <a:r>
                  <a:rPr lang="en-US" sz="1400" dirty="0" err="1"/>
                  <a:t>Boden</a:t>
                </a:r>
                <a:r>
                  <a:rPr lang="en-US" dirty="0"/>
                  <a:t>
</a:t>
                </a:r>
              </a:p>
            </c:rich>
          </c:tx>
          <c:layout>
            <c:manualLayout>
              <c:xMode val="edge"/>
              <c:yMode val="edge"/>
              <c:x val="0.3820559429230091"/>
              <c:y val="0.88739019810420738"/>
            </c:manualLayout>
          </c:layout>
          <c:overlay val="0"/>
        </c:title>
        <c:numFmt formatCode="General" sourceLinked="0"/>
        <c:majorTickMark val="out"/>
        <c:minorTickMark val="none"/>
        <c:tickLblPos val="nextTo"/>
        <c:txPr>
          <a:bodyPr/>
          <a:lstStyle/>
          <a:p>
            <a:pPr>
              <a:defRPr sz="1200"/>
            </a:pPr>
            <a:endParaRPr lang="de-DE"/>
          </a:p>
        </c:txPr>
        <c:crossAx val="270134344"/>
        <c:crosses val="autoZero"/>
        <c:auto val="1"/>
        <c:lblAlgn val="ctr"/>
        <c:lblOffset val="100"/>
        <c:noMultiLvlLbl val="0"/>
      </c:catAx>
      <c:valAx>
        <c:axId val="270134344"/>
        <c:scaling>
          <c:orientation val="minMax"/>
        </c:scaling>
        <c:delete val="0"/>
        <c:axPos val="b"/>
        <c:numFmt formatCode="0.00" sourceLinked="1"/>
        <c:majorTickMark val="out"/>
        <c:minorTickMark val="none"/>
        <c:tickLblPos val="nextTo"/>
        <c:txPr>
          <a:bodyPr/>
          <a:lstStyle/>
          <a:p>
            <a:pPr>
              <a:defRPr sz="1400"/>
            </a:pPr>
            <a:endParaRPr lang="de-DE"/>
          </a:p>
        </c:txPr>
        <c:crossAx val="270133952"/>
        <c:crosses val="autoZero"/>
        <c:crossBetween val="between"/>
      </c:valAx>
    </c:plotArea>
    <c:legend>
      <c:legendPos val="r"/>
      <c:legendEntry>
        <c:idx val="0"/>
        <c:txPr>
          <a:bodyPr/>
          <a:lstStyle/>
          <a:p>
            <a:pPr>
              <a:defRPr sz="1600"/>
            </a:pPr>
            <a:endParaRPr lang="de-DE"/>
          </a:p>
        </c:txPr>
      </c:legendEntry>
      <c:legendEntry>
        <c:idx val="1"/>
        <c:txPr>
          <a:bodyPr/>
          <a:lstStyle/>
          <a:p>
            <a:pPr>
              <a:defRPr sz="1600"/>
            </a:pPr>
            <a:endParaRPr lang="de-DE"/>
          </a:p>
        </c:txPr>
      </c:legendEntry>
      <c:legendEntry>
        <c:idx val="2"/>
        <c:txPr>
          <a:bodyPr/>
          <a:lstStyle/>
          <a:p>
            <a:pPr>
              <a:defRPr sz="1600"/>
            </a:pPr>
            <a:endParaRPr lang="de-DE"/>
          </a:p>
        </c:txPr>
      </c:legendEntry>
      <c:layout>
        <c:manualLayout>
          <c:xMode val="edge"/>
          <c:yMode val="edge"/>
          <c:x val="0.80410692374566428"/>
          <c:y val="0.32076194549475678"/>
          <c:w val="0.11578459172670469"/>
          <c:h val="0.13542238639497745"/>
        </c:manualLayout>
      </c:layout>
      <c:overlay val="0"/>
    </c:legend>
    <c:plotVisOnly val="1"/>
    <c:dispBlanksAs val="gap"/>
    <c:showDLblsOverMax val="0"/>
  </c:chart>
  <c:spPr>
    <a:ln>
      <a:noFill/>
    </a:ln>
  </c:sp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44394939055245"/>
          <c:y val="3.6461467369647602E-2"/>
          <c:w val="0.82733077323366422"/>
          <c:h val="0.81678708692781843"/>
        </c:manualLayout>
      </c:layout>
      <c:barChart>
        <c:barDir val="col"/>
        <c:grouping val="clustered"/>
        <c:varyColors val="0"/>
        <c:ser>
          <c:idx val="0"/>
          <c:order val="0"/>
          <c:spPr>
            <a:solidFill>
              <a:schemeClr val="bg1"/>
            </a:solidFill>
            <a:ln>
              <a:solidFill>
                <a:schemeClr val="tx1"/>
              </a:solidFill>
            </a:ln>
          </c:spPr>
          <c:invertIfNegative val="0"/>
          <c:errBars>
            <c:errBarType val="both"/>
            <c:errValType val="cust"/>
            <c:noEndCap val="0"/>
            <c:plus>
              <c:numRef>
                <c:f>Tabelle1!$D$5:$D$14</c:f>
                <c:numCache>
                  <c:formatCode>General</c:formatCode>
                  <c:ptCount val="10"/>
                  <c:pt idx="0">
                    <c:v>3</c:v>
                  </c:pt>
                  <c:pt idx="1">
                    <c:v>1</c:v>
                  </c:pt>
                  <c:pt idx="2">
                    <c:v>4</c:v>
                  </c:pt>
                  <c:pt idx="3">
                    <c:v>2</c:v>
                  </c:pt>
                  <c:pt idx="4">
                    <c:v>5</c:v>
                  </c:pt>
                  <c:pt idx="5">
                    <c:v>2</c:v>
                  </c:pt>
                  <c:pt idx="6">
                    <c:v>4</c:v>
                  </c:pt>
                  <c:pt idx="7">
                    <c:v>4</c:v>
                  </c:pt>
                  <c:pt idx="8">
                    <c:v>3</c:v>
                  </c:pt>
                  <c:pt idx="9">
                    <c:v>4</c:v>
                  </c:pt>
                </c:numCache>
              </c:numRef>
            </c:plus>
            <c:minus>
              <c:numRef>
                <c:f>Tabelle1!$D$5:$D$14</c:f>
                <c:numCache>
                  <c:formatCode>General</c:formatCode>
                  <c:ptCount val="10"/>
                  <c:pt idx="0">
                    <c:v>3</c:v>
                  </c:pt>
                  <c:pt idx="1">
                    <c:v>1</c:v>
                  </c:pt>
                  <c:pt idx="2">
                    <c:v>4</c:v>
                  </c:pt>
                  <c:pt idx="3">
                    <c:v>2</c:v>
                  </c:pt>
                  <c:pt idx="4">
                    <c:v>5</c:v>
                  </c:pt>
                  <c:pt idx="5">
                    <c:v>2</c:v>
                  </c:pt>
                  <c:pt idx="6">
                    <c:v>4</c:v>
                  </c:pt>
                  <c:pt idx="7">
                    <c:v>4</c:v>
                  </c:pt>
                  <c:pt idx="8">
                    <c:v>3</c:v>
                  </c:pt>
                  <c:pt idx="9">
                    <c:v>4</c:v>
                  </c:pt>
                </c:numCache>
              </c:numRef>
            </c:minus>
          </c:errBars>
          <c:cat>
            <c:strRef>
              <c:f>Tabelle1!$B$5:$B$14</c:f>
              <c:strCache>
                <c:ptCount val="10"/>
                <c:pt idx="0">
                  <c:v>Sugar beet</c:v>
                </c:pt>
                <c:pt idx="1">
                  <c:v>Rape</c:v>
                </c:pt>
                <c:pt idx="2">
                  <c:v>Maize</c:v>
                </c:pt>
                <c:pt idx="3">
                  <c:v>Pigeon    pea</c:v>
                </c:pt>
                <c:pt idx="4">
                  <c:v>White lupin</c:v>
                </c:pt>
                <c:pt idx="5">
                  <c:v>Phacelia</c:v>
                </c:pt>
                <c:pt idx="6">
                  <c:v>Mexican sunflower</c:v>
                </c:pt>
                <c:pt idx="7">
                  <c:v>Wheat</c:v>
                </c:pt>
                <c:pt idx="8">
                  <c:v>Buckwheat</c:v>
                </c:pt>
                <c:pt idx="9">
                  <c:v>Rye</c:v>
                </c:pt>
              </c:strCache>
            </c:strRef>
          </c:cat>
          <c:val>
            <c:numRef>
              <c:f>Tabelle1!$C$5:$C$14</c:f>
              <c:numCache>
                <c:formatCode>General</c:formatCode>
                <c:ptCount val="10"/>
                <c:pt idx="0">
                  <c:v>58</c:v>
                </c:pt>
                <c:pt idx="1">
                  <c:v>96</c:v>
                </c:pt>
                <c:pt idx="2">
                  <c:v>80</c:v>
                </c:pt>
                <c:pt idx="3">
                  <c:v>97</c:v>
                </c:pt>
                <c:pt idx="4">
                  <c:v>81.400000000000006</c:v>
                </c:pt>
                <c:pt idx="5">
                  <c:v>97</c:v>
                </c:pt>
                <c:pt idx="6">
                  <c:v>53</c:v>
                </c:pt>
                <c:pt idx="7">
                  <c:v>54</c:v>
                </c:pt>
                <c:pt idx="8">
                  <c:v>51</c:v>
                </c:pt>
                <c:pt idx="9">
                  <c:v>34</c:v>
                </c:pt>
              </c:numCache>
            </c:numRef>
          </c:val>
        </c:ser>
        <c:dLbls>
          <c:showLegendKey val="0"/>
          <c:showVal val="0"/>
          <c:showCatName val="0"/>
          <c:showSerName val="0"/>
          <c:showPercent val="0"/>
          <c:showBubbleSize val="0"/>
        </c:dLbls>
        <c:gapWidth val="80"/>
        <c:axId val="272990032"/>
        <c:axId val="272990424"/>
      </c:barChart>
      <c:catAx>
        <c:axId val="272990032"/>
        <c:scaling>
          <c:orientation val="minMax"/>
        </c:scaling>
        <c:delete val="0"/>
        <c:axPos val="b"/>
        <c:numFmt formatCode="General" sourceLinked="0"/>
        <c:majorTickMark val="out"/>
        <c:minorTickMark val="none"/>
        <c:tickLblPos val="nextTo"/>
        <c:spPr>
          <a:ln>
            <a:solidFill>
              <a:prstClr val="black"/>
            </a:solidFill>
          </a:ln>
        </c:spPr>
        <c:txPr>
          <a:bodyPr/>
          <a:lstStyle/>
          <a:p>
            <a:pPr>
              <a:defRPr sz="1200"/>
            </a:pPr>
            <a:endParaRPr lang="de-DE"/>
          </a:p>
        </c:txPr>
        <c:crossAx val="272990424"/>
        <c:crosses val="autoZero"/>
        <c:auto val="1"/>
        <c:lblAlgn val="ctr"/>
        <c:lblOffset val="100"/>
        <c:noMultiLvlLbl val="0"/>
      </c:catAx>
      <c:valAx>
        <c:axId val="272990424"/>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spPr>
          <a:ln w="9525">
            <a:solidFill>
              <a:schemeClr val="tx1"/>
            </a:solidFill>
          </a:ln>
        </c:spPr>
        <c:txPr>
          <a:bodyPr/>
          <a:lstStyle/>
          <a:p>
            <a:pPr>
              <a:defRPr sz="1600"/>
            </a:pPr>
            <a:endParaRPr lang="de-DE"/>
          </a:p>
        </c:txPr>
        <c:crossAx val="272990032"/>
        <c:crosses val="autoZero"/>
        <c:crossBetween val="between"/>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title>
      <c:tx>
        <c:rich>
          <a:bodyPr/>
          <a:lstStyle/>
          <a:p>
            <a:pPr>
              <a:defRPr sz="2614" b="1" i="0" u="none" strike="noStrike" baseline="0">
                <a:solidFill>
                  <a:srgbClr val="000000"/>
                </a:solidFill>
                <a:latin typeface="Arial"/>
                <a:ea typeface="Arial"/>
                <a:cs typeface="Arial"/>
              </a:defRPr>
            </a:pPr>
            <a:r>
              <a:t>Gießen</a:t>
            </a:r>
          </a:p>
        </c:rich>
      </c:tx>
      <c:layout>
        <c:manualLayout>
          <c:xMode val="edge"/>
          <c:yMode val="edge"/>
          <c:x val="0.37979130657448307"/>
          <c:y val="3.4285714285714287E-2"/>
        </c:manualLayout>
      </c:layout>
      <c:overlay val="1"/>
      <c:spPr>
        <a:noFill/>
        <a:ln w="36887">
          <a:noFill/>
        </a:ln>
      </c:spPr>
    </c:title>
    <c:autoTitleDeleted val="0"/>
    <c:plotArea>
      <c:layout>
        <c:manualLayout>
          <c:layoutTarget val="inner"/>
          <c:xMode val="edge"/>
          <c:yMode val="edge"/>
          <c:x val="0.10018214936247723"/>
          <c:y val="0.23692307692307693"/>
          <c:w val="0.73406193078324222"/>
          <c:h val="0.60923076923076924"/>
        </c:manualLayout>
      </c:layout>
      <c:lineChart>
        <c:grouping val="standard"/>
        <c:varyColors val="1"/>
        <c:ser>
          <c:idx val="0"/>
          <c:order val="0"/>
          <c:tx>
            <c:strRef>
              <c:f>Arkusz8!$A$12</c:f>
              <c:strCache>
                <c:ptCount val="1"/>
                <c:pt idx="0">
                  <c:v>Gi K</c:v>
                </c:pt>
              </c:strCache>
            </c:strRef>
          </c:tx>
          <c:spPr>
            <a:ln w="18444">
              <a:solidFill>
                <a:srgbClr val="000000"/>
              </a:solidFill>
              <a:prstDash val="solid"/>
            </a:ln>
          </c:spPr>
          <c:marker>
            <c:symbol val="circle"/>
            <c:size val="8"/>
            <c:spPr>
              <a:solidFill>
                <a:srgbClr val="FFFFFF"/>
              </a:solidFill>
              <a:ln>
                <a:solidFill>
                  <a:srgbClr val="000000"/>
                </a:solidFill>
                <a:prstDash val="solid"/>
              </a:ln>
            </c:spPr>
          </c:marker>
          <c:errBars>
            <c:errDir val="y"/>
            <c:errBarType val="both"/>
            <c:errValType val="cust"/>
            <c:noEndCap val="1"/>
            <c:plus>
              <c:numRef>
                <c:f>Arkusz8!$B$21:$G$21</c:f>
                <c:numCache>
                  <c:formatCode>General</c:formatCode>
                  <c:ptCount val="6"/>
                  <c:pt idx="0">
                    <c:v>7.8374857500000117E-3</c:v>
                  </c:pt>
                  <c:pt idx="1">
                    <c:v>0.29095426879938308</c:v>
                  </c:pt>
                  <c:pt idx="2">
                    <c:v>0.17670176232633661</c:v>
                  </c:pt>
                  <c:pt idx="3">
                    <c:v>2.0344720677903202E-2</c:v>
                  </c:pt>
                  <c:pt idx="4">
                    <c:v>1.3201398003511363E-2</c:v>
                  </c:pt>
                  <c:pt idx="5">
                    <c:v>2.2814197132899838E-2</c:v>
                  </c:pt>
                </c:numCache>
              </c:numRef>
            </c:plus>
            <c:minus>
              <c:numRef>
                <c:f>Arkusz8!$B$21:$G$21</c:f>
                <c:numCache>
                  <c:formatCode>General</c:formatCode>
                  <c:ptCount val="6"/>
                  <c:pt idx="0">
                    <c:v>7.8374857500000117E-3</c:v>
                  </c:pt>
                  <c:pt idx="1">
                    <c:v>0.29095426879938308</c:v>
                  </c:pt>
                  <c:pt idx="2">
                    <c:v>0.17670176232633661</c:v>
                  </c:pt>
                  <c:pt idx="3">
                    <c:v>2.0344720677903202E-2</c:v>
                  </c:pt>
                  <c:pt idx="4">
                    <c:v>1.3201398003511363E-2</c:v>
                  </c:pt>
                  <c:pt idx="5">
                    <c:v>2.2814197132899838E-2</c:v>
                  </c:pt>
                </c:numCache>
              </c:numRef>
            </c:minus>
            <c:spPr>
              <a:ln w="4611">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Arkusz8!$B$12:$G$12</c:f>
              <c:numCache>
                <c:formatCode>0.00</c:formatCode>
                <c:ptCount val="6"/>
                <c:pt idx="0">
                  <c:v>1.4577723495000003</c:v>
                </c:pt>
                <c:pt idx="1">
                  <c:v>1.7354719747499998</c:v>
                </c:pt>
                <c:pt idx="2">
                  <c:v>1.5485337535000001</c:v>
                </c:pt>
                <c:pt idx="3">
                  <c:v>1.6168344500000003</c:v>
                </c:pt>
                <c:pt idx="4">
                  <c:v>1.3470281372499999</c:v>
                </c:pt>
                <c:pt idx="5">
                  <c:v>1.4599526517500001</c:v>
                </c:pt>
              </c:numCache>
            </c:numRef>
          </c:val>
          <c:smooth val="1"/>
        </c:ser>
        <c:ser>
          <c:idx val="1"/>
          <c:order val="1"/>
          <c:tx>
            <c:strRef>
              <c:f>Arkusz8!$A$13</c:f>
              <c:strCache>
                <c:ptCount val="1"/>
                <c:pt idx="0">
                  <c:v>Gi Ca</c:v>
                </c:pt>
              </c:strCache>
            </c:strRef>
          </c:tx>
          <c:spPr>
            <a:ln w="18444">
              <a:solidFill>
                <a:srgbClr val="000000"/>
              </a:solidFill>
              <a:prstDash val="solid"/>
            </a:ln>
          </c:spPr>
          <c:marker>
            <c:symbol val="square"/>
            <c:size val="7"/>
            <c:spPr>
              <a:solidFill>
                <a:srgbClr val="FFFFFF"/>
              </a:solidFill>
              <a:ln>
                <a:solidFill>
                  <a:srgbClr val="000000"/>
                </a:solidFill>
                <a:prstDash val="solid"/>
              </a:ln>
            </c:spPr>
          </c:marker>
          <c:errBars>
            <c:errDir val="y"/>
            <c:errBarType val="both"/>
            <c:errValType val="cust"/>
            <c:noEndCap val="1"/>
            <c:plus>
              <c:numRef>
                <c:f>Arkusz8!$B$22:$G$22</c:f>
                <c:numCache>
                  <c:formatCode>General</c:formatCode>
                  <c:ptCount val="6"/>
                  <c:pt idx="0">
                    <c:v>0.39830058371599636</c:v>
                  </c:pt>
                  <c:pt idx="1">
                    <c:v>0.47726759931243229</c:v>
                  </c:pt>
                  <c:pt idx="2">
                    <c:v>0.21428236185421251</c:v>
                  </c:pt>
                  <c:pt idx="3">
                    <c:v>0.61146490019954802</c:v>
                  </c:pt>
                  <c:pt idx="4">
                    <c:v>0.48720134482015892</c:v>
                  </c:pt>
                  <c:pt idx="5">
                    <c:v>0.48349145724252046</c:v>
                  </c:pt>
                </c:numCache>
              </c:numRef>
            </c:plus>
            <c:minus>
              <c:numRef>
                <c:f>Arkusz8!$B$22:$G$22</c:f>
                <c:numCache>
                  <c:formatCode>General</c:formatCode>
                  <c:ptCount val="6"/>
                  <c:pt idx="0">
                    <c:v>0.39830058371599636</c:v>
                  </c:pt>
                  <c:pt idx="1">
                    <c:v>0.47726759931243229</c:v>
                  </c:pt>
                  <c:pt idx="2">
                    <c:v>0.21428236185421251</c:v>
                  </c:pt>
                  <c:pt idx="3">
                    <c:v>0.61146490019954802</c:v>
                  </c:pt>
                  <c:pt idx="4">
                    <c:v>0.48720134482015892</c:v>
                  </c:pt>
                  <c:pt idx="5">
                    <c:v>0.48349145724252046</c:v>
                  </c:pt>
                </c:numCache>
              </c:numRef>
            </c:minus>
            <c:spPr>
              <a:ln w="4611">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Arkusz8!$B$13:$G$13</c:f>
              <c:numCache>
                <c:formatCode>0.00</c:formatCode>
                <c:ptCount val="6"/>
                <c:pt idx="0">
                  <c:v>4.8435661935000001</c:v>
                </c:pt>
                <c:pt idx="1">
                  <c:v>6.0211914992499995</c:v>
                </c:pt>
                <c:pt idx="2">
                  <c:v>5.5874929250000003</c:v>
                </c:pt>
                <c:pt idx="3">
                  <c:v>6.1843917712499996</c:v>
                </c:pt>
                <c:pt idx="4">
                  <c:v>5.5010370635000001</c:v>
                </c:pt>
                <c:pt idx="5">
                  <c:v>5.9446690847500001</c:v>
                </c:pt>
              </c:numCache>
            </c:numRef>
          </c:val>
          <c:smooth val="1"/>
        </c:ser>
        <c:ser>
          <c:idx val="2"/>
          <c:order val="2"/>
          <c:tx>
            <c:strRef>
              <c:f>Arkusz8!$A$14</c:f>
              <c:strCache>
                <c:ptCount val="1"/>
                <c:pt idx="0">
                  <c:v>Gi Phy</c:v>
                </c:pt>
              </c:strCache>
            </c:strRef>
          </c:tx>
          <c:spPr>
            <a:ln w="18444">
              <a:solidFill>
                <a:srgbClr val="000000"/>
              </a:solidFill>
              <a:prstDash val="solid"/>
            </a:ln>
          </c:spPr>
          <c:marker>
            <c:symbol val="triangle"/>
            <c:size val="7"/>
            <c:spPr>
              <a:solidFill>
                <a:srgbClr val="FFFFFF"/>
              </a:solidFill>
              <a:ln>
                <a:solidFill>
                  <a:srgbClr val="000000"/>
                </a:solidFill>
                <a:prstDash val="solid"/>
              </a:ln>
            </c:spPr>
          </c:marker>
          <c:dPt>
            <c:idx val="5"/>
            <c:bubble3D val="0"/>
          </c:dPt>
          <c:errBars>
            <c:errDir val="y"/>
            <c:errBarType val="both"/>
            <c:errValType val="cust"/>
            <c:noEndCap val="1"/>
            <c:plus>
              <c:numRef>
                <c:f>Arkusz8!$B$23:$G$23</c:f>
                <c:numCache>
                  <c:formatCode>General</c:formatCode>
                  <c:ptCount val="6"/>
                  <c:pt idx="0">
                    <c:v>2.714984704519401E-2</c:v>
                  </c:pt>
                  <c:pt idx="1">
                    <c:v>0.58729283243171038</c:v>
                  </c:pt>
                  <c:pt idx="2">
                    <c:v>0.22064226874864495</c:v>
                  </c:pt>
                  <c:pt idx="3">
                    <c:v>2.0344720677903657E-2</c:v>
                  </c:pt>
                  <c:pt idx="4">
                    <c:v>2.4252516749999314E-2</c:v>
                  </c:pt>
                  <c:pt idx="5">
                    <c:v>7.3779622665385472E-2</c:v>
                  </c:pt>
                </c:numCache>
              </c:numRef>
            </c:plus>
            <c:minus>
              <c:numRef>
                <c:f>Arkusz8!$B$23:$G$23</c:f>
                <c:numCache>
                  <c:formatCode>General</c:formatCode>
                  <c:ptCount val="6"/>
                  <c:pt idx="0">
                    <c:v>2.714984704519401E-2</c:v>
                  </c:pt>
                  <c:pt idx="1">
                    <c:v>0.58729283243171038</c:v>
                  </c:pt>
                  <c:pt idx="2">
                    <c:v>0.22064226874864495</c:v>
                  </c:pt>
                  <c:pt idx="3">
                    <c:v>2.0344720677903657E-2</c:v>
                  </c:pt>
                  <c:pt idx="4">
                    <c:v>2.4252516749999314E-2</c:v>
                  </c:pt>
                  <c:pt idx="5">
                    <c:v>7.3779622665385472E-2</c:v>
                  </c:pt>
                </c:numCache>
              </c:numRef>
            </c:minus>
            <c:spPr>
              <a:ln w="4611">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Arkusz8!$B$14:$G$14</c:f>
              <c:numCache>
                <c:formatCode>0.00</c:formatCode>
                <c:ptCount val="6"/>
                <c:pt idx="0">
                  <c:v>1.0927361984999999</c:v>
                </c:pt>
                <c:pt idx="1">
                  <c:v>2.0206434259999995</c:v>
                </c:pt>
                <c:pt idx="2">
                  <c:v>1.5166052225</c:v>
                </c:pt>
                <c:pt idx="3">
                  <c:v>1.60875027775</c:v>
                </c:pt>
                <c:pt idx="4">
                  <c:v>1.5567450927499999</c:v>
                </c:pt>
                <c:pt idx="5">
                  <c:v>1.3147639902499999</c:v>
                </c:pt>
              </c:numCache>
            </c:numRef>
          </c:val>
          <c:smooth val="1"/>
        </c:ser>
        <c:dLbls>
          <c:showLegendKey val="0"/>
          <c:showVal val="0"/>
          <c:showCatName val="0"/>
          <c:showSerName val="0"/>
          <c:showPercent val="0"/>
          <c:showBubbleSize val="0"/>
        </c:dLbls>
        <c:marker val="1"/>
        <c:smooth val="0"/>
        <c:axId val="355221712"/>
        <c:axId val="355222104"/>
      </c:lineChart>
      <c:dateAx>
        <c:axId val="355221712"/>
        <c:scaling>
          <c:orientation val="minMax"/>
        </c:scaling>
        <c:delete val="1"/>
        <c:axPos val="b"/>
        <c:title>
          <c:tx>
            <c:rich>
              <a:bodyPr/>
              <a:lstStyle/>
              <a:p>
                <a:pPr>
                  <a:defRPr sz="1162" b="1" i="0" u="none" strike="noStrike" baseline="0">
                    <a:solidFill>
                      <a:srgbClr val="000000"/>
                    </a:solidFill>
                    <a:latin typeface="Arial"/>
                    <a:ea typeface="Arial"/>
                    <a:cs typeface="Arial"/>
                  </a:defRPr>
                </a:pPr>
                <a:r>
                  <a:t>time (d)</a:t>
                </a:r>
              </a:p>
            </c:rich>
          </c:tx>
          <c:layout>
            <c:manualLayout>
              <c:xMode val="edge"/>
              <c:yMode val="edge"/>
              <c:x val="0.43897996357012753"/>
              <c:y val="0.91384615384615386"/>
            </c:manualLayout>
          </c:layout>
          <c:overlay val="1"/>
          <c:spPr>
            <a:noFill/>
            <a:ln w="36887">
              <a:noFill/>
            </a:ln>
          </c:spPr>
        </c:title>
        <c:numFmt formatCode="General" sourceLinked="0"/>
        <c:majorTickMark val="cross"/>
        <c:minorTickMark val="cross"/>
        <c:tickLblPos val="nextTo"/>
        <c:crossAx val="355222104"/>
        <c:crosses val="autoZero"/>
        <c:auto val="1"/>
        <c:lblOffset val="100"/>
        <c:baseTimeUnit val="days"/>
        <c:majorUnit val="1"/>
        <c:majorTimeUnit val="days"/>
        <c:minorUnit val="1"/>
        <c:minorTimeUnit val="days"/>
      </c:dateAx>
      <c:valAx>
        <c:axId val="355222104"/>
        <c:scaling>
          <c:orientation val="minMax"/>
          <c:max val="14"/>
        </c:scaling>
        <c:delete val="1"/>
        <c:axPos val="l"/>
        <c:majorGridlines>
          <c:spPr>
            <a:ln w="4611">
              <a:solidFill>
                <a:schemeClr val="tx1">
                  <a:lumMod val="50000"/>
                  <a:lumOff val="50000"/>
                </a:schemeClr>
              </a:solidFill>
              <a:prstDash val="solid"/>
            </a:ln>
          </c:spPr>
        </c:majorGridlines>
        <c:title>
          <c:tx>
            <c:rich>
              <a:bodyPr/>
              <a:lstStyle/>
              <a:p>
                <a:pPr>
                  <a:defRPr sz="1162" b="1" i="0" u="none" strike="noStrike" baseline="0">
                    <a:solidFill>
                      <a:srgbClr val="000000"/>
                    </a:solidFill>
                    <a:latin typeface="Arial"/>
                    <a:ea typeface="Arial"/>
                    <a:cs typeface="Arial"/>
                  </a:defRPr>
                </a:pPr>
                <a:r>
                  <a:t>CAL-P (mg P/100 g soil)</a:t>
                </a:r>
              </a:p>
            </c:rich>
          </c:tx>
          <c:layout>
            <c:manualLayout>
              <c:xMode val="edge"/>
              <c:yMode val="edge"/>
              <c:x val="2.7874564459930314E-2"/>
              <c:y val="0.34"/>
            </c:manualLayout>
          </c:layout>
          <c:overlay val="1"/>
          <c:spPr>
            <a:noFill/>
            <a:ln w="36887">
              <a:noFill/>
            </a:ln>
          </c:spPr>
        </c:title>
        <c:numFmt formatCode="0" sourceLinked="0"/>
        <c:majorTickMark val="cross"/>
        <c:minorTickMark val="cross"/>
        <c:tickLblPos val="nextTo"/>
        <c:crossAx val="355221712"/>
        <c:crosses val="autoZero"/>
        <c:crossBetween val="between"/>
      </c:valAx>
      <c:spPr>
        <a:noFill/>
        <a:ln w="18444">
          <a:solidFill>
            <a:srgbClr val="808080"/>
          </a:solidFill>
          <a:prstDash val="solid"/>
        </a:ln>
      </c:spPr>
    </c:plotArea>
    <c:legend>
      <c:legendPos val="r"/>
      <c:layout>
        <c:manualLayout>
          <c:xMode val="edge"/>
          <c:yMode val="edge"/>
          <c:x val="0.86338797814207646"/>
          <c:y val="0.44"/>
          <c:w val="0.13114754098360656"/>
          <c:h val="0.17846153846153845"/>
        </c:manualLayout>
      </c:layout>
      <c:overlay val="1"/>
      <c:spPr>
        <a:solidFill>
          <a:srgbClr val="FFFFFF"/>
        </a:solidFill>
        <a:ln w="4611">
          <a:solidFill>
            <a:srgbClr val="000000"/>
          </a:solidFill>
          <a:prstDash val="solid"/>
        </a:ln>
      </c:spPr>
      <c:txPr>
        <a:bodyPr/>
        <a:lstStyle/>
        <a:p>
          <a:pPr>
            <a:defRPr sz="1067"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4611">
      <a:solidFill>
        <a:srgbClr val="000000"/>
      </a:solidFill>
      <a:prstDash val="solid"/>
    </a:ln>
  </c:spPr>
  <c:txPr>
    <a:bodyPr/>
    <a:lstStyle/>
    <a:p>
      <a:pPr>
        <a:defRPr sz="1162"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title>
      <c:tx>
        <c:rich>
          <a:bodyPr/>
          <a:lstStyle/>
          <a:p>
            <a:pPr>
              <a:defRPr sz="2692" b="1" i="0" u="none" strike="noStrike" baseline="0">
                <a:solidFill>
                  <a:srgbClr val="000000"/>
                </a:solidFill>
                <a:latin typeface="Arial"/>
                <a:ea typeface="Arial"/>
                <a:cs typeface="Arial"/>
              </a:defRPr>
            </a:pPr>
            <a:r>
              <a:t>Hünfeld</a:t>
            </a:r>
          </a:p>
        </c:rich>
      </c:tx>
      <c:layout>
        <c:manualLayout>
          <c:xMode val="edge"/>
          <c:yMode val="edge"/>
          <c:x val="0.37979130657448307"/>
          <c:y val="3.4285714285714287E-2"/>
        </c:manualLayout>
      </c:layout>
      <c:overlay val="1"/>
      <c:spPr>
        <a:noFill/>
        <a:ln w="37990">
          <a:noFill/>
        </a:ln>
      </c:spPr>
    </c:title>
    <c:autoTitleDeleted val="0"/>
    <c:plotArea>
      <c:layout>
        <c:manualLayout>
          <c:layoutTarget val="inner"/>
          <c:xMode val="edge"/>
          <c:yMode val="edge"/>
          <c:x val="0.10018214936247723"/>
          <c:y val="0.23692307692307693"/>
          <c:w val="0.73406193078324222"/>
          <c:h val="0.60923076923076924"/>
        </c:manualLayout>
      </c:layout>
      <c:lineChart>
        <c:grouping val="standard"/>
        <c:varyColors val="1"/>
        <c:ser>
          <c:idx val="0"/>
          <c:order val="0"/>
          <c:tx>
            <c:strRef>
              <c:f>Arkusz8!$A$9</c:f>
              <c:strCache>
                <c:ptCount val="1"/>
                <c:pt idx="0">
                  <c:v>H K</c:v>
                </c:pt>
              </c:strCache>
            </c:strRef>
          </c:tx>
          <c:spPr>
            <a:ln w="18995">
              <a:solidFill>
                <a:srgbClr val="000000"/>
              </a:solidFill>
              <a:prstDash val="solid"/>
            </a:ln>
          </c:spPr>
          <c:marker>
            <c:symbol val="circle"/>
            <c:size val="8"/>
            <c:spPr>
              <a:solidFill>
                <a:srgbClr val="FFFFFF"/>
              </a:solidFill>
              <a:ln>
                <a:solidFill>
                  <a:srgbClr val="000000"/>
                </a:solidFill>
                <a:prstDash val="solid"/>
              </a:ln>
            </c:spPr>
          </c:marker>
          <c:errBars>
            <c:errDir val="y"/>
            <c:errBarType val="both"/>
            <c:errValType val="cust"/>
            <c:noEndCap val="1"/>
            <c:plus>
              <c:numRef>
                <c:f>Arkusz8!$B$21:$G$21</c:f>
                <c:numCache>
                  <c:formatCode>General</c:formatCode>
                  <c:ptCount val="6"/>
                  <c:pt idx="0">
                    <c:v>7.8374857500000117E-3</c:v>
                  </c:pt>
                  <c:pt idx="1">
                    <c:v>0.29095426879938308</c:v>
                  </c:pt>
                  <c:pt idx="2">
                    <c:v>0.17670176232633661</c:v>
                  </c:pt>
                  <c:pt idx="3">
                    <c:v>2.0344720677903202E-2</c:v>
                  </c:pt>
                  <c:pt idx="4">
                    <c:v>1.3201398003511363E-2</c:v>
                  </c:pt>
                  <c:pt idx="5">
                    <c:v>2.2814197132899838E-2</c:v>
                  </c:pt>
                </c:numCache>
              </c:numRef>
            </c:plus>
            <c:minus>
              <c:numRef>
                <c:f>Arkusz8!$B$21:$G$21</c:f>
                <c:numCache>
                  <c:formatCode>General</c:formatCode>
                  <c:ptCount val="6"/>
                  <c:pt idx="0">
                    <c:v>7.8374857500000117E-3</c:v>
                  </c:pt>
                  <c:pt idx="1">
                    <c:v>0.29095426879938308</c:v>
                  </c:pt>
                  <c:pt idx="2">
                    <c:v>0.17670176232633661</c:v>
                  </c:pt>
                  <c:pt idx="3">
                    <c:v>2.0344720677903202E-2</c:v>
                  </c:pt>
                  <c:pt idx="4">
                    <c:v>1.3201398003511363E-2</c:v>
                  </c:pt>
                  <c:pt idx="5">
                    <c:v>2.2814197132899838E-2</c:v>
                  </c:pt>
                </c:numCache>
              </c:numRef>
            </c:minus>
            <c:spPr>
              <a:ln w="4749">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Arkusz8!$B$9:$G$9</c:f>
              <c:numCache>
                <c:formatCode>0.00</c:formatCode>
                <c:ptCount val="6"/>
                <c:pt idx="0">
                  <c:v>4.8670786507500008</c:v>
                </c:pt>
                <c:pt idx="1">
                  <c:v>3.9550526587500006</c:v>
                </c:pt>
                <c:pt idx="2">
                  <c:v>5.0207614997500007</c:v>
                </c:pt>
                <c:pt idx="3">
                  <c:v>4.9151767279999996</c:v>
                </c:pt>
                <c:pt idx="4">
                  <c:v>4.8019983165000006</c:v>
                </c:pt>
                <c:pt idx="5">
                  <c:v>4.7750937560000004</c:v>
                </c:pt>
              </c:numCache>
            </c:numRef>
          </c:val>
          <c:smooth val="1"/>
        </c:ser>
        <c:ser>
          <c:idx val="1"/>
          <c:order val="1"/>
          <c:tx>
            <c:strRef>
              <c:f>Arkusz8!$A$10</c:f>
              <c:strCache>
                <c:ptCount val="1"/>
                <c:pt idx="0">
                  <c:v>H Ca</c:v>
                </c:pt>
              </c:strCache>
            </c:strRef>
          </c:tx>
          <c:spPr>
            <a:ln w="18995">
              <a:solidFill>
                <a:srgbClr val="000000"/>
              </a:solidFill>
              <a:prstDash val="solid"/>
            </a:ln>
          </c:spPr>
          <c:marker>
            <c:symbol val="square"/>
            <c:size val="7"/>
            <c:spPr>
              <a:solidFill>
                <a:srgbClr val="FFFFFF"/>
              </a:solidFill>
              <a:ln>
                <a:solidFill>
                  <a:srgbClr val="000000"/>
                </a:solidFill>
                <a:prstDash val="solid"/>
              </a:ln>
            </c:spPr>
          </c:marker>
          <c:errBars>
            <c:errDir val="y"/>
            <c:errBarType val="both"/>
            <c:errValType val="cust"/>
            <c:noEndCap val="1"/>
            <c:plus>
              <c:numRef>
                <c:f>Arkusz8!$B$22:$G$22</c:f>
                <c:numCache>
                  <c:formatCode>General</c:formatCode>
                  <c:ptCount val="6"/>
                  <c:pt idx="0">
                    <c:v>0.39830058371599636</c:v>
                  </c:pt>
                  <c:pt idx="1">
                    <c:v>0.47726759931243229</c:v>
                  </c:pt>
                  <c:pt idx="2">
                    <c:v>0.21428236185421251</c:v>
                  </c:pt>
                  <c:pt idx="3">
                    <c:v>0.61146490019954802</c:v>
                  </c:pt>
                  <c:pt idx="4">
                    <c:v>0.48720134482015892</c:v>
                  </c:pt>
                  <c:pt idx="5">
                    <c:v>0.48349145724252046</c:v>
                  </c:pt>
                </c:numCache>
              </c:numRef>
            </c:plus>
            <c:minus>
              <c:numRef>
                <c:f>Arkusz8!$B$22:$G$22</c:f>
                <c:numCache>
                  <c:formatCode>General</c:formatCode>
                  <c:ptCount val="6"/>
                  <c:pt idx="0">
                    <c:v>0.39830058371599636</c:v>
                  </c:pt>
                  <c:pt idx="1">
                    <c:v>0.47726759931243229</c:v>
                  </c:pt>
                  <c:pt idx="2">
                    <c:v>0.21428236185421251</c:v>
                  </c:pt>
                  <c:pt idx="3">
                    <c:v>0.61146490019954802</c:v>
                  </c:pt>
                  <c:pt idx="4">
                    <c:v>0.48720134482015892</c:v>
                  </c:pt>
                  <c:pt idx="5">
                    <c:v>0.48349145724252046</c:v>
                  </c:pt>
                </c:numCache>
              </c:numRef>
            </c:minus>
            <c:spPr>
              <a:ln w="4749">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Arkusz8!$B$10:$G$10</c:f>
              <c:numCache>
                <c:formatCode>0.00</c:formatCode>
                <c:ptCount val="6"/>
                <c:pt idx="0">
                  <c:v>10.439531019</c:v>
                </c:pt>
                <c:pt idx="1">
                  <c:v>12.278667915249999</c:v>
                </c:pt>
                <c:pt idx="2">
                  <c:v>10.648165088499999</c:v>
                </c:pt>
                <c:pt idx="3">
                  <c:v>12.029248308</c:v>
                </c:pt>
                <c:pt idx="4">
                  <c:v>10.2116025255</c:v>
                </c:pt>
                <c:pt idx="5">
                  <c:v>11.139196751750001</c:v>
                </c:pt>
              </c:numCache>
            </c:numRef>
          </c:val>
          <c:smooth val="1"/>
        </c:ser>
        <c:ser>
          <c:idx val="2"/>
          <c:order val="2"/>
          <c:tx>
            <c:strRef>
              <c:f>Arkusz8!$A$11</c:f>
              <c:strCache>
                <c:ptCount val="1"/>
                <c:pt idx="0">
                  <c:v>H Phy</c:v>
                </c:pt>
              </c:strCache>
            </c:strRef>
          </c:tx>
          <c:spPr>
            <a:ln w="18995">
              <a:solidFill>
                <a:srgbClr val="000000"/>
              </a:solidFill>
              <a:prstDash val="solid"/>
            </a:ln>
          </c:spPr>
          <c:marker>
            <c:symbol val="triangle"/>
            <c:size val="7"/>
            <c:spPr>
              <a:solidFill>
                <a:srgbClr val="FFFFFF"/>
              </a:solidFill>
              <a:ln>
                <a:solidFill>
                  <a:srgbClr val="000000"/>
                </a:solidFill>
                <a:prstDash val="solid"/>
              </a:ln>
            </c:spPr>
          </c:marker>
          <c:dPt>
            <c:idx val="5"/>
            <c:bubble3D val="0"/>
          </c:dPt>
          <c:errBars>
            <c:errDir val="y"/>
            <c:errBarType val="both"/>
            <c:errValType val="cust"/>
            <c:noEndCap val="1"/>
            <c:plus>
              <c:numRef>
                <c:f>Arkusz8!$B$23:$G$23</c:f>
                <c:numCache>
                  <c:formatCode>General</c:formatCode>
                  <c:ptCount val="6"/>
                  <c:pt idx="0">
                    <c:v>2.714984704519401E-2</c:v>
                  </c:pt>
                  <c:pt idx="1">
                    <c:v>0.58729283243171038</c:v>
                  </c:pt>
                  <c:pt idx="2">
                    <c:v>0.22064226874864495</c:v>
                  </c:pt>
                  <c:pt idx="3">
                    <c:v>2.0344720677903657E-2</c:v>
                  </c:pt>
                  <c:pt idx="4">
                    <c:v>2.4252516749999314E-2</c:v>
                  </c:pt>
                  <c:pt idx="5">
                    <c:v>7.3779622665385472E-2</c:v>
                  </c:pt>
                </c:numCache>
              </c:numRef>
            </c:plus>
            <c:minus>
              <c:numRef>
                <c:f>Arkusz8!$B$23:$G$23</c:f>
                <c:numCache>
                  <c:formatCode>General</c:formatCode>
                  <c:ptCount val="6"/>
                  <c:pt idx="0">
                    <c:v>2.714984704519401E-2</c:v>
                  </c:pt>
                  <c:pt idx="1">
                    <c:v>0.58729283243171038</c:v>
                  </c:pt>
                  <c:pt idx="2">
                    <c:v>0.22064226874864495</c:v>
                  </c:pt>
                  <c:pt idx="3">
                    <c:v>2.0344720677903657E-2</c:v>
                  </c:pt>
                  <c:pt idx="4">
                    <c:v>2.4252516749999314E-2</c:v>
                  </c:pt>
                  <c:pt idx="5">
                    <c:v>7.3779622665385472E-2</c:v>
                  </c:pt>
                </c:numCache>
              </c:numRef>
            </c:minus>
            <c:spPr>
              <a:ln w="4749">
                <a:solidFill>
                  <a:srgbClr val="000000"/>
                </a:solidFill>
                <a:prstDash val="solid"/>
              </a:ln>
            </c:spPr>
          </c:errBars>
          <c:cat>
            <c:numRef>
              <c:f>Arkusz8!$B$2:$G$2</c:f>
              <c:numCache>
                <c:formatCode>General</c:formatCode>
                <c:ptCount val="6"/>
                <c:pt idx="0">
                  <c:v>1</c:v>
                </c:pt>
                <c:pt idx="1">
                  <c:v>2</c:v>
                </c:pt>
                <c:pt idx="2">
                  <c:v>4</c:v>
                </c:pt>
                <c:pt idx="3">
                  <c:v>8</c:v>
                </c:pt>
                <c:pt idx="4">
                  <c:v>16</c:v>
                </c:pt>
                <c:pt idx="5">
                  <c:v>32</c:v>
                </c:pt>
              </c:numCache>
            </c:numRef>
          </c:cat>
          <c:val>
            <c:numRef>
              <c:f>Arkusz8!$B$11:$G$11</c:f>
              <c:numCache>
                <c:formatCode>0.00</c:formatCode>
                <c:ptCount val="6"/>
                <c:pt idx="0">
                  <c:v>5.0473408229999999</c:v>
                </c:pt>
                <c:pt idx="1">
                  <c:v>5.2064159242499999</c:v>
                </c:pt>
                <c:pt idx="2">
                  <c:v>4.9968151015000002</c:v>
                </c:pt>
                <c:pt idx="3">
                  <c:v>5.0849443452500003</c:v>
                </c:pt>
                <c:pt idx="4">
                  <c:v>4.8154239397500005</c:v>
                </c:pt>
                <c:pt idx="5">
                  <c:v>6.5092916572500004</c:v>
                </c:pt>
              </c:numCache>
            </c:numRef>
          </c:val>
          <c:smooth val="1"/>
        </c:ser>
        <c:dLbls>
          <c:showLegendKey val="0"/>
          <c:showVal val="0"/>
          <c:showCatName val="0"/>
          <c:showSerName val="0"/>
          <c:showPercent val="0"/>
          <c:showBubbleSize val="0"/>
        </c:dLbls>
        <c:marker val="1"/>
        <c:smooth val="0"/>
        <c:axId val="355222888"/>
        <c:axId val="355223280"/>
      </c:lineChart>
      <c:dateAx>
        <c:axId val="355222888"/>
        <c:scaling>
          <c:orientation val="minMax"/>
        </c:scaling>
        <c:delete val="1"/>
        <c:axPos val="b"/>
        <c:title>
          <c:tx>
            <c:rich>
              <a:bodyPr/>
              <a:lstStyle/>
              <a:p>
                <a:pPr>
                  <a:defRPr sz="1197" b="1" i="0" u="none" strike="noStrike" baseline="0">
                    <a:solidFill>
                      <a:srgbClr val="000000"/>
                    </a:solidFill>
                    <a:latin typeface="Arial"/>
                    <a:ea typeface="Arial"/>
                    <a:cs typeface="Arial"/>
                  </a:defRPr>
                </a:pPr>
                <a:r>
                  <a:t>time (d)</a:t>
                </a:r>
              </a:p>
            </c:rich>
          </c:tx>
          <c:layout>
            <c:manualLayout>
              <c:xMode val="edge"/>
              <c:yMode val="edge"/>
              <c:x val="0.43897996357012753"/>
              <c:y val="0.91384615384615386"/>
            </c:manualLayout>
          </c:layout>
          <c:overlay val="1"/>
          <c:spPr>
            <a:noFill/>
            <a:ln w="37990">
              <a:noFill/>
            </a:ln>
          </c:spPr>
        </c:title>
        <c:numFmt formatCode="General" sourceLinked="0"/>
        <c:majorTickMark val="cross"/>
        <c:minorTickMark val="cross"/>
        <c:tickLblPos val="nextTo"/>
        <c:crossAx val="355223280"/>
        <c:crosses val="autoZero"/>
        <c:auto val="1"/>
        <c:lblOffset val="100"/>
        <c:baseTimeUnit val="days"/>
        <c:majorUnit val="1"/>
        <c:majorTimeUnit val="days"/>
        <c:minorUnit val="1"/>
        <c:minorTimeUnit val="days"/>
      </c:dateAx>
      <c:valAx>
        <c:axId val="355223280"/>
        <c:scaling>
          <c:orientation val="minMax"/>
        </c:scaling>
        <c:delete val="1"/>
        <c:axPos val="l"/>
        <c:majorGridlines>
          <c:spPr>
            <a:ln w="4749">
              <a:solidFill>
                <a:schemeClr val="tx1">
                  <a:lumMod val="50000"/>
                  <a:lumOff val="50000"/>
                </a:schemeClr>
              </a:solidFill>
              <a:prstDash val="solid"/>
            </a:ln>
          </c:spPr>
        </c:majorGridlines>
        <c:title>
          <c:tx>
            <c:rich>
              <a:bodyPr/>
              <a:lstStyle/>
              <a:p>
                <a:pPr>
                  <a:defRPr sz="1197" b="1" i="0" u="none" strike="noStrike" baseline="0">
                    <a:solidFill>
                      <a:srgbClr val="000000"/>
                    </a:solidFill>
                    <a:latin typeface="Arial"/>
                    <a:ea typeface="Arial"/>
                    <a:cs typeface="Arial"/>
                  </a:defRPr>
                </a:pPr>
                <a:r>
                  <a:t>CAL-P (mg P/100 g soil)</a:t>
                </a:r>
              </a:p>
            </c:rich>
          </c:tx>
          <c:layout>
            <c:manualLayout>
              <c:xMode val="edge"/>
              <c:yMode val="edge"/>
              <c:x val="2.7874564459930314E-2"/>
              <c:y val="0.34"/>
            </c:manualLayout>
          </c:layout>
          <c:overlay val="1"/>
          <c:spPr>
            <a:noFill/>
            <a:ln w="37990">
              <a:noFill/>
            </a:ln>
          </c:spPr>
        </c:title>
        <c:numFmt formatCode="0" sourceLinked="0"/>
        <c:majorTickMark val="cross"/>
        <c:minorTickMark val="cross"/>
        <c:tickLblPos val="nextTo"/>
        <c:crossAx val="355222888"/>
        <c:crosses val="autoZero"/>
        <c:crossBetween val="between"/>
      </c:valAx>
      <c:spPr>
        <a:noFill/>
        <a:ln w="18995">
          <a:solidFill>
            <a:srgbClr val="808080"/>
          </a:solidFill>
          <a:prstDash val="solid"/>
        </a:ln>
      </c:spPr>
    </c:plotArea>
    <c:legend>
      <c:legendPos val="r"/>
      <c:layout>
        <c:manualLayout>
          <c:xMode val="edge"/>
          <c:yMode val="edge"/>
          <c:x val="0.86338797814207646"/>
          <c:y val="0.44"/>
          <c:w val="0.13114754098360656"/>
          <c:h val="0.17846153846153845"/>
        </c:manualLayout>
      </c:layout>
      <c:overlay val="1"/>
      <c:spPr>
        <a:solidFill>
          <a:srgbClr val="FFFFFF"/>
        </a:solidFill>
        <a:ln w="4749">
          <a:solidFill>
            <a:srgbClr val="000000"/>
          </a:solidFill>
          <a:prstDash val="solid"/>
        </a:ln>
      </c:spPr>
      <c:txPr>
        <a:bodyPr/>
        <a:lstStyle/>
        <a:p>
          <a:pPr>
            <a:defRPr sz="1099"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4749">
      <a:solidFill>
        <a:srgbClr val="000000"/>
      </a:solidFill>
      <a:prstDash val="solid"/>
    </a:ln>
  </c:spPr>
  <c:txPr>
    <a:bodyPr/>
    <a:lstStyle/>
    <a:p>
      <a:pPr>
        <a:defRPr sz="1197"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400"/>
            </a:pPr>
            <a:r>
              <a:rPr lang="de-DE" sz="1400" dirty="0" smtClean="0"/>
              <a:t>pH</a:t>
            </a:r>
            <a:r>
              <a:rPr lang="de-DE" sz="1400" dirty="0"/>
              <a:t>: 7,18</a:t>
            </a:r>
          </a:p>
        </c:rich>
      </c:tx>
      <c:layout>
        <c:manualLayout>
          <c:xMode val="edge"/>
          <c:yMode val="edge"/>
          <c:x val="0.86815365618509444"/>
          <c:y val="3.8341150500186001E-2"/>
        </c:manualLayout>
      </c:layout>
      <c:overlay val="0"/>
    </c:title>
    <c:autoTitleDeleted val="0"/>
    <c:plotArea>
      <c:layout/>
      <c:lineChart>
        <c:grouping val="standard"/>
        <c:varyColors val="0"/>
        <c:ser>
          <c:idx val="1"/>
          <c:order val="0"/>
          <c:tx>
            <c:v>Ca(H2PO4)2 oG</c:v>
          </c:tx>
          <c:spPr>
            <a:ln>
              <a:solidFill>
                <a:srgbClr val="0000FF"/>
              </a:solidFill>
              <a:prstDash val="solid"/>
            </a:ln>
          </c:spPr>
          <c:marker>
            <c:symbol val="square"/>
            <c:size val="5"/>
            <c:spPr>
              <a:solidFill>
                <a:srgbClr val="0000FF"/>
              </a:solidFill>
              <a:ln>
                <a:solidFill>
                  <a:srgbClr val="0000FF"/>
                </a:solidFill>
              </a:ln>
            </c:spPr>
          </c:marker>
          <c:errBars>
            <c:errDir val="y"/>
            <c:errBarType val="both"/>
            <c:errValType val="cust"/>
            <c:noEndCap val="0"/>
            <c:plus>
              <c:numRef>
                <c:f>Tabelle2!$C$49:$L$49</c:f>
                <c:numCache>
                  <c:formatCode>General</c:formatCode>
                  <c:ptCount val="10"/>
                  <c:pt idx="0">
                    <c:v>5.9247798252189643</c:v>
                  </c:pt>
                  <c:pt idx="1">
                    <c:v>12.359100775671314</c:v>
                  </c:pt>
                  <c:pt idx="2">
                    <c:v>7.2345899196675205</c:v>
                  </c:pt>
                  <c:pt idx="3">
                    <c:v>3.2147504908398927</c:v>
                  </c:pt>
                  <c:pt idx="4">
                    <c:v>2.2680723877174338</c:v>
                  </c:pt>
                  <c:pt idx="5">
                    <c:v>8.6787706782911442</c:v>
                  </c:pt>
                  <c:pt idx="6">
                    <c:v>4.8891140636507346</c:v>
                  </c:pt>
                  <c:pt idx="7">
                    <c:v>1.9928450673634359</c:v>
                  </c:pt>
                  <c:pt idx="8">
                    <c:v>0.87748487092220773</c:v>
                  </c:pt>
                  <c:pt idx="9">
                    <c:v>0.6337931879231824</c:v>
                  </c:pt>
                </c:numCache>
              </c:numRef>
            </c:plus>
            <c:minus>
              <c:numRef>
                <c:f>Tabelle2!$C$49:$L$49</c:f>
                <c:numCache>
                  <c:formatCode>General</c:formatCode>
                  <c:ptCount val="10"/>
                  <c:pt idx="0">
                    <c:v>5.9247798252189643</c:v>
                  </c:pt>
                  <c:pt idx="1">
                    <c:v>12.359100775671314</c:v>
                  </c:pt>
                  <c:pt idx="2">
                    <c:v>7.2345899196675205</c:v>
                  </c:pt>
                  <c:pt idx="3">
                    <c:v>3.2147504908398927</c:v>
                  </c:pt>
                  <c:pt idx="4">
                    <c:v>2.2680723877174338</c:v>
                  </c:pt>
                  <c:pt idx="5">
                    <c:v>8.6787706782911442</c:v>
                  </c:pt>
                  <c:pt idx="6">
                    <c:v>4.8891140636507346</c:v>
                  </c:pt>
                  <c:pt idx="7">
                    <c:v>1.9928450673634359</c:v>
                  </c:pt>
                  <c:pt idx="8">
                    <c:v>0.87748487092220773</c:v>
                  </c:pt>
                  <c:pt idx="9">
                    <c:v>0.6337931879231824</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Tabelle2!$C$18:$L$18</c:f>
              <c:numCache>
                <c:formatCode>0.00</c:formatCode>
                <c:ptCount val="10"/>
                <c:pt idx="0">
                  <c:v>104.39531018999998</c:v>
                </c:pt>
                <c:pt idx="1">
                  <c:v>122.78667915249954</c:v>
                </c:pt>
                <c:pt idx="2">
                  <c:v>106.48165088499999</c:v>
                </c:pt>
                <c:pt idx="3">
                  <c:v>120.29248308000012</c:v>
                </c:pt>
                <c:pt idx="4">
                  <c:v>102.11602525500012</c:v>
                </c:pt>
                <c:pt idx="5">
                  <c:v>111.39196751750001</c:v>
                </c:pt>
                <c:pt idx="6">
                  <c:v>104.46466175400033</c:v>
                </c:pt>
                <c:pt idx="7">
                  <c:v>109.08848995</c:v>
                </c:pt>
                <c:pt idx="8">
                  <c:v>98.756510477999981</c:v>
                </c:pt>
                <c:pt idx="9">
                  <c:v>105.02077980239955</c:v>
                </c:pt>
              </c:numCache>
            </c:numRef>
          </c:val>
          <c:smooth val="0"/>
        </c:ser>
        <c:ser>
          <c:idx val="4"/>
          <c:order val="1"/>
          <c:tx>
            <c:v>Ca(H2PO4)2 +G</c:v>
          </c:tx>
          <c:spPr>
            <a:ln w="38100">
              <a:solidFill>
                <a:srgbClr val="0000FF"/>
              </a:solidFill>
              <a:prstDash val="sysDot"/>
            </a:ln>
          </c:spPr>
          <c:marker>
            <c:symbol val="square"/>
            <c:size val="5"/>
            <c:spPr>
              <a:solidFill>
                <a:srgbClr val="0000FF"/>
              </a:solidFill>
              <a:ln>
                <a:solidFill>
                  <a:srgbClr val="0000FF"/>
                </a:solidFill>
              </a:ln>
            </c:spPr>
          </c:marker>
          <c:errBars>
            <c:errDir val="y"/>
            <c:errBarType val="both"/>
            <c:errValType val="cust"/>
            <c:noEndCap val="0"/>
            <c:plus>
              <c:numRef>
                <c:f>Tabelle2!$C$52:$L$52</c:f>
                <c:numCache>
                  <c:formatCode>General</c:formatCode>
                  <c:ptCount val="10"/>
                  <c:pt idx="0">
                    <c:v>5.9247798252189643</c:v>
                  </c:pt>
                  <c:pt idx="1">
                    <c:v>12.359100775671314</c:v>
                  </c:pt>
                  <c:pt idx="2">
                    <c:v>7.2345899196675205</c:v>
                  </c:pt>
                  <c:pt idx="3">
                    <c:v>3.2147504908398927</c:v>
                  </c:pt>
                  <c:pt idx="4">
                    <c:v>2.2680723877174338</c:v>
                  </c:pt>
                  <c:pt idx="5">
                    <c:v>8.6787706782911442</c:v>
                  </c:pt>
                  <c:pt idx="6">
                    <c:v>4.8891140636507346</c:v>
                  </c:pt>
                  <c:pt idx="7">
                    <c:v>0.56276573804397823</c:v>
                  </c:pt>
                  <c:pt idx="8">
                    <c:v>0.81933208417357295</c:v>
                  </c:pt>
                  <c:pt idx="9">
                    <c:v>1.0075080392305</c:v>
                  </c:pt>
                </c:numCache>
              </c:numRef>
            </c:plus>
            <c:minus>
              <c:numRef>
                <c:f>Tabelle2!$C$52:$L$52</c:f>
                <c:numCache>
                  <c:formatCode>General</c:formatCode>
                  <c:ptCount val="10"/>
                  <c:pt idx="0">
                    <c:v>5.9247798252189643</c:v>
                  </c:pt>
                  <c:pt idx="1">
                    <c:v>12.359100775671314</c:v>
                  </c:pt>
                  <c:pt idx="2">
                    <c:v>7.2345899196675205</c:v>
                  </c:pt>
                  <c:pt idx="3">
                    <c:v>3.2147504908398927</c:v>
                  </c:pt>
                  <c:pt idx="4">
                    <c:v>2.2680723877174338</c:v>
                  </c:pt>
                  <c:pt idx="5">
                    <c:v>8.6787706782911442</c:v>
                  </c:pt>
                  <c:pt idx="6">
                    <c:v>4.8891140636507346</c:v>
                  </c:pt>
                  <c:pt idx="7">
                    <c:v>0.56276573804397823</c:v>
                  </c:pt>
                  <c:pt idx="8">
                    <c:v>0.81933208417357295</c:v>
                  </c:pt>
                  <c:pt idx="9">
                    <c:v>1.0075080392305</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Tabelle2!$C$21:$L$21</c:f>
              <c:numCache>
                <c:formatCode>0.00</c:formatCode>
                <c:ptCount val="10"/>
                <c:pt idx="0">
                  <c:v>104.39531018999998</c:v>
                </c:pt>
                <c:pt idx="1">
                  <c:v>122.78667915249954</c:v>
                </c:pt>
                <c:pt idx="2">
                  <c:v>106.48165088499999</c:v>
                </c:pt>
                <c:pt idx="3">
                  <c:v>120.29248308000012</c:v>
                </c:pt>
                <c:pt idx="4">
                  <c:v>102.11602525500012</c:v>
                </c:pt>
                <c:pt idx="5">
                  <c:v>111.39196751750001</c:v>
                </c:pt>
                <c:pt idx="6">
                  <c:v>104.46466175400033</c:v>
                </c:pt>
                <c:pt idx="7">
                  <c:v>88.936574399999984</c:v>
                </c:pt>
                <c:pt idx="8">
                  <c:v>96.254941303999701</c:v>
                </c:pt>
                <c:pt idx="9">
                  <c:v>94.398527183823049</c:v>
                </c:pt>
              </c:numCache>
            </c:numRef>
          </c:val>
          <c:smooth val="0"/>
        </c:ser>
        <c:ser>
          <c:idx val="2"/>
          <c:order val="2"/>
          <c:tx>
            <c:v>Na-Phytat oG</c:v>
          </c:tx>
          <c:spPr>
            <a:ln w="38100">
              <a:solidFill>
                <a:srgbClr val="CC0000"/>
              </a:solidFill>
              <a:prstDash val="solid"/>
            </a:ln>
          </c:spPr>
          <c:marker>
            <c:symbol val="triangle"/>
            <c:size val="7"/>
            <c:spPr>
              <a:solidFill>
                <a:srgbClr val="CC0000"/>
              </a:solidFill>
              <a:ln>
                <a:solidFill>
                  <a:srgbClr val="CC0000"/>
                </a:solidFill>
              </a:ln>
            </c:spPr>
          </c:marker>
          <c:errBars>
            <c:errDir val="y"/>
            <c:errBarType val="both"/>
            <c:errValType val="cust"/>
            <c:noEndCap val="0"/>
            <c:plus>
              <c:numRef>
                <c:f>Tabelle2!$C$50:$L$50</c:f>
                <c:numCache>
                  <c:formatCode>General</c:formatCode>
                  <c:ptCount val="10"/>
                  <c:pt idx="0">
                    <c:v>3.8925302538869402</c:v>
                  </c:pt>
                  <c:pt idx="1">
                    <c:v>0.58565684443644195</c:v>
                  </c:pt>
                  <c:pt idx="2">
                    <c:v>1.0138670282224038</c:v>
                  </c:pt>
                  <c:pt idx="3">
                    <c:v>0.46440033935524921</c:v>
                  </c:pt>
                  <c:pt idx="4">
                    <c:v>0.84725387911220096</c:v>
                  </c:pt>
                  <c:pt idx="5">
                    <c:v>1.3963021762052819</c:v>
                  </c:pt>
                  <c:pt idx="6">
                    <c:v>1.0465188232602975</c:v>
                  </c:pt>
                  <c:pt idx="7">
                    <c:v>2.2236408418248752</c:v>
                  </c:pt>
                  <c:pt idx="8">
                    <c:v>1.2479031661039219</c:v>
                  </c:pt>
                  <c:pt idx="9">
                    <c:v>1.5547784195852814</c:v>
                  </c:pt>
                </c:numCache>
              </c:numRef>
            </c:plus>
            <c:minus>
              <c:numRef>
                <c:f>Tabelle2!$C$50:$L$50</c:f>
                <c:numCache>
                  <c:formatCode>General</c:formatCode>
                  <c:ptCount val="10"/>
                  <c:pt idx="0">
                    <c:v>3.8925302538869402</c:v>
                  </c:pt>
                  <c:pt idx="1">
                    <c:v>0.58565684443644195</c:v>
                  </c:pt>
                  <c:pt idx="2">
                    <c:v>1.0138670282224038</c:v>
                  </c:pt>
                  <c:pt idx="3">
                    <c:v>0.46440033935524921</c:v>
                  </c:pt>
                  <c:pt idx="4">
                    <c:v>0.84725387911220096</c:v>
                  </c:pt>
                  <c:pt idx="5">
                    <c:v>1.3963021762052819</c:v>
                  </c:pt>
                  <c:pt idx="6">
                    <c:v>1.0465188232602975</c:v>
                  </c:pt>
                  <c:pt idx="7">
                    <c:v>2.2236408418248752</c:v>
                  </c:pt>
                  <c:pt idx="8">
                    <c:v>1.2479031661039219</c:v>
                  </c:pt>
                  <c:pt idx="9">
                    <c:v>1.5547784195852814</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Tabelle2!$C$19:$L$19</c:f>
              <c:numCache>
                <c:formatCode>0.00</c:formatCode>
                <c:ptCount val="10"/>
                <c:pt idx="0">
                  <c:v>50.473408230000011</c:v>
                </c:pt>
                <c:pt idx="1">
                  <c:v>52.064159242500146</c:v>
                </c:pt>
                <c:pt idx="2">
                  <c:v>49.968151015000011</c:v>
                </c:pt>
                <c:pt idx="3">
                  <c:v>50.849443452499798</c:v>
                </c:pt>
                <c:pt idx="4">
                  <c:v>48.154239397500007</c:v>
                </c:pt>
                <c:pt idx="5">
                  <c:v>65.092916572499504</c:v>
                </c:pt>
                <c:pt idx="6">
                  <c:v>77.216405437000006</c:v>
                </c:pt>
                <c:pt idx="7">
                  <c:v>84.262021250000004</c:v>
                </c:pt>
                <c:pt idx="8">
                  <c:v>86.029325603999979</c:v>
                </c:pt>
                <c:pt idx="9">
                  <c:v>95.450337772019509</c:v>
                </c:pt>
              </c:numCache>
            </c:numRef>
          </c:val>
          <c:smooth val="0"/>
        </c:ser>
        <c:ser>
          <c:idx val="5"/>
          <c:order val="3"/>
          <c:tx>
            <c:v>Na-Phytat +G</c:v>
          </c:tx>
          <c:spPr>
            <a:ln w="38100">
              <a:solidFill>
                <a:srgbClr val="C00000"/>
              </a:solidFill>
              <a:prstDash val="sysDot"/>
            </a:ln>
          </c:spPr>
          <c:marker>
            <c:symbol val="triangle"/>
            <c:size val="7"/>
            <c:spPr>
              <a:solidFill>
                <a:srgbClr val="C00000"/>
              </a:solidFill>
              <a:ln>
                <a:solidFill>
                  <a:srgbClr val="C00000"/>
                </a:solidFill>
              </a:ln>
            </c:spPr>
          </c:marker>
          <c:errBars>
            <c:errDir val="y"/>
            <c:errBarType val="both"/>
            <c:errValType val="cust"/>
            <c:noEndCap val="0"/>
            <c:plus>
              <c:numRef>
                <c:f>Tabelle2!$C$53:$L$53</c:f>
                <c:numCache>
                  <c:formatCode>General</c:formatCode>
                  <c:ptCount val="10"/>
                  <c:pt idx="0">
                    <c:v>3.8925302538869402</c:v>
                  </c:pt>
                  <c:pt idx="1">
                    <c:v>0.58565684443644195</c:v>
                  </c:pt>
                  <c:pt idx="2">
                    <c:v>1.0138670282224038</c:v>
                  </c:pt>
                  <c:pt idx="3">
                    <c:v>0.46440033935524921</c:v>
                  </c:pt>
                  <c:pt idx="4">
                    <c:v>0.84725387911220096</c:v>
                  </c:pt>
                  <c:pt idx="5">
                    <c:v>1.3963021762052819</c:v>
                  </c:pt>
                  <c:pt idx="6">
                    <c:v>1.0465188232602975</c:v>
                  </c:pt>
                  <c:pt idx="7">
                    <c:v>1.2300039279017259</c:v>
                  </c:pt>
                  <c:pt idx="8">
                    <c:v>1.7838005598225215</c:v>
                  </c:pt>
                  <c:pt idx="9">
                    <c:v>1.8200468335558555</c:v>
                  </c:pt>
                </c:numCache>
              </c:numRef>
            </c:plus>
            <c:minus>
              <c:numRef>
                <c:f>Tabelle2!$C$53:$L$53</c:f>
                <c:numCache>
                  <c:formatCode>General</c:formatCode>
                  <c:ptCount val="10"/>
                  <c:pt idx="0">
                    <c:v>3.8925302538869402</c:v>
                  </c:pt>
                  <c:pt idx="1">
                    <c:v>0.58565684443644195</c:v>
                  </c:pt>
                  <c:pt idx="2">
                    <c:v>1.0138670282224038</c:v>
                  </c:pt>
                  <c:pt idx="3">
                    <c:v>0.46440033935524921</c:v>
                  </c:pt>
                  <c:pt idx="4">
                    <c:v>0.84725387911220096</c:v>
                  </c:pt>
                  <c:pt idx="5">
                    <c:v>1.3963021762052819</c:v>
                  </c:pt>
                  <c:pt idx="6">
                    <c:v>1.0465188232602975</c:v>
                  </c:pt>
                  <c:pt idx="7">
                    <c:v>1.2300039279017259</c:v>
                  </c:pt>
                  <c:pt idx="8">
                    <c:v>1.7838005598225215</c:v>
                  </c:pt>
                  <c:pt idx="9">
                    <c:v>1.8200468335558555</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Tabelle2!$C$22:$L$22</c:f>
              <c:numCache>
                <c:formatCode>0.00</c:formatCode>
                <c:ptCount val="10"/>
                <c:pt idx="0">
                  <c:v>50.473408230000011</c:v>
                </c:pt>
                <c:pt idx="1">
                  <c:v>52.064159242500146</c:v>
                </c:pt>
                <c:pt idx="2">
                  <c:v>49.968151015000011</c:v>
                </c:pt>
                <c:pt idx="3">
                  <c:v>50.849443452499798</c:v>
                </c:pt>
                <c:pt idx="4">
                  <c:v>48.154239397500007</c:v>
                </c:pt>
                <c:pt idx="5">
                  <c:v>65.092916572499504</c:v>
                </c:pt>
                <c:pt idx="6">
                  <c:v>77.216405437000006</c:v>
                </c:pt>
                <c:pt idx="7">
                  <c:v>71.389628639999984</c:v>
                </c:pt>
                <c:pt idx="8">
                  <c:v>80.936271400000024</c:v>
                </c:pt>
                <c:pt idx="9">
                  <c:v>83.17406586769701</c:v>
                </c:pt>
              </c:numCache>
            </c:numRef>
          </c:val>
          <c:smooth val="0"/>
        </c:ser>
        <c:ser>
          <c:idx val="0"/>
          <c:order val="4"/>
          <c:tx>
            <c:v>Kontrolle oG</c:v>
          </c:tx>
          <c:spPr>
            <a:ln w="38100">
              <a:solidFill>
                <a:srgbClr val="000000">
                  <a:lumMod val="85000"/>
                  <a:lumOff val="15000"/>
                </a:srgbClr>
              </a:solidFill>
              <a:prstDash val="solid"/>
            </a:ln>
          </c:spPr>
          <c:marker>
            <c:symbol val="diamond"/>
            <c:size val="7"/>
            <c:spPr>
              <a:solidFill>
                <a:srgbClr val="000000"/>
              </a:solidFill>
              <a:ln>
                <a:solidFill>
                  <a:srgbClr val="000000"/>
                </a:solidFill>
              </a:ln>
            </c:spPr>
          </c:marker>
          <c:errBars>
            <c:errDir val="y"/>
            <c:errBarType val="both"/>
            <c:errValType val="cust"/>
            <c:noEndCap val="0"/>
            <c:plus>
              <c:numRef>
                <c:f>Tabelle2!$C$48:$L$48</c:f>
                <c:numCache>
                  <c:formatCode>General</c:formatCode>
                  <c:ptCount val="10"/>
                  <c:pt idx="0">
                    <c:v>0.15007642627407997</c:v>
                  </c:pt>
                  <c:pt idx="1">
                    <c:v>0.33622886323526341</c:v>
                  </c:pt>
                  <c:pt idx="2">
                    <c:v>0.45853861635362397</c:v>
                  </c:pt>
                  <c:pt idx="3">
                    <c:v>0.34927616075676221</c:v>
                  </c:pt>
                  <c:pt idx="4">
                    <c:v>0.30960022623686212</c:v>
                  </c:pt>
                  <c:pt idx="5">
                    <c:v>0.13171782856024705</c:v>
                  </c:pt>
                  <c:pt idx="6">
                    <c:v>0.32505311587299313</c:v>
                  </c:pt>
                  <c:pt idx="7">
                    <c:v>0.28078984819154301</c:v>
                  </c:pt>
                  <c:pt idx="8">
                    <c:v>0.18602642058303806</c:v>
                  </c:pt>
                  <c:pt idx="9">
                    <c:v>0.34920303871773101</c:v>
                  </c:pt>
                </c:numCache>
              </c:numRef>
            </c:plus>
            <c:minus>
              <c:numRef>
                <c:f>Tabelle2!$C$48:$L$48</c:f>
                <c:numCache>
                  <c:formatCode>General</c:formatCode>
                  <c:ptCount val="10"/>
                  <c:pt idx="0">
                    <c:v>0.15007642627407997</c:v>
                  </c:pt>
                  <c:pt idx="1">
                    <c:v>0.33622886323526341</c:v>
                  </c:pt>
                  <c:pt idx="2">
                    <c:v>0.45853861635362397</c:v>
                  </c:pt>
                  <c:pt idx="3">
                    <c:v>0.34927616075676221</c:v>
                  </c:pt>
                  <c:pt idx="4">
                    <c:v>0.30960022623686212</c:v>
                  </c:pt>
                  <c:pt idx="5">
                    <c:v>0.13171782856024705</c:v>
                  </c:pt>
                  <c:pt idx="6">
                    <c:v>0.32505311587299313</c:v>
                  </c:pt>
                  <c:pt idx="7">
                    <c:v>0.28078984819154301</c:v>
                  </c:pt>
                  <c:pt idx="8">
                    <c:v>0.18602642058303806</c:v>
                  </c:pt>
                  <c:pt idx="9">
                    <c:v>0.34920303871773101</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Tabelle2!$C$17:$L$17</c:f>
              <c:numCache>
                <c:formatCode>0.00</c:formatCode>
                <c:ptCount val="10"/>
                <c:pt idx="0">
                  <c:v>48.670786507499997</c:v>
                </c:pt>
                <c:pt idx="1">
                  <c:v>39.550526587499974</c:v>
                </c:pt>
                <c:pt idx="2">
                  <c:v>50.207614997500009</c:v>
                </c:pt>
                <c:pt idx="3">
                  <c:v>49.151767279999973</c:v>
                </c:pt>
                <c:pt idx="4">
                  <c:v>48.019983164999999</c:v>
                </c:pt>
                <c:pt idx="5">
                  <c:v>47.750937559999997</c:v>
                </c:pt>
                <c:pt idx="6">
                  <c:v>46.376688401999878</c:v>
                </c:pt>
                <c:pt idx="7">
                  <c:v>50.063971650000006</c:v>
                </c:pt>
                <c:pt idx="8">
                  <c:v>48.653289011999924</c:v>
                </c:pt>
                <c:pt idx="9">
                  <c:v>52.425695723940009</c:v>
                </c:pt>
              </c:numCache>
            </c:numRef>
          </c:val>
          <c:smooth val="0"/>
        </c:ser>
        <c:ser>
          <c:idx val="3"/>
          <c:order val="5"/>
          <c:tx>
            <c:v>Kontrolle +G</c:v>
          </c:tx>
          <c:spPr>
            <a:ln w="38100">
              <a:solidFill>
                <a:srgbClr val="000000"/>
              </a:solidFill>
              <a:prstDash val="sysDot"/>
            </a:ln>
          </c:spPr>
          <c:marker>
            <c:symbol val="diamond"/>
            <c:size val="7"/>
            <c:spPr>
              <a:solidFill>
                <a:srgbClr val="000000"/>
              </a:solidFill>
              <a:ln>
                <a:solidFill>
                  <a:srgbClr val="000000"/>
                </a:solidFill>
              </a:ln>
            </c:spPr>
          </c:marker>
          <c:errBars>
            <c:errDir val="y"/>
            <c:errBarType val="both"/>
            <c:errValType val="cust"/>
            <c:noEndCap val="0"/>
            <c:plus>
              <c:numRef>
                <c:f>Tabelle2!$C$51:$L$51</c:f>
                <c:numCache>
                  <c:formatCode>General</c:formatCode>
                  <c:ptCount val="10"/>
                  <c:pt idx="0">
                    <c:v>0.15007642627407997</c:v>
                  </c:pt>
                  <c:pt idx="1">
                    <c:v>0.33622886323526341</c:v>
                  </c:pt>
                  <c:pt idx="2">
                    <c:v>0.45853861635362397</c:v>
                  </c:pt>
                  <c:pt idx="3">
                    <c:v>0.34927616075676221</c:v>
                  </c:pt>
                  <c:pt idx="4">
                    <c:v>0.30960022623686212</c:v>
                  </c:pt>
                  <c:pt idx="5">
                    <c:v>0.13171782856024705</c:v>
                  </c:pt>
                  <c:pt idx="6">
                    <c:v>0.32505311587299313</c:v>
                  </c:pt>
                  <c:pt idx="7">
                    <c:v>0.37864671445486414</c:v>
                  </c:pt>
                  <c:pt idx="8">
                    <c:v>0.23688664800026399</c:v>
                  </c:pt>
                  <c:pt idx="9">
                    <c:v>0.47545207768534614</c:v>
                  </c:pt>
                </c:numCache>
              </c:numRef>
            </c:plus>
            <c:minus>
              <c:numRef>
                <c:f>Tabelle2!$C$51:$L$51</c:f>
                <c:numCache>
                  <c:formatCode>General</c:formatCode>
                  <c:ptCount val="10"/>
                  <c:pt idx="0">
                    <c:v>0.15007642627407997</c:v>
                  </c:pt>
                  <c:pt idx="1">
                    <c:v>0.33622886323526341</c:v>
                  </c:pt>
                  <c:pt idx="2">
                    <c:v>0.45853861635362397</c:v>
                  </c:pt>
                  <c:pt idx="3">
                    <c:v>0.34927616075676221</c:v>
                  </c:pt>
                  <c:pt idx="4">
                    <c:v>0.30960022623686212</c:v>
                  </c:pt>
                  <c:pt idx="5">
                    <c:v>0.13171782856024705</c:v>
                  </c:pt>
                  <c:pt idx="6">
                    <c:v>0.32505311587299313</c:v>
                  </c:pt>
                  <c:pt idx="7">
                    <c:v>0.37864671445486414</c:v>
                  </c:pt>
                  <c:pt idx="8">
                    <c:v>0.23688664800026399</c:v>
                  </c:pt>
                  <c:pt idx="9">
                    <c:v>0.47545207768534614</c:v>
                  </c:pt>
                </c:numCache>
              </c:numRef>
            </c:minus>
          </c:errBars>
          <c:cat>
            <c:numRef>
              <c:f>Tabelle2!$C$4:$L$4</c:f>
              <c:numCache>
                <c:formatCode>General</c:formatCode>
                <c:ptCount val="10"/>
                <c:pt idx="0">
                  <c:v>1</c:v>
                </c:pt>
                <c:pt idx="1">
                  <c:v>2</c:v>
                </c:pt>
                <c:pt idx="2">
                  <c:v>4</c:v>
                </c:pt>
                <c:pt idx="3">
                  <c:v>8</c:v>
                </c:pt>
                <c:pt idx="4">
                  <c:v>16</c:v>
                </c:pt>
                <c:pt idx="5">
                  <c:v>32</c:v>
                </c:pt>
                <c:pt idx="6">
                  <c:v>71</c:v>
                </c:pt>
                <c:pt idx="7">
                  <c:v>106</c:v>
                </c:pt>
                <c:pt idx="8">
                  <c:v>125</c:v>
                </c:pt>
                <c:pt idx="9">
                  <c:v>140</c:v>
                </c:pt>
              </c:numCache>
            </c:numRef>
          </c:cat>
          <c:val>
            <c:numRef>
              <c:f>Tabelle2!$C$20:$L$20</c:f>
              <c:numCache>
                <c:formatCode>0.00</c:formatCode>
                <c:ptCount val="10"/>
                <c:pt idx="0">
                  <c:v>48.670786507499997</c:v>
                </c:pt>
                <c:pt idx="1">
                  <c:v>39.550526587499974</c:v>
                </c:pt>
                <c:pt idx="2">
                  <c:v>50.207614997500009</c:v>
                </c:pt>
                <c:pt idx="3">
                  <c:v>49.151767279999973</c:v>
                </c:pt>
                <c:pt idx="4">
                  <c:v>48.019983164999999</c:v>
                </c:pt>
                <c:pt idx="5">
                  <c:v>47.750937559999997</c:v>
                </c:pt>
                <c:pt idx="6">
                  <c:v>46.376688401999878</c:v>
                </c:pt>
                <c:pt idx="7">
                  <c:v>37.09696752</c:v>
                </c:pt>
                <c:pt idx="8">
                  <c:v>41.771012264000063</c:v>
                </c:pt>
                <c:pt idx="9">
                  <c:v>44.251833102425202</c:v>
                </c:pt>
              </c:numCache>
            </c:numRef>
          </c:val>
          <c:smooth val="0"/>
        </c:ser>
        <c:dLbls>
          <c:showLegendKey val="0"/>
          <c:showVal val="0"/>
          <c:showCatName val="0"/>
          <c:showSerName val="0"/>
          <c:showPercent val="0"/>
          <c:showBubbleSize val="0"/>
        </c:dLbls>
        <c:marker val="1"/>
        <c:smooth val="0"/>
        <c:axId val="272991600"/>
        <c:axId val="272991992"/>
      </c:lineChart>
      <c:dateAx>
        <c:axId val="272991600"/>
        <c:scaling>
          <c:orientation val="minMax"/>
          <c:max val="140"/>
          <c:min val="1"/>
        </c:scaling>
        <c:delete val="0"/>
        <c:axPos val="b"/>
        <c:title>
          <c:tx>
            <c:rich>
              <a:bodyPr/>
              <a:lstStyle/>
              <a:p>
                <a:pPr>
                  <a:defRPr sz="1600"/>
                </a:pPr>
                <a:r>
                  <a:rPr lang="de-DE" sz="1600" b="1" i="0" u="none" strike="noStrike" baseline="0" dirty="0" smtClean="0"/>
                  <a:t>Inkubationsdauer (</a:t>
                </a:r>
                <a:r>
                  <a:rPr lang="de-DE" sz="1600" b="1" i="0" u="none" strike="noStrike" baseline="0" dirty="0"/>
                  <a:t>d)  </a:t>
                </a:r>
                <a:endParaRPr lang="de-DE" sz="1600" dirty="0"/>
              </a:p>
            </c:rich>
          </c:tx>
          <c:overlay val="0"/>
        </c:title>
        <c:numFmt formatCode="General" sourceLinked="1"/>
        <c:majorTickMark val="out"/>
        <c:minorTickMark val="none"/>
        <c:tickLblPos val="nextTo"/>
        <c:txPr>
          <a:bodyPr/>
          <a:lstStyle/>
          <a:p>
            <a:pPr>
              <a:defRPr sz="1600" b="1"/>
            </a:pPr>
            <a:endParaRPr lang="de-DE"/>
          </a:p>
        </c:txPr>
        <c:crossAx val="272991992"/>
        <c:crosses val="autoZero"/>
        <c:auto val="0"/>
        <c:lblOffset val="100"/>
        <c:baseTimeUnit val="days"/>
        <c:majorUnit val="13"/>
        <c:majorTimeUnit val="days"/>
      </c:dateAx>
      <c:valAx>
        <c:axId val="272991992"/>
        <c:scaling>
          <c:orientation val="minMax"/>
          <c:max val="120"/>
        </c:scaling>
        <c:delete val="0"/>
        <c:axPos val="l"/>
        <c:majorGridlines/>
        <c:title>
          <c:tx>
            <c:rich>
              <a:bodyPr rot="-5400000" vert="horz"/>
              <a:lstStyle/>
              <a:p>
                <a:pPr>
                  <a:defRPr sz="1600"/>
                </a:pPr>
                <a:r>
                  <a:rPr lang="de-DE" sz="1600" b="1" i="0" u="none" strike="noStrike" baseline="0" dirty="0"/>
                  <a:t>CAL-P </a:t>
                </a:r>
                <a:r>
                  <a:rPr lang="de-DE" sz="1600" b="1" i="0" u="none" strike="noStrike" baseline="0" dirty="0" smtClean="0"/>
                  <a:t>(</a:t>
                </a:r>
                <a:r>
                  <a:rPr lang="en-US" sz="1600" b="1" i="0" u="none" strike="noStrike" baseline="0" dirty="0" smtClean="0"/>
                  <a:t>mg P (kg</a:t>
                </a:r>
                <a:r>
                  <a:rPr lang="en-US" sz="1600" b="1" i="0" u="none" strike="noStrike" baseline="30000" dirty="0" smtClean="0"/>
                  <a:t> </a:t>
                </a:r>
                <a:r>
                  <a:rPr lang="en-US" sz="1600" b="1" i="0" u="none" strike="noStrike" baseline="0" dirty="0" err="1" smtClean="0"/>
                  <a:t>Boden</a:t>
                </a:r>
                <a:r>
                  <a:rPr lang="en-US" sz="1600" b="1" i="0" u="none" strike="noStrike" baseline="0" dirty="0" smtClean="0"/>
                  <a:t>)</a:t>
                </a:r>
                <a:r>
                  <a:rPr lang="en-US" sz="1600" b="1" i="0" u="none" strike="noStrike" baseline="30000" dirty="0" smtClean="0"/>
                  <a:t>-1</a:t>
                </a:r>
                <a:r>
                  <a:rPr lang="de-DE" sz="1600" b="1" i="0" u="none" strike="noStrike" baseline="0" dirty="0" smtClean="0"/>
                  <a:t>)  </a:t>
                </a:r>
                <a:endParaRPr lang="de-DE" sz="1600" dirty="0"/>
              </a:p>
            </c:rich>
          </c:tx>
          <c:overlay val="0"/>
        </c:title>
        <c:numFmt formatCode="0" sourceLinked="0"/>
        <c:majorTickMark val="out"/>
        <c:minorTickMark val="none"/>
        <c:tickLblPos val="nextTo"/>
        <c:txPr>
          <a:bodyPr/>
          <a:lstStyle/>
          <a:p>
            <a:pPr>
              <a:defRPr sz="1600" b="1"/>
            </a:pPr>
            <a:endParaRPr lang="de-DE"/>
          </a:p>
        </c:txPr>
        <c:crossAx val="272991600"/>
        <c:crosses val="autoZero"/>
        <c:crossBetween val="between"/>
      </c:valAx>
    </c:plotArea>
    <c:legend>
      <c:legendPos val="r"/>
      <c:overlay val="0"/>
      <c:txPr>
        <a:bodyPr/>
        <a:lstStyle/>
        <a:p>
          <a:pPr>
            <a:defRPr sz="1200" b="1"/>
          </a:pPr>
          <a:endParaRPr lang="de-DE"/>
        </a:p>
      </c:txPr>
    </c:legend>
    <c:plotVisOnly val="1"/>
    <c:dispBlanksAs val="gap"/>
    <c:showDLblsOverMax val="0"/>
  </c:chart>
  <c:spPr>
    <a:solidFill>
      <a:srgbClr val="FFFFFF"/>
    </a:solidFill>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5111279082497"/>
          <c:y val="0.10551457826104703"/>
          <c:w val="0.73153201833724379"/>
          <c:h val="0.77535264340009724"/>
        </c:manualLayout>
      </c:layout>
      <c:lineChart>
        <c:grouping val="standard"/>
        <c:varyColors val="0"/>
        <c:ser>
          <c:idx val="0"/>
          <c:order val="0"/>
          <c:tx>
            <c:strRef>
              <c:f>'Zeitverlauf relativ'!$A$5</c:f>
              <c:strCache>
                <c:ptCount val="1"/>
                <c:pt idx="0">
                  <c:v>Luvisol subsoil</c:v>
                </c:pt>
              </c:strCache>
            </c:strRef>
          </c:tx>
          <c:spPr>
            <a:ln w="79375">
              <a:solidFill>
                <a:schemeClr val="tx1"/>
              </a:solidFill>
            </a:ln>
          </c:spPr>
          <c:marker>
            <c:symbol val="none"/>
          </c:marker>
          <c:errBars>
            <c:errDir val="y"/>
            <c:errBarType val="both"/>
            <c:errValType val="cust"/>
            <c:noEndCap val="0"/>
            <c:plus>
              <c:numRef>
                <c:f>'Zeitverlauf relativ'!$J$5:$P$5</c:f>
                <c:numCache>
                  <c:formatCode>General</c:formatCode>
                  <c:ptCount val="7"/>
                  <c:pt idx="0">
                    <c:v>0.32469775925943312</c:v>
                  </c:pt>
                  <c:pt idx="1">
                    <c:v>1.1674090026829558</c:v>
                  </c:pt>
                  <c:pt idx="2">
                    <c:v>2.62699293534935</c:v>
                  </c:pt>
                  <c:pt idx="3">
                    <c:v>1.8281988448823461</c:v>
                  </c:pt>
                  <c:pt idx="4">
                    <c:v>4.1507671678123774</c:v>
                  </c:pt>
                  <c:pt idx="5">
                    <c:v>3.9823813242943609</c:v>
                  </c:pt>
                </c:numCache>
              </c:numRef>
            </c:plus>
            <c:minus>
              <c:numRef>
                <c:f>'Zeitverlauf relativ'!$J$5:$P$5</c:f>
                <c:numCache>
                  <c:formatCode>General</c:formatCode>
                  <c:ptCount val="7"/>
                  <c:pt idx="0">
                    <c:v>0.32469775925943312</c:v>
                  </c:pt>
                  <c:pt idx="1">
                    <c:v>1.1674090026829558</c:v>
                  </c:pt>
                  <c:pt idx="2">
                    <c:v>2.62699293534935</c:v>
                  </c:pt>
                  <c:pt idx="3">
                    <c:v>1.8281988448823461</c:v>
                  </c:pt>
                  <c:pt idx="4">
                    <c:v>4.1507671678123774</c:v>
                  </c:pt>
                  <c:pt idx="5">
                    <c:v>3.9823813242943609</c:v>
                  </c:pt>
                </c:numCache>
              </c:numRef>
            </c:minus>
          </c:errBars>
          <c:cat>
            <c:numRef>
              <c:f>'Zeitverlauf relativ'!$C$4:$H$4</c:f>
              <c:numCache>
                <c:formatCode>General</c:formatCode>
                <c:ptCount val="6"/>
                <c:pt idx="0">
                  <c:v>16</c:v>
                </c:pt>
                <c:pt idx="1">
                  <c:v>32</c:v>
                </c:pt>
                <c:pt idx="2">
                  <c:v>71</c:v>
                </c:pt>
                <c:pt idx="3">
                  <c:v>106</c:v>
                </c:pt>
                <c:pt idx="4">
                  <c:v>125</c:v>
                </c:pt>
                <c:pt idx="5">
                  <c:v>140</c:v>
                </c:pt>
              </c:numCache>
            </c:numRef>
          </c:cat>
          <c:val>
            <c:numRef>
              <c:f>'Zeitverlauf relativ'!$C$5:$H$5</c:f>
              <c:numCache>
                <c:formatCode>0.00</c:formatCode>
                <c:ptCount val="6"/>
                <c:pt idx="0">
                  <c:v>0.77294636236302239</c:v>
                </c:pt>
                <c:pt idx="1">
                  <c:v>3.7389490911285139</c:v>
                </c:pt>
                <c:pt idx="2">
                  <c:v>19.933478181189887</c:v>
                </c:pt>
                <c:pt idx="3">
                  <c:v>16.156106878472059</c:v>
                </c:pt>
                <c:pt idx="4">
                  <c:v>31.420225904599882</c:v>
                </c:pt>
                <c:pt idx="5">
                  <c:v>45.896304075526572</c:v>
                </c:pt>
              </c:numCache>
            </c:numRef>
          </c:val>
          <c:smooth val="0"/>
        </c:ser>
        <c:ser>
          <c:idx val="2"/>
          <c:order val="1"/>
          <c:tx>
            <c:strRef>
              <c:f>'Zeitverlauf relativ'!$A$7</c:f>
              <c:strCache>
                <c:ptCount val="1"/>
                <c:pt idx="0">
                  <c:v>Podzol</c:v>
                </c:pt>
              </c:strCache>
            </c:strRef>
          </c:tx>
          <c:spPr>
            <a:ln w="38100">
              <a:solidFill>
                <a:srgbClr val="0000FF"/>
              </a:solidFill>
            </a:ln>
          </c:spPr>
          <c:marker>
            <c:symbol val="none"/>
          </c:marker>
          <c:errBars>
            <c:errDir val="y"/>
            <c:errBarType val="both"/>
            <c:errValType val="cust"/>
            <c:noEndCap val="0"/>
            <c:plus>
              <c:numRef>
                <c:f>'Zeitverlauf relativ'!$J$7:$O$7</c:f>
                <c:numCache>
                  <c:formatCode>General</c:formatCode>
                  <c:ptCount val="6"/>
                  <c:pt idx="0">
                    <c:v>1.0529578016443701</c:v>
                  </c:pt>
                  <c:pt idx="1">
                    <c:v>0.44364070403292399</c:v>
                  </c:pt>
                  <c:pt idx="2">
                    <c:v>0.47279740244954599</c:v>
                  </c:pt>
                  <c:pt idx="3">
                    <c:v>1.2043887437045451</c:v>
                  </c:pt>
                  <c:pt idx="4">
                    <c:v>2.7932097567498602</c:v>
                  </c:pt>
                  <c:pt idx="5">
                    <c:v>1.31610769630813</c:v>
                  </c:pt>
                </c:numCache>
              </c:numRef>
            </c:plus>
            <c:minus>
              <c:numRef>
                <c:f>'Zeitverlauf relativ'!$J$7:$O$7</c:f>
                <c:numCache>
                  <c:formatCode>General</c:formatCode>
                  <c:ptCount val="6"/>
                  <c:pt idx="0">
                    <c:v>1.0529578016443701</c:v>
                  </c:pt>
                  <c:pt idx="1">
                    <c:v>0.44364070403292399</c:v>
                  </c:pt>
                  <c:pt idx="2">
                    <c:v>0.47279740244954599</c:v>
                  </c:pt>
                  <c:pt idx="3">
                    <c:v>1.2043887437045451</c:v>
                  </c:pt>
                  <c:pt idx="4">
                    <c:v>2.7932097567498602</c:v>
                  </c:pt>
                  <c:pt idx="5">
                    <c:v>1.31610769630813</c:v>
                  </c:pt>
                </c:numCache>
              </c:numRef>
            </c:minus>
          </c:errBars>
          <c:cat>
            <c:numRef>
              <c:f>'Zeitverlauf relativ'!$C$4:$H$4</c:f>
              <c:numCache>
                <c:formatCode>General</c:formatCode>
                <c:ptCount val="6"/>
                <c:pt idx="0">
                  <c:v>16</c:v>
                </c:pt>
                <c:pt idx="1">
                  <c:v>32</c:v>
                </c:pt>
                <c:pt idx="2">
                  <c:v>71</c:v>
                </c:pt>
                <c:pt idx="3">
                  <c:v>106</c:v>
                </c:pt>
                <c:pt idx="4">
                  <c:v>125</c:v>
                </c:pt>
                <c:pt idx="5">
                  <c:v>140</c:v>
                </c:pt>
              </c:numCache>
            </c:numRef>
          </c:cat>
          <c:val>
            <c:numRef>
              <c:f>'Zeitverlauf relativ'!$C$7:$H$7</c:f>
              <c:numCache>
                <c:formatCode>0.00</c:formatCode>
                <c:ptCount val="6"/>
                <c:pt idx="0">
                  <c:v>0.34013605442176376</c:v>
                </c:pt>
                <c:pt idx="1">
                  <c:v>3.7800687285223358</c:v>
                </c:pt>
                <c:pt idx="2">
                  <c:v>-0.39722927185817014</c:v>
                </c:pt>
                <c:pt idx="3">
                  <c:v>2.781844802342611</c:v>
                </c:pt>
                <c:pt idx="4">
                  <c:v>3.6448624043078413</c:v>
                </c:pt>
                <c:pt idx="5">
                  <c:v>4.0287769784172518</c:v>
                </c:pt>
              </c:numCache>
            </c:numRef>
          </c:val>
          <c:smooth val="0"/>
        </c:ser>
        <c:ser>
          <c:idx val="4"/>
          <c:order val="2"/>
          <c:tx>
            <c:strRef>
              <c:f>'Zeitverlauf relativ'!$A$9</c:f>
              <c:strCache>
                <c:ptCount val="1"/>
                <c:pt idx="0">
                  <c:v>Luvisol topsoil</c:v>
                </c:pt>
              </c:strCache>
            </c:strRef>
          </c:tx>
          <c:spPr>
            <a:ln w="79375">
              <a:solidFill>
                <a:srgbClr val="996633"/>
              </a:solidFill>
            </a:ln>
          </c:spPr>
          <c:marker>
            <c:symbol val="none"/>
          </c:marker>
          <c:errBars>
            <c:errDir val="y"/>
            <c:errBarType val="both"/>
            <c:errValType val="cust"/>
            <c:noEndCap val="0"/>
            <c:plus>
              <c:numRef>
                <c:f>'Zeitverlauf relativ'!$J$9:$O$9</c:f>
                <c:numCache>
                  <c:formatCode>General</c:formatCode>
                  <c:ptCount val="6"/>
                  <c:pt idx="0">
                    <c:v>1.56620308321776</c:v>
                  </c:pt>
                  <c:pt idx="1">
                    <c:v>2.1940282505447848</c:v>
                  </c:pt>
                  <c:pt idx="2">
                    <c:v>1.8016101490038281</c:v>
                  </c:pt>
                  <c:pt idx="3">
                    <c:v>3.7673172198084419</c:v>
                  </c:pt>
                  <c:pt idx="4">
                    <c:v>2.4906645313231177</c:v>
                  </c:pt>
                  <c:pt idx="5">
                    <c:v>2.9561287843294148</c:v>
                  </c:pt>
                </c:numCache>
              </c:numRef>
            </c:plus>
            <c:minus>
              <c:numRef>
                <c:f>'Zeitverlauf relativ'!$J$9:$O$9</c:f>
                <c:numCache>
                  <c:formatCode>General</c:formatCode>
                  <c:ptCount val="6"/>
                  <c:pt idx="0">
                    <c:v>1.56620308321776</c:v>
                  </c:pt>
                  <c:pt idx="1">
                    <c:v>2.1940282505447848</c:v>
                  </c:pt>
                  <c:pt idx="2">
                    <c:v>1.8016101490038281</c:v>
                  </c:pt>
                  <c:pt idx="3">
                    <c:v>3.7673172198084419</c:v>
                  </c:pt>
                  <c:pt idx="4">
                    <c:v>2.4906645313231177</c:v>
                  </c:pt>
                  <c:pt idx="5">
                    <c:v>2.9561287843294148</c:v>
                  </c:pt>
                </c:numCache>
              </c:numRef>
            </c:minus>
          </c:errBars>
          <c:cat>
            <c:numRef>
              <c:f>'Zeitverlauf relativ'!$C$4:$H$4</c:f>
              <c:numCache>
                <c:formatCode>General</c:formatCode>
                <c:ptCount val="6"/>
                <c:pt idx="0">
                  <c:v>16</c:v>
                </c:pt>
                <c:pt idx="1">
                  <c:v>32</c:v>
                </c:pt>
                <c:pt idx="2">
                  <c:v>71</c:v>
                </c:pt>
                <c:pt idx="3">
                  <c:v>106</c:v>
                </c:pt>
                <c:pt idx="4">
                  <c:v>125</c:v>
                </c:pt>
                <c:pt idx="5">
                  <c:v>140</c:v>
                </c:pt>
              </c:numCache>
            </c:numRef>
          </c:cat>
          <c:val>
            <c:numRef>
              <c:f>'Zeitverlauf relativ'!$C$9:$H$9</c:f>
              <c:numCache>
                <c:formatCode>0.00</c:formatCode>
                <c:ptCount val="6"/>
                <c:pt idx="0">
                  <c:v>0.24818124822632906</c:v>
                </c:pt>
                <c:pt idx="1">
                  <c:v>27.249683143219269</c:v>
                </c:pt>
                <c:pt idx="2">
                  <c:v>53.091397849462354</c:v>
                </c:pt>
                <c:pt idx="3">
                  <c:v>57.938718662952638</c:v>
                </c:pt>
                <c:pt idx="4">
                  <c:v>74.598070739549584</c:v>
                </c:pt>
                <c:pt idx="5">
                  <c:v>81.803542673107899</c:v>
                </c:pt>
              </c:numCache>
            </c:numRef>
          </c:val>
          <c:smooth val="0"/>
        </c:ser>
        <c:ser>
          <c:idx val="6"/>
          <c:order val="3"/>
          <c:tx>
            <c:strRef>
              <c:f>'Zeitverlauf relativ'!$A$11</c:f>
              <c:strCache>
                <c:ptCount val="1"/>
                <c:pt idx="0">
                  <c:v>Vertisol</c:v>
                </c:pt>
              </c:strCache>
            </c:strRef>
          </c:tx>
          <c:spPr>
            <a:ln w="38100">
              <a:solidFill>
                <a:srgbClr val="CC0000"/>
              </a:solidFill>
            </a:ln>
          </c:spPr>
          <c:marker>
            <c:symbol val="none"/>
          </c:marker>
          <c:errBars>
            <c:errDir val="y"/>
            <c:errBarType val="both"/>
            <c:errValType val="cust"/>
            <c:noEndCap val="0"/>
            <c:plus>
              <c:numRef>
                <c:f>'Zeitverlauf relativ'!$J$11:$O$11</c:f>
                <c:numCache>
                  <c:formatCode>General</c:formatCode>
                  <c:ptCount val="6"/>
                  <c:pt idx="0">
                    <c:v>0.80060303410051625</c:v>
                  </c:pt>
                  <c:pt idx="1">
                    <c:v>1.2589928057553958</c:v>
                  </c:pt>
                  <c:pt idx="2">
                    <c:v>0.49180740904221215</c:v>
                  </c:pt>
                  <c:pt idx="3">
                    <c:v>1.0955491971281914</c:v>
                  </c:pt>
                  <c:pt idx="4">
                    <c:v>1.364238187176485</c:v>
                  </c:pt>
                  <c:pt idx="5">
                    <c:v>0.91327546933686299</c:v>
                  </c:pt>
                </c:numCache>
              </c:numRef>
            </c:plus>
            <c:minus>
              <c:numRef>
                <c:f>'Zeitverlauf relativ'!$J$11:$O$11</c:f>
                <c:numCache>
                  <c:formatCode>General</c:formatCode>
                  <c:ptCount val="6"/>
                  <c:pt idx="0">
                    <c:v>0.80060303410051625</c:v>
                  </c:pt>
                  <c:pt idx="1">
                    <c:v>1.2589928057553958</c:v>
                  </c:pt>
                  <c:pt idx="2">
                    <c:v>0.49180740904221215</c:v>
                  </c:pt>
                  <c:pt idx="3">
                    <c:v>1.0955491971281914</c:v>
                  </c:pt>
                  <c:pt idx="4">
                    <c:v>1.364238187176485</c:v>
                  </c:pt>
                  <c:pt idx="5">
                    <c:v>0.91327546933686299</c:v>
                  </c:pt>
                </c:numCache>
              </c:numRef>
            </c:minus>
          </c:errBars>
          <c:cat>
            <c:numRef>
              <c:f>'Zeitverlauf relativ'!$C$4:$H$4</c:f>
              <c:numCache>
                <c:formatCode>General</c:formatCode>
                <c:ptCount val="6"/>
                <c:pt idx="0">
                  <c:v>16</c:v>
                </c:pt>
                <c:pt idx="1">
                  <c:v>32</c:v>
                </c:pt>
                <c:pt idx="2">
                  <c:v>71</c:v>
                </c:pt>
                <c:pt idx="3">
                  <c:v>106</c:v>
                </c:pt>
                <c:pt idx="4">
                  <c:v>125</c:v>
                </c:pt>
                <c:pt idx="5">
                  <c:v>140</c:v>
                </c:pt>
              </c:numCache>
            </c:numRef>
          </c:cat>
          <c:val>
            <c:numRef>
              <c:f>'Zeitverlauf relativ'!$C$11:$H$11</c:f>
              <c:numCache>
                <c:formatCode>0.00</c:formatCode>
                <c:ptCount val="6"/>
                <c:pt idx="0">
                  <c:v>5.0485436893203914</c:v>
                </c:pt>
                <c:pt idx="1">
                  <c:v>-3.2374100719424548</c:v>
                </c:pt>
                <c:pt idx="2">
                  <c:v>5.7142857142857046</c:v>
                </c:pt>
                <c:pt idx="3">
                  <c:v>4.7619047619047636</c:v>
                </c:pt>
                <c:pt idx="4">
                  <c:v>8.5642317380352573</c:v>
                </c:pt>
                <c:pt idx="5">
                  <c:v>13.63636363636363</c:v>
                </c:pt>
              </c:numCache>
            </c:numRef>
          </c:val>
          <c:smooth val="0"/>
        </c:ser>
        <c:ser>
          <c:idx val="8"/>
          <c:order val="4"/>
          <c:tx>
            <c:strRef>
              <c:f>'Zeitverlauf relativ'!$A$13</c:f>
              <c:strCache>
                <c:ptCount val="1"/>
                <c:pt idx="0">
                  <c:v>Ferralsol</c:v>
                </c:pt>
              </c:strCache>
            </c:strRef>
          </c:tx>
          <c:spPr>
            <a:ln w="38100">
              <a:solidFill>
                <a:srgbClr val="0099FF"/>
              </a:solidFill>
            </a:ln>
          </c:spPr>
          <c:marker>
            <c:symbol val="none"/>
          </c:marker>
          <c:errBars>
            <c:errDir val="y"/>
            <c:errBarType val="both"/>
            <c:errValType val="cust"/>
            <c:noEndCap val="0"/>
            <c:plus>
              <c:numRef>
                <c:f>'Zeitverlauf relativ'!$J$13:$O$13</c:f>
                <c:numCache>
                  <c:formatCode>General</c:formatCode>
                  <c:ptCount val="6"/>
                  <c:pt idx="0">
                    <c:v>1.069167165165978</c:v>
                  </c:pt>
                  <c:pt idx="1">
                    <c:v>1.612903225806454</c:v>
                  </c:pt>
                  <c:pt idx="2">
                    <c:v>10.327619737794922</c:v>
                  </c:pt>
                  <c:pt idx="3">
                    <c:v>6.4744377331904506</c:v>
                  </c:pt>
                  <c:pt idx="4">
                    <c:v>1.5624999999999978</c:v>
                  </c:pt>
                  <c:pt idx="5">
                    <c:v>3.669647554731359</c:v>
                  </c:pt>
                </c:numCache>
              </c:numRef>
            </c:plus>
            <c:minus>
              <c:numRef>
                <c:f>'Zeitverlauf relativ'!$J$13:$O$13</c:f>
                <c:numCache>
                  <c:formatCode>General</c:formatCode>
                  <c:ptCount val="6"/>
                  <c:pt idx="0">
                    <c:v>1.069167165165978</c:v>
                  </c:pt>
                  <c:pt idx="1">
                    <c:v>1.612903225806454</c:v>
                  </c:pt>
                  <c:pt idx="2">
                    <c:v>10.327619737794922</c:v>
                  </c:pt>
                  <c:pt idx="3">
                    <c:v>6.4744377331904506</c:v>
                  </c:pt>
                  <c:pt idx="4">
                    <c:v>1.5624999999999978</c:v>
                  </c:pt>
                  <c:pt idx="5">
                    <c:v>3.669647554731359</c:v>
                  </c:pt>
                </c:numCache>
              </c:numRef>
            </c:minus>
          </c:errBars>
          <c:cat>
            <c:numRef>
              <c:f>'Zeitverlauf relativ'!$C$4:$H$4</c:f>
              <c:numCache>
                <c:formatCode>General</c:formatCode>
                <c:ptCount val="6"/>
                <c:pt idx="0">
                  <c:v>16</c:v>
                </c:pt>
                <c:pt idx="1">
                  <c:v>32</c:v>
                </c:pt>
                <c:pt idx="2">
                  <c:v>71</c:v>
                </c:pt>
                <c:pt idx="3">
                  <c:v>106</c:v>
                </c:pt>
                <c:pt idx="4">
                  <c:v>125</c:v>
                </c:pt>
                <c:pt idx="5">
                  <c:v>140</c:v>
                </c:pt>
              </c:numCache>
            </c:numRef>
          </c:cat>
          <c:val>
            <c:numRef>
              <c:f>'Zeitverlauf relativ'!$C$13:$H$13</c:f>
              <c:numCache>
                <c:formatCode>0.00</c:formatCode>
                <c:ptCount val="6"/>
                <c:pt idx="0">
                  <c:v>7.4074074074073986</c:v>
                </c:pt>
                <c:pt idx="1">
                  <c:v>14.516129032258062</c:v>
                </c:pt>
                <c:pt idx="2">
                  <c:v>20.967741935483808</c:v>
                </c:pt>
                <c:pt idx="3">
                  <c:v>26.678600579413629</c:v>
                </c:pt>
                <c:pt idx="4">
                  <c:v>6.2500000000000053</c:v>
                </c:pt>
                <c:pt idx="5">
                  <c:v>6.7415730337078745</c:v>
                </c:pt>
              </c:numCache>
            </c:numRef>
          </c:val>
          <c:smooth val="0"/>
        </c:ser>
        <c:dLbls>
          <c:showLegendKey val="0"/>
          <c:showVal val="0"/>
          <c:showCatName val="0"/>
          <c:showSerName val="0"/>
          <c:showPercent val="0"/>
          <c:showBubbleSize val="0"/>
        </c:dLbls>
        <c:smooth val="0"/>
        <c:axId val="272992776"/>
        <c:axId val="272993168"/>
      </c:lineChart>
      <c:dateAx>
        <c:axId val="272992776"/>
        <c:scaling>
          <c:orientation val="minMax"/>
        </c:scaling>
        <c:delete val="0"/>
        <c:axPos val="b"/>
        <c:title>
          <c:tx>
            <c:rich>
              <a:bodyPr/>
              <a:lstStyle/>
              <a:p>
                <a:pPr>
                  <a:defRPr sz="1600"/>
                </a:pPr>
                <a:r>
                  <a:rPr lang="de-DE" sz="1600" dirty="0" smtClean="0"/>
                  <a:t>Inkubationszeit</a:t>
                </a:r>
                <a:r>
                  <a:rPr lang="de-DE" sz="1600" baseline="0" dirty="0" smtClean="0"/>
                  <a:t>(d)</a:t>
                </a:r>
                <a:endParaRPr lang="de-DE" sz="1600" dirty="0"/>
              </a:p>
            </c:rich>
          </c:tx>
          <c:layout>
            <c:manualLayout>
              <c:xMode val="edge"/>
              <c:yMode val="edge"/>
              <c:x val="0.39763177452951542"/>
              <c:y val="0.90131496054284421"/>
            </c:manualLayout>
          </c:layout>
          <c:overlay val="0"/>
        </c:title>
        <c:numFmt formatCode="General" sourceLinked="1"/>
        <c:majorTickMark val="out"/>
        <c:minorTickMark val="none"/>
        <c:tickLblPos val="nextTo"/>
        <c:txPr>
          <a:bodyPr/>
          <a:lstStyle/>
          <a:p>
            <a:pPr>
              <a:defRPr sz="1400" b="1"/>
            </a:pPr>
            <a:endParaRPr lang="de-DE"/>
          </a:p>
        </c:txPr>
        <c:crossAx val="272993168"/>
        <c:crosses val="autoZero"/>
        <c:auto val="0"/>
        <c:lblOffset val="100"/>
        <c:baseTimeUnit val="days"/>
      </c:dateAx>
      <c:valAx>
        <c:axId val="272993168"/>
        <c:scaling>
          <c:orientation val="minMax"/>
          <c:max val="100"/>
          <c:min val="-10"/>
        </c:scaling>
        <c:delete val="0"/>
        <c:axPos val="l"/>
        <c:majorGridlines/>
        <c:title>
          <c:tx>
            <c:rich>
              <a:bodyPr rot="-5400000" vert="horz"/>
              <a:lstStyle/>
              <a:p>
                <a:pPr>
                  <a:defRPr sz="1600"/>
                </a:pPr>
                <a:r>
                  <a:rPr lang="de-DE" sz="1600" dirty="0" smtClean="0"/>
                  <a:t>Relatives </a:t>
                </a:r>
                <a:r>
                  <a:rPr lang="de-DE" sz="1600" dirty="0"/>
                  <a:t>CAL-</a:t>
                </a:r>
                <a:r>
                  <a:rPr lang="de-DE" sz="1600" dirty="0" smtClean="0"/>
                  <a:t>extrahierbares Phosphat ( %)</a:t>
                </a:r>
                <a:endParaRPr lang="de-DE" sz="1600" dirty="0"/>
              </a:p>
            </c:rich>
          </c:tx>
          <c:layout>
            <c:manualLayout>
              <c:xMode val="edge"/>
              <c:yMode val="edge"/>
              <c:x val="8.5690371449767509E-3"/>
              <c:y val="0.17607559704226788"/>
            </c:manualLayout>
          </c:layout>
          <c:overlay val="0"/>
        </c:title>
        <c:numFmt formatCode="0" sourceLinked="0"/>
        <c:majorTickMark val="out"/>
        <c:minorTickMark val="none"/>
        <c:tickLblPos val="nextTo"/>
        <c:txPr>
          <a:bodyPr/>
          <a:lstStyle/>
          <a:p>
            <a:pPr>
              <a:defRPr sz="1600" b="1"/>
            </a:pPr>
            <a:endParaRPr lang="de-DE"/>
          </a:p>
        </c:txPr>
        <c:crossAx val="272992776"/>
        <c:crosses val="autoZero"/>
        <c:crossBetween val="between"/>
        <c:majorUnit val="10"/>
      </c:valAx>
    </c:plotArea>
    <c:plotVisOnly val="1"/>
    <c:dispBlanksAs val="gap"/>
    <c:showDLblsOverMax val="0"/>
  </c:chart>
  <c:txPr>
    <a:bodyPr/>
    <a:lstStyle/>
    <a:p>
      <a:pPr>
        <a:defRPr sz="3000"/>
      </a:pPr>
      <a:endParaRPr lang="de-DE"/>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4912280701754385"/>
          <c:y val="6.9841269841269843E-2"/>
          <c:w val="0.64912280701754388"/>
          <c:h val="0.56825396825396823"/>
        </c:manualLayout>
      </c:layout>
      <c:barChart>
        <c:barDir val="col"/>
        <c:grouping val="clustered"/>
        <c:varyColors val="1"/>
        <c:ser>
          <c:idx val="0"/>
          <c:order val="0"/>
          <c:tx>
            <c:strRef>
              <c:f>Tabelle3!$B$7</c:f>
              <c:strCache>
                <c:ptCount val="1"/>
                <c:pt idx="0">
                  <c:v>ohne</c:v>
                </c:pt>
              </c:strCache>
            </c:strRef>
          </c:tx>
          <c:spPr>
            <a:solidFill>
              <a:srgbClr val="0000FF"/>
            </a:solidFill>
            <a:ln w="20967">
              <a:solidFill>
                <a:srgbClr val="000000"/>
              </a:solidFill>
              <a:prstDash val="solid"/>
            </a:ln>
          </c:spPr>
          <c:invertIfNegative val="1"/>
          <c:cat>
            <c:strRef>
              <c:f>Tabelle3!$C$6:$E$6</c:f>
              <c:strCache>
                <c:ptCount val="3"/>
                <c:pt idx="0">
                  <c:v>Alluvium</c:v>
                </c:pt>
                <c:pt idx="1">
                  <c:v>Sandboden</c:v>
                </c:pt>
                <c:pt idx="2">
                  <c:v>Buntsandsteinverw.</c:v>
                </c:pt>
              </c:strCache>
            </c:strRef>
          </c:cat>
          <c:val>
            <c:numRef>
              <c:f>Tabelle3!$C$7:$E$7</c:f>
              <c:numCache>
                <c:formatCode>General</c:formatCode>
                <c:ptCount val="3"/>
                <c:pt idx="0">
                  <c:v>213</c:v>
                </c:pt>
                <c:pt idx="1">
                  <c:v>55</c:v>
                </c:pt>
                <c:pt idx="2">
                  <c:v>85</c:v>
                </c:pt>
              </c:numCache>
            </c:numRef>
          </c:val>
          <c:extLst>
            <c:ext xmlns:c14="http://schemas.microsoft.com/office/drawing/2007/8/2/chart" uri="{6F2FDCE9-48DA-4B69-8628-5D25D57E5C99}">
              <c14:invertSolidFillFmt>
                <c14:spPr xmlns:c14="http://schemas.microsoft.com/office/drawing/2007/8/2/chart">
                  <a:solidFill>
                    <a:srgbClr val="FFFFFF"/>
                  </a:solidFill>
                  <a:ln w="20967">
                    <a:solidFill>
                      <a:srgbClr val="000000"/>
                    </a:solidFill>
                    <a:prstDash val="solid"/>
                  </a:ln>
                </c14:spPr>
              </c14:invertSolidFillFmt>
            </c:ext>
          </c:extLst>
        </c:ser>
        <c:ser>
          <c:idx val="1"/>
          <c:order val="1"/>
          <c:tx>
            <c:strRef>
              <c:f>Tabelle3!$B$8</c:f>
              <c:strCache>
                <c:ptCount val="1"/>
                <c:pt idx="0">
                  <c:v>Na-Phytat</c:v>
                </c:pt>
              </c:strCache>
            </c:strRef>
          </c:tx>
          <c:spPr>
            <a:solidFill>
              <a:srgbClr val="FF0000"/>
            </a:solidFill>
            <a:ln w="20967">
              <a:solidFill>
                <a:srgbClr val="000000"/>
              </a:solidFill>
              <a:prstDash val="solid"/>
            </a:ln>
          </c:spPr>
          <c:invertIfNegative val="1"/>
          <c:cat>
            <c:strRef>
              <c:f>Tabelle3!$C$6:$E$6</c:f>
              <c:strCache>
                <c:ptCount val="3"/>
                <c:pt idx="0">
                  <c:v>Alluvium</c:v>
                </c:pt>
                <c:pt idx="1">
                  <c:v>Sandboden</c:v>
                </c:pt>
                <c:pt idx="2">
                  <c:v>Buntsandsteinverw.</c:v>
                </c:pt>
              </c:strCache>
            </c:strRef>
          </c:cat>
          <c:val>
            <c:numRef>
              <c:f>Tabelle3!$C$8:$E$8</c:f>
              <c:numCache>
                <c:formatCode>General</c:formatCode>
                <c:ptCount val="3"/>
                <c:pt idx="0">
                  <c:v>212</c:v>
                </c:pt>
                <c:pt idx="1">
                  <c:v>53</c:v>
                </c:pt>
                <c:pt idx="2">
                  <c:v>82</c:v>
                </c:pt>
              </c:numCache>
            </c:numRef>
          </c:val>
          <c:extLst>
            <c:ext xmlns:c14="http://schemas.microsoft.com/office/drawing/2007/8/2/chart" uri="{6F2FDCE9-48DA-4B69-8628-5D25D57E5C99}">
              <c14:invertSolidFillFmt>
                <c14:spPr xmlns:c14="http://schemas.microsoft.com/office/drawing/2007/8/2/chart">
                  <a:solidFill>
                    <a:srgbClr val="FFFFFF"/>
                  </a:solidFill>
                  <a:ln w="20967">
                    <a:solidFill>
                      <a:srgbClr val="000000"/>
                    </a:solidFill>
                    <a:prstDash val="solid"/>
                  </a:ln>
                </c14:spPr>
              </c14:invertSolidFillFmt>
            </c:ext>
          </c:extLst>
        </c:ser>
        <c:dLbls>
          <c:showLegendKey val="0"/>
          <c:showVal val="0"/>
          <c:showCatName val="0"/>
          <c:showSerName val="0"/>
          <c:showPercent val="0"/>
          <c:showBubbleSize val="0"/>
        </c:dLbls>
        <c:gapWidth val="150"/>
        <c:axId val="355224064"/>
        <c:axId val="355224456"/>
      </c:barChart>
      <c:catAx>
        <c:axId val="355224064"/>
        <c:scaling>
          <c:orientation val="minMax"/>
        </c:scaling>
        <c:delete val="1"/>
        <c:axPos val="b"/>
        <c:numFmt formatCode="General" sourceLinked="1"/>
        <c:majorTickMark val="none"/>
        <c:minorTickMark val="cross"/>
        <c:tickLblPos val="nextTo"/>
        <c:crossAx val="355224456"/>
        <c:crosses val="autoZero"/>
        <c:auto val="1"/>
        <c:lblAlgn val="ctr"/>
        <c:lblOffset val="100"/>
        <c:tickLblSkip val="1"/>
        <c:tickMarkSkip val="1"/>
        <c:noMultiLvlLbl val="1"/>
      </c:catAx>
      <c:valAx>
        <c:axId val="355224456"/>
        <c:scaling>
          <c:orientation val="minMax"/>
        </c:scaling>
        <c:delete val="1"/>
        <c:axPos val="l"/>
        <c:majorGridlines>
          <c:spPr>
            <a:ln w="5242">
              <a:solidFill>
                <a:srgbClr val="000000"/>
              </a:solidFill>
              <a:prstDash val="solid"/>
            </a:ln>
          </c:spPr>
        </c:majorGridlines>
        <c:title>
          <c:tx>
            <c:rich>
              <a:bodyPr/>
              <a:lstStyle/>
              <a:p>
                <a:pPr>
                  <a:defRPr sz="1610" b="1" i="0" u="none" strike="noStrike" baseline="0">
                    <a:solidFill>
                      <a:srgbClr val="000000"/>
                    </a:solidFill>
                    <a:latin typeface="Arial"/>
                    <a:ea typeface="Arial"/>
                    <a:cs typeface="Arial"/>
                  </a:defRPr>
                </a:pPr>
                <a:r>
                  <a:t>mg P/kg Boden</a:t>
                </a:r>
              </a:p>
            </c:rich>
          </c:tx>
          <c:layout>
            <c:manualLayout>
              <c:xMode val="edge"/>
              <c:yMode val="edge"/>
              <c:x val="2.4122807017543858E-2"/>
              <c:y val="0.19047619047619047"/>
            </c:manualLayout>
          </c:layout>
          <c:overlay val="1"/>
          <c:spPr>
            <a:noFill/>
            <a:ln w="41934">
              <a:noFill/>
            </a:ln>
          </c:spPr>
        </c:title>
        <c:numFmt formatCode="General" sourceLinked="1"/>
        <c:majorTickMark val="cross"/>
        <c:minorTickMark val="cross"/>
        <c:tickLblPos val="nextTo"/>
        <c:crossAx val="355224064"/>
        <c:crosses val="autoZero"/>
        <c:crossBetween val="between"/>
      </c:valAx>
      <c:spPr>
        <a:solidFill>
          <a:srgbClr val="FFFFFF"/>
        </a:solidFill>
        <a:ln w="20967">
          <a:solidFill>
            <a:srgbClr val="808080"/>
          </a:solidFill>
          <a:prstDash val="solid"/>
        </a:ln>
      </c:spPr>
    </c:plotArea>
    <c:legend>
      <c:legendPos val="r"/>
      <c:layout>
        <c:manualLayout>
          <c:xMode val="edge"/>
          <c:yMode val="edge"/>
          <c:x val="0.82017543859649122"/>
          <c:y val="0.28253968253968254"/>
          <c:w val="0.17105263157894737"/>
          <c:h val="0.13650793650793649"/>
        </c:manualLayout>
      </c:layout>
      <c:overlay val="1"/>
      <c:spPr>
        <a:solidFill>
          <a:srgbClr val="FFFFFF"/>
        </a:solidFill>
        <a:ln w="5242">
          <a:solidFill>
            <a:srgbClr val="000000"/>
          </a:solidFill>
          <a:prstDash val="solid"/>
        </a:ln>
      </c:spPr>
      <c:txPr>
        <a:bodyPr/>
        <a:lstStyle/>
        <a:p>
          <a:pPr>
            <a:defRPr sz="1478"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5242">
      <a:solidFill>
        <a:srgbClr val="000000"/>
      </a:solidFill>
      <a:prstDash val="solid"/>
    </a:ln>
  </c:spPr>
  <c:txPr>
    <a:bodyPr/>
    <a:lstStyle/>
    <a:p>
      <a:pPr>
        <a:defRPr sz="1610" b="0" i="0" u="none" strike="noStrike" baseline="0">
          <a:solidFill>
            <a:srgbClr val="000000"/>
          </a:solidFill>
          <a:latin typeface="Arial"/>
          <a:ea typeface="Arial"/>
          <a:cs typeface="Arial"/>
        </a:defRPr>
      </a:pPr>
      <a:endParaRPr lang="de-D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600"/>
            </a:pPr>
            <a:r>
              <a:rPr lang="de-DE" sz="1600" dirty="0"/>
              <a:t>Relative </a:t>
            </a:r>
            <a:r>
              <a:rPr lang="de-DE" sz="1600" dirty="0" smtClean="0"/>
              <a:t>P-</a:t>
            </a:r>
            <a:r>
              <a:rPr lang="de-DE" sz="1600" dirty="0" err="1" smtClean="0"/>
              <a:t>uptake</a:t>
            </a:r>
            <a:r>
              <a:rPr lang="de-DE" sz="1600" dirty="0" smtClean="0"/>
              <a:t> </a:t>
            </a:r>
            <a:r>
              <a:rPr lang="de-DE" sz="1600" dirty="0" err="1" smtClean="0"/>
              <a:t>efficiency</a:t>
            </a:r>
            <a:endParaRPr lang="de-DE" sz="1600" dirty="0"/>
          </a:p>
        </c:rich>
      </c:tx>
      <c:layout>
        <c:manualLayout>
          <c:xMode val="edge"/>
          <c:yMode val="edge"/>
          <c:x val="0.16982480669996489"/>
          <c:y val="6.9274925525070863E-2"/>
        </c:manualLayout>
      </c:layout>
      <c:overlay val="0"/>
    </c:title>
    <c:autoTitleDeleted val="0"/>
    <c:plotArea>
      <c:layout>
        <c:manualLayout>
          <c:layoutTarget val="inner"/>
          <c:xMode val="edge"/>
          <c:yMode val="edge"/>
          <c:x val="0.18068547939117879"/>
          <c:y val="0.19779776242356104"/>
          <c:w val="0.80179313409621167"/>
          <c:h val="0.57596171347392022"/>
        </c:manualLayout>
      </c:layout>
      <c:barChart>
        <c:barDir val="col"/>
        <c:grouping val="clustered"/>
        <c:varyColors val="0"/>
        <c:ser>
          <c:idx val="0"/>
          <c:order val="0"/>
          <c:tx>
            <c:v>Relative P-Aneignungseffizienz</c:v>
          </c:tx>
          <c:spPr>
            <a:solidFill>
              <a:schemeClr val="accent1"/>
            </a:solidFill>
          </c:spPr>
          <c:invertIfNegative val="0"/>
          <c:errBars>
            <c:errBarType val="both"/>
            <c:errValType val="cust"/>
            <c:noEndCap val="0"/>
            <c:plus>
              <c:numRef>
                <c:f>Tabelle1!$D$5:$D$15</c:f>
                <c:numCache>
                  <c:formatCode>General</c:formatCode>
                  <c:ptCount val="11"/>
                  <c:pt idx="0">
                    <c:v>3</c:v>
                  </c:pt>
                  <c:pt idx="1">
                    <c:v>1</c:v>
                  </c:pt>
                  <c:pt idx="2">
                    <c:v>4</c:v>
                  </c:pt>
                  <c:pt idx="3">
                    <c:v>2</c:v>
                  </c:pt>
                  <c:pt idx="4">
                    <c:v>5</c:v>
                  </c:pt>
                  <c:pt idx="5">
                    <c:v>2</c:v>
                  </c:pt>
                  <c:pt idx="6">
                    <c:v>4</c:v>
                  </c:pt>
                  <c:pt idx="7">
                    <c:v>4</c:v>
                  </c:pt>
                  <c:pt idx="8">
                    <c:v>3</c:v>
                  </c:pt>
                  <c:pt idx="9">
                    <c:v>4</c:v>
                  </c:pt>
                  <c:pt idx="10">
                    <c:v>4.7</c:v>
                  </c:pt>
                </c:numCache>
              </c:numRef>
            </c:plus>
            <c:minus>
              <c:numRef>
                <c:f>Tabelle1!$D$5:$D$15</c:f>
                <c:numCache>
                  <c:formatCode>General</c:formatCode>
                  <c:ptCount val="11"/>
                  <c:pt idx="0">
                    <c:v>3</c:v>
                  </c:pt>
                  <c:pt idx="1">
                    <c:v>1</c:v>
                  </c:pt>
                  <c:pt idx="2">
                    <c:v>4</c:v>
                  </c:pt>
                  <c:pt idx="3">
                    <c:v>2</c:v>
                  </c:pt>
                  <c:pt idx="4">
                    <c:v>5</c:v>
                  </c:pt>
                  <c:pt idx="5">
                    <c:v>2</c:v>
                  </c:pt>
                  <c:pt idx="6">
                    <c:v>4</c:v>
                  </c:pt>
                  <c:pt idx="7">
                    <c:v>4</c:v>
                  </c:pt>
                  <c:pt idx="8">
                    <c:v>3</c:v>
                  </c:pt>
                  <c:pt idx="9">
                    <c:v>4</c:v>
                  </c:pt>
                  <c:pt idx="10">
                    <c:v>4.7</c:v>
                  </c:pt>
                </c:numCache>
              </c:numRef>
            </c:minus>
          </c:errBars>
          <c:cat>
            <c:strRef>
              <c:f>Tabelle1!$B$5:$B$15</c:f>
              <c:strCache>
                <c:ptCount val="11"/>
                <c:pt idx="0">
                  <c:v>Sugar beet</c:v>
                </c:pt>
                <c:pt idx="1">
                  <c:v>Rape</c:v>
                </c:pt>
                <c:pt idx="2">
                  <c:v>Maize</c:v>
                </c:pt>
                <c:pt idx="3">
                  <c:v>Pigeon    pea</c:v>
                </c:pt>
                <c:pt idx="4">
                  <c:v>White lupin</c:v>
                </c:pt>
                <c:pt idx="5">
                  <c:v>Phacelia</c:v>
                </c:pt>
                <c:pt idx="6">
                  <c:v>Mexican sunflower</c:v>
                </c:pt>
                <c:pt idx="7">
                  <c:v>Wheat</c:v>
                </c:pt>
                <c:pt idx="8">
                  <c:v>Buckwheat</c:v>
                </c:pt>
                <c:pt idx="9">
                  <c:v>Rye</c:v>
                </c:pt>
                <c:pt idx="10">
                  <c:v>Potato</c:v>
                </c:pt>
              </c:strCache>
            </c:strRef>
          </c:cat>
          <c:val>
            <c:numRef>
              <c:f>Tabelle1!$C$5:$C$15</c:f>
              <c:numCache>
                <c:formatCode>General</c:formatCode>
                <c:ptCount val="11"/>
                <c:pt idx="0">
                  <c:v>58</c:v>
                </c:pt>
                <c:pt idx="1">
                  <c:v>96</c:v>
                </c:pt>
                <c:pt idx="2">
                  <c:v>80</c:v>
                </c:pt>
                <c:pt idx="3">
                  <c:v>97</c:v>
                </c:pt>
                <c:pt idx="4">
                  <c:v>81.400000000000006</c:v>
                </c:pt>
                <c:pt idx="5">
                  <c:v>97</c:v>
                </c:pt>
                <c:pt idx="6">
                  <c:v>53</c:v>
                </c:pt>
                <c:pt idx="7">
                  <c:v>54</c:v>
                </c:pt>
                <c:pt idx="8">
                  <c:v>51</c:v>
                </c:pt>
                <c:pt idx="9">
                  <c:v>34</c:v>
                </c:pt>
                <c:pt idx="10">
                  <c:v>11</c:v>
                </c:pt>
              </c:numCache>
            </c:numRef>
          </c:val>
        </c:ser>
        <c:dLbls>
          <c:showLegendKey val="0"/>
          <c:showVal val="0"/>
          <c:showCatName val="0"/>
          <c:showSerName val="0"/>
          <c:showPercent val="0"/>
          <c:showBubbleSize val="0"/>
        </c:dLbls>
        <c:gapWidth val="150"/>
        <c:axId val="274718944"/>
        <c:axId val="274719336"/>
      </c:barChart>
      <c:catAx>
        <c:axId val="274718944"/>
        <c:scaling>
          <c:orientation val="minMax"/>
        </c:scaling>
        <c:delete val="0"/>
        <c:axPos val="b"/>
        <c:numFmt formatCode="General" sourceLinked="1"/>
        <c:majorTickMark val="out"/>
        <c:minorTickMark val="none"/>
        <c:tickLblPos val="nextTo"/>
        <c:txPr>
          <a:bodyPr rot="-5400000" vert="horz"/>
          <a:lstStyle/>
          <a:p>
            <a:pPr>
              <a:defRPr sz="1400"/>
            </a:pPr>
            <a:endParaRPr lang="de-DE"/>
          </a:p>
        </c:txPr>
        <c:crossAx val="274719336"/>
        <c:crosses val="autoZero"/>
        <c:auto val="1"/>
        <c:lblAlgn val="ctr"/>
        <c:lblOffset val="100"/>
        <c:tickLblSkip val="1"/>
        <c:tickMarkSkip val="1"/>
        <c:noMultiLvlLbl val="0"/>
      </c:catAx>
      <c:valAx>
        <c:axId val="274719336"/>
        <c:scaling>
          <c:orientation val="minMax"/>
          <c:max val="100"/>
        </c:scaling>
        <c:delete val="0"/>
        <c:axPos val="l"/>
        <c:majorGridlines/>
        <c:title>
          <c:tx>
            <c:rich>
              <a:bodyPr rot="0" vert="horz"/>
              <a:lstStyle/>
              <a:p>
                <a:pPr>
                  <a:defRPr sz="800"/>
                </a:pPr>
                <a:r>
                  <a:rPr lang="de-DE" sz="800"/>
                  <a:t> [%]</a:t>
                </a:r>
              </a:p>
            </c:rich>
          </c:tx>
          <c:layout>
            <c:manualLayout>
              <c:xMode val="edge"/>
              <c:yMode val="edge"/>
              <c:x val="8.2555838949337601E-2"/>
              <c:y val="0.11343022609890929"/>
            </c:manualLayout>
          </c:layout>
          <c:overlay val="0"/>
        </c:title>
        <c:numFmt formatCode="General" sourceLinked="1"/>
        <c:majorTickMark val="out"/>
        <c:minorTickMark val="none"/>
        <c:tickLblPos val="nextTo"/>
        <c:txPr>
          <a:bodyPr rot="0" vert="horz"/>
          <a:lstStyle/>
          <a:p>
            <a:pPr>
              <a:defRPr sz="1200"/>
            </a:pPr>
            <a:endParaRPr lang="de-DE"/>
          </a:p>
        </c:txPr>
        <c:crossAx val="274718944"/>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a:t>mg CAL-P kg</a:t>
            </a:r>
            <a:r>
              <a:rPr lang="en-US" sz="1400" baseline="30000"/>
              <a:t>-1</a:t>
            </a:r>
            <a:r>
              <a:rPr lang="en-US" sz="1400"/>
              <a:t> soil</a:t>
            </a:r>
          </a:p>
        </c:rich>
      </c:tx>
      <c:layout>
        <c:manualLayout>
          <c:xMode val="edge"/>
          <c:yMode val="edge"/>
          <c:x val="2.0406973482594324E-2"/>
          <c:y val="4.8702921897566934E-2"/>
        </c:manualLayout>
      </c:layout>
      <c:overlay val="0"/>
    </c:title>
    <c:autoTitleDeleted val="0"/>
    <c:plotArea>
      <c:layout>
        <c:manualLayout>
          <c:layoutTarget val="inner"/>
          <c:xMode val="edge"/>
          <c:yMode val="edge"/>
          <c:x val="9.4697043864188479E-2"/>
          <c:y val="0.16251166520851543"/>
          <c:w val="0.61805757242929382"/>
          <c:h val="0.72150845727617441"/>
        </c:manualLayout>
      </c:layout>
      <c:barChart>
        <c:barDir val="col"/>
        <c:grouping val="clustered"/>
        <c:varyColors val="0"/>
        <c:ser>
          <c:idx val="0"/>
          <c:order val="0"/>
          <c:tx>
            <c:v> </c:v>
          </c:tx>
          <c:spPr>
            <a:solidFill>
              <a:srgbClr val="FF0000"/>
            </a:solidFill>
          </c:spPr>
          <c:invertIfNegative val="0"/>
          <c:cat>
            <c:strRef>
              <c:f>Tabelle1!$A$25:$A$28</c:f>
              <c:strCache>
                <c:ptCount val="4"/>
                <c:pt idx="0">
                  <c:v>Control</c:v>
                </c:pt>
                <c:pt idx="1">
                  <c:v>Rock-P</c:v>
                </c:pt>
                <c:pt idx="2">
                  <c:v>Nova-P</c:v>
                </c:pt>
                <c:pt idx="3">
                  <c:v>Super-P</c:v>
                </c:pt>
              </c:strCache>
            </c:strRef>
          </c:cat>
          <c:val>
            <c:numRef>
              <c:f>Tabelle1!$B$25:$B$28</c:f>
              <c:numCache>
                <c:formatCode>General</c:formatCode>
                <c:ptCount val="4"/>
                <c:pt idx="0">
                  <c:v>33</c:v>
                </c:pt>
                <c:pt idx="1">
                  <c:v>55</c:v>
                </c:pt>
                <c:pt idx="2">
                  <c:v>47</c:v>
                </c:pt>
                <c:pt idx="3">
                  <c:v>64</c:v>
                </c:pt>
              </c:numCache>
            </c:numRef>
          </c:val>
        </c:ser>
        <c:ser>
          <c:idx val="1"/>
          <c:order val="1"/>
          <c:tx>
            <c:v> </c:v>
          </c:tx>
          <c:spPr>
            <a:solidFill>
              <a:srgbClr val="0070C0"/>
            </a:solidFill>
          </c:spPr>
          <c:invertIfNegative val="0"/>
          <c:cat>
            <c:strRef>
              <c:f>Tabelle1!$A$25:$A$28</c:f>
              <c:strCache>
                <c:ptCount val="4"/>
                <c:pt idx="0">
                  <c:v>Control</c:v>
                </c:pt>
                <c:pt idx="1">
                  <c:v>Rock-P</c:v>
                </c:pt>
                <c:pt idx="2">
                  <c:v>Nova-P</c:v>
                </c:pt>
                <c:pt idx="3">
                  <c:v>Super-P</c:v>
                </c:pt>
              </c:strCache>
            </c:strRef>
          </c:cat>
          <c:val>
            <c:numRef>
              <c:f>Tabelle1!$C$25:$C$28</c:f>
              <c:numCache>
                <c:formatCode>General</c:formatCode>
                <c:ptCount val="4"/>
                <c:pt idx="0">
                  <c:v>57</c:v>
                </c:pt>
                <c:pt idx="1">
                  <c:v>57</c:v>
                </c:pt>
                <c:pt idx="2">
                  <c:v>68</c:v>
                </c:pt>
                <c:pt idx="3">
                  <c:v>99</c:v>
                </c:pt>
              </c:numCache>
            </c:numRef>
          </c:val>
        </c:ser>
        <c:dLbls>
          <c:showLegendKey val="0"/>
          <c:showVal val="0"/>
          <c:showCatName val="0"/>
          <c:showSerName val="0"/>
          <c:showPercent val="0"/>
          <c:showBubbleSize val="0"/>
        </c:dLbls>
        <c:gapWidth val="150"/>
        <c:axId val="55908496"/>
        <c:axId val="55908888"/>
      </c:barChart>
      <c:catAx>
        <c:axId val="55908496"/>
        <c:scaling>
          <c:orientation val="minMax"/>
        </c:scaling>
        <c:delete val="0"/>
        <c:axPos val="b"/>
        <c:numFmt formatCode="General" sourceLinked="0"/>
        <c:majorTickMark val="out"/>
        <c:minorTickMark val="none"/>
        <c:tickLblPos val="nextTo"/>
        <c:txPr>
          <a:bodyPr/>
          <a:lstStyle/>
          <a:p>
            <a:pPr>
              <a:defRPr sz="1200" b="1"/>
            </a:pPr>
            <a:endParaRPr lang="de-DE"/>
          </a:p>
        </c:txPr>
        <c:crossAx val="55908888"/>
        <c:crosses val="autoZero"/>
        <c:auto val="1"/>
        <c:lblAlgn val="ctr"/>
        <c:lblOffset val="100"/>
        <c:noMultiLvlLbl val="0"/>
      </c:catAx>
      <c:valAx>
        <c:axId val="55908888"/>
        <c:scaling>
          <c:orientation val="minMax"/>
        </c:scaling>
        <c:delete val="0"/>
        <c:axPos val="l"/>
        <c:majorGridlines/>
        <c:numFmt formatCode="General" sourceLinked="1"/>
        <c:majorTickMark val="out"/>
        <c:minorTickMark val="none"/>
        <c:tickLblPos val="nextTo"/>
        <c:txPr>
          <a:bodyPr/>
          <a:lstStyle/>
          <a:p>
            <a:pPr>
              <a:defRPr sz="1200" b="1"/>
            </a:pPr>
            <a:endParaRPr lang="de-DE"/>
          </a:p>
        </c:txPr>
        <c:crossAx val="55908496"/>
        <c:crosses val="autoZero"/>
        <c:crossBetween val="between"/>
      </c:valAx>
    </c:plotArea>
    <c:legend>
      <c:legendPos val="r"/>
      <c:layout>
        <c:manualLayout>
          <c:xMode val="edge"/>
          <c:yMode val="edge"/>
          <c:x val="0.72867265694580319"/>
          <c:y val="0.43943095654709835"/>
          <c:w val="4.3762330285670503E-2"/>
          <c:h val="0.16743438320209991"/>
        </c:manualLayout>
      </c:layout>
      <c:overlay val="0"/>
    </c:legend>
    <c:plotVisOnly val="1"/>
    <c:dispBlanksAs val="gap"/>
    <c:showDLblsOverMax val="0"/>
  </c:chart>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sz="1400" dirty="0"/>
              <a:t>Enzymaktivität der sauren </a:t>
            </a:r>
            <a:r>
              <a:rPr lang="de-DE" sz="1400" dirty="0" smtClean="0"/>
              <a:t>Phosphatase</a:t>
            </a:r>
            <a:endParaRPr lang="de-DE" sz="1400" dirty="0"/>
          </a:p>
        </c:rich>
      </c:tx>
      <c:overlay val="0"/>
    </c:title>
    <c:autoTitleDeleted val="0"/>
    <c:plotArea>
      <c:layout/>
      <c:scatterChart>
        <c:scatterStyle val="lineMarker"/>
        <c:varyColors val="0"/>
        <c:ser>
          <c:idx val="0"/>
          <c:order val="0"/>
          <c:tx>
            <c:v>Belana Messwerte</c:v>
          </c:tx>
          <c:spPr>
            <a:ln w="28575">
              <a:noFill/>
            </a:ln>
          </c:spPr>
          <c:marker>
            <c:spPr>
              <a:solidFill>
                <a:srgbClr val="00B050"/>
              </a:solidFill>
              <a:ln>
                <a:solidFill>
                  <a:srgbClr val="00B050"/>
                </a:solidFill>
              </a:ln>
            </c:spPr>
          </c:marker>
          <c:errBars>
            <c:errDir val="y"/>
            <c:errBarType val="both"/>
            <c:errValType val="cust"/>
            <c:noEndCap val="0"/>
            <c:plus>
              <c:numRef>
                <c:f>'B&amp;M 9.6.'!$N$4:$N$21</c:f>
                <c:numCache>
                  <c:formatCode>General</c:formatCode>
                  <c:ptCount val="18"/>
                  <c:pt idx="0">
                    <c:v>1.0061864341956953E-5</c:v>
                  </c:pt>
                  <c:pt idx="1">
                    <c:v>6.5328824769764089E-6</c:v>
                  </c:pt>
                  <c:pt idx="2">
                    <c:v>2.8482151555647819E-5</c:v>
                  </c:pt>
                  <c:pt idx="3">
                    <c:v>3.2643817613328169E-5</c:v>
                  </c:pt>
                  <c:pt idx="4">
                    <c:v>3.5314290887415691E-5</c:v>
                  </c:pt>
                  <c:pt idx="5">
                    <c:v>1.0098273567247954E-4</c:v>
                  </c:pt>
                  <c:pt idx="6">
                    <c:v>4.7522531390455189E-4</c:v>
                  </c:pt>
                  <c:pt idx="7">
                    <c:v>1.1664635320081875E-3</c:v>
                  </c:pt>
                  <c:pt idx="8">
                    <c:v>7.9289648639561095E-5</c:v>
                  </c:pt>
                  <c:pt idx="9">
                    <c:v>6.8929278842208108E-4</c:v>
                  </c:pt>
                  <c:pt idx="10">
                    <c:v>1.3343082612549909E-3</c:v>
                  </c:pt>
                  <c:pt idx="11">
                    <c:v>6.1825538803253065E-4</c:v>
                  </c:pt>
                  <c:pt idx="12">
                    <c:v>3.759676495877056E-3</c:v>
                  </c:pt>
                  <c:pt idx="13">
                    <c:v>4.5013419331874803E-3</c:v>
                  </c:pt>
                  <c:pt idx="14">
                    <c:v>3.9682760299769313E-3</c:v>
                  </c:pt>
                  <c:pt idx="15">
                    <c:v>4.5564179086434566E-3</c:v>
                  </c:pt>
                  <c:pt idx="16">
                    <c:v>3.0208267814502655E-3</c:v>
                  </c:pt>
                  <c:pt idx="17">
                    <c:v>1.1169129080265348E-2</c:v>
                  </c:pt>
                </c:numCache>
              </c:numRef>
            </c:plus>
            <c:minus>
              <c:numRef>
                <c:f>'B&amp;M 9.6.'!$N$4:$N$21</c:f>
                <c:numCache>
                  <c:formatCode>General</c:formatCode>
                  <c:ptCount val="18"/>
                  <c:pt idx="0">
                    <c:v>1.0061864341956953E-5</c:v>
                  </c:pt>
                  <c:pt idx="1">
                    <c:v>6.5328824769764089E-6</c:v>
                  </c:pt>
                  <c:pt idx="2">
                    <c:v>2.8482151555647819E-5</c:v>
                  </c:pt>
                  <c:pt idx="3">
                    <c:v>3.2643817613328169E-5</c:v>
                  </c:pt>
                  <c:pt idx="4">
                    <c:v>3.5314290887415691E-5</c:v>
                  </c:pt>
                  <c:pt idx="5">
                    <c:v>1.0098273567247954E-4</c:v>
                  </c:pt>
                  <c:pt idx="6">
                    <c:v>4.7522531390455189E-4</c:v>
                  </c:pt>
                  <c:pt idx="7">
                    <c:v>1.1664635320081875E-3</c:v>
                  </c:pt>
                  <c:pt idx="8">
                    <c:v>7.9289648639561095E-5</c:v>
                  </c:pt>
                  <c:pt idx="9">
                    <c:v>6.8929278842208108E-4</c:v>
                  </c:pt>
                  <c:pt idx="10">
                    <c:v>1.3343082612549909E-3</c:v>
                  </c:pt>
                  <c:pt idx="11">
                    <c:v>6.1825538803253065E-4</c:v>
                  </c:pt>
                  <c:pt idx="12">
                    <c:v>3.759676495877056E-3</c:v>
                  </c:pt>
                  <c:pt idx="13">
                    <c:v>4.5013419331874803E-3</c:v>
                  </c:pt>
                  <c:pt idx="14">
                    <c:v>3.9682760299769313E-3</c:v>
                  </c:pt>
                  <c:pt idx="15">
                    <c:v>4.5564179086434566E-3</c:v>
                  </c:pt>
                  <c:pt idx="16">
                    <c:v>3.0208267814502655E-3</c:v>
                  </c:pt>
                  <c:pt idx="17">
                    <c:v>1.1169129080265348E-2</c:v>
                  </c:pt>
                </c:numCache>
              </c:numRef>
            </c:minus>
          </c:errBars>
          <c:errBars>
            <c:errDir val="x"/>
            <c:errBarType val="both"/>
            <c:errValType val="fixedVal"/>
            <c:noEndCap val="0"/>
            <c:val val="1"/>
          </c:errBars>
          <c:xVal>
            <c:numRef>
              <c:f>'B&amp;M 9.6.'!$K$4:$K$21</c:f>
              <c:numCache>
                <c:formatCode>General</c:formatCode>
                <c:ptCount val="18"/>
                <c:pt idx="0">
                  <c:v>0</c:v>
                </c:pt>
                <c:pt idx="1">
                  <c:v>2</c:v>
                </c:pt>
                <c:pt idx="2">
                  <c:v>5</c:v>
                </c:pt>
                <c:pt idx="3">
                  <c:v>10</c:v>
                </c:pt>
                <c:pt idx="4">
                  <c:v>20</c:v>
                </c:pt>
                <c:pt idx="5">
                  <c:v>50</c:v>
                </c:pt>
                <c:pt idx="6">
                  <c:v>75</c:v>
                </c:pt>
                <c:pt idx="7">
                  <c:v>100</c:v>
                </c:pt>
                <c:pt idx="8">
                  <c:v>150</c:v>
                </c:pt>
                <c:pt idx="9">
                  <c:v>200</c:v>
                </c:pt>
                <c:pt idx="10">
                  <c:v>300</c:v>
                </c:pt>
                <c:pt idx="11">
                  <c:v>500</c:v>
                </c:pt>
                <c:pt idx="12">
                  <c:v>900</c:v>
                </c:pt>
                <c:pt idx="13">
                  <c:v>2700</c:v>
                </c:pt>
                <c:pt idx="14">
                  <c:v>4500</c:v>
                </c:pt>
                <c:pt idx="15">
                  <c:v>7200</c:v>
                </c:pt>
                <c:pt idx="16">
                  <c:v>9000</c:v>
                </c:pt>
                <c:pt idx="17">
                  <c:v>14000</c:v>
                </c:pt>
              </c:numCache>
            </c:numRef>
          </c:xVal>
          <c:yVal>
            <c:numRef>
              <c:f>'B&amp;M 9.6.'!$L$4:$L$21</c:f>
              <c:numCache>
                <c:formatCode>General</c:formatCode>
                <c:ptCount val="18"/>
                <c:pt idx="0">
                  <c:v>-1.8070036208091779E-20</c:v>
                </c:pt>
                <c:pt idx="1">
                  <c:v>5.8795942292787637E-5</c:v>
                </c:pt>
                <c:pt idx="2">
                  <c:v>1.1392860622259138E-4</c:v>
                </c:pt>
                <c:pt idx="3">
                  <c:v>1.175177434079813E-3</c:v>
                </c:pt>
                <c:pt idx="4">
                  <c:v>1.2881629796487426E-3</c:v>
                </c:pt>
                <c:pt idx="5">
                  <c:v>2.9206583446206571E-3</c:v>
                </c:pt>
                <c:pt idx="6">
                  <c:v>3.9495482200438093E-3</c:v>
                </c:pt>
                <c:pt idx="7">
                  <c:v>1.6570467549450452E-2</c:v>
                </c:pt>
                <c:pt idx="8">
                  <c:v>5.8293929484833492E-3</c:v>
                </c:pt>
                <c:pt idx="9">
                  <c:v>1.2265412632845514E-2</c:v>
                </c:pt>
                <c:pt idx="10">
                  <c:v>1.20139708751596E-2</c:v>
                </c:pt>
                <c:pt idx="11">
                  <c:v>1.2800692684866869E-2</c:v>
                </c:pt>
                <c:pt idx="12">
                  <c:v>4.1392360733700069E-2</c:v>
                </c:pt>
                <c:pt idx="13">
                  <c:v>5.4994027080853242E-2</c:v>
                </c:pt>
                <c:pt idx="14">
                  <c:v>6.5593118656272223E-2</c:v>
                </c:pt>
                <c:pt idx="15">
                  <c:v>8.49264017822179E-2</c:v>
                </c:pt>
                <c:pt idx="16">
                  <c:v>7.4622461881935012E-2</c:v>
                </c:pt>
                <c:pt idx="17">
                  <c:v>0.10122140770473106</c:v>
                </c:pt>
              </c:numCache>
            </c:numRef>
          </c:yVal>
          <c:smooth val="0"/>
        </c:ser>
        <c:ser>
          <c:idx val="1"/>
          <c:order val="1"/>
          <c:tx>
            <c:v>Marabel Messwerte</c:v>
          </c:tx>
          <c:spPr>
            <a:ln w="28575">
              <a:noFill/>
            </a:ln>
          </c:spPr>
          <c:marker>
            <c:symbol val="square"/>
            <c:size val="6"/>
            <c:spPr>
              <a:solidFill>
                <a:srgbClr val="92D050"/>
              </a:solidFill>
              <a:ln>
                <a:solidFill>
                  <a:srgbClr val="92D050"/>
                </a:solidFill>
              </a:ln>
            </c:spPr>
          </c:marker>
          <c:errBars>
            <c:errDir val="y"/>
            <c:errBarType val="both"/>
            <c:errValType val="cust"/>
            <c:noEndCap val="0"/>
            <c:plus>
              <c:numRef>
                <c:f>'B&amp;M 9.6.'!$N$22:$N$39</c:f>
                <c:numCache>
                  <c:formatCode>General</c:formatCode>
                  <c:ptCount val="18"/>
                  <c:pt idx="0">
                    <c:v>1.8618362647248474E-5</c:v>
                  </c:pt>
                  <c:pt idx="1">
                    <c:v>7.1274686323175337E-6</c:v>
                  </c:pt>
                  <c:pt idx="2">
                    <c:v>4.247834415833901E-5</c:v>
                  </c:pt>
                  <c:pt idx="3">
                    <c:v>3.2837863457222027E-5</c:v>
                  </c:pt>
                  <c:pt idx="4">
                    <c:v>1.7674137135172234E-5</c:v>
                  </c:pt>
                  <c:pt idx="5">
                    <c:v>5.2660811155365845E-5</c:v>
                  </c:pt>
                  <c:pt idx="6">
                    <c:v>2.1398150626722315E-5</c:v>
                  </c:pt>
                  <c:pt idx="7">
                    <c:v>5.7634582448534447E-6</c:v>
                  </c:pt>
                  <c:pt idx="8">
                    <c:v>1.4293057613079345E-4</c:v>
                  </c:pt>
                  <c:pt idx="9">
                    <c:v>4.9613074949459682E-4</c:v>
                  </c:pt>
                  <c:pt idx="10">
                    <c:v>7.8185872736673305E-5</c:v>
                  </c:pt>
                  <c:pt idx="11">
                    <c:v>1.5451125730924745E-3</c:v>
                  </c:pt>
                  <c:pt idx="12">
                    <c:v>3.419229895420501E-3</c:v>
                  </c:pt>
                  <c:pt idx="13">
                    <c:v>1.455531762762554E-3</c:v>
                  </c:pt>
                  <c:pt idx="14">
                    <c:v>1.4070389439168475E-3</c:v>
                  </c:pt>
                  <c:pt idx="15">
                    <c:v>4.402825649614057E-3</c:v>
                  </c:pt>
                  <c:pt idx="16">
                    <c:v>3.2475437908523995E-3</c:v>
                  </c:pt>
                  <c:pt idx="17">
                    <c:v>5.0638243878707084E-3</c:v>
                  </c:pt>
                </c:numCache>
              </c:numRef>
            </c:plus>
            <c:minus>
              <c:numRef>
                <c:f>'B&amp;M 9.6.'!$N$22:$N$39</c:f>
                <c:numCache>
                  <c:formatCode>General</c:formatCode>
                  <c:ptCount val="18"/>
                  <c:pt idx="0">
                    <c:v>1.8618362647248474E-5</c:v>
                  </c:pt>
                  <c:pt idx="1">
                    <c:v>7.1274686323175337E-6</c:v>
                  </c:pt>
                  <c:pt idx="2">
                    <c:v>4.247834415833901E-5</c:v>
                  </c:pt>
                  <c:pt idx="3">
                    <c:v>3.2837863457222027E-5</c:v>
                  </c:pt>
                  <c:pt idx="4">
                    <c:v>1.7674137135172234E-5</c:v>
                  </c:pt>
                  <c:pt idx="5">
                    <c:v>5.2660811155365845E-5</c:v>
                  </c:pt>
                  <c:pt idx="6">
                    <c:v>2.1398150626722315E-5</c:v>
                  </c:pt>
                  <c:pt idx="7">
                    <c:v>5.7634582448534447E-6</c:v>
                  </c:pt>
                  <c:pt idx="8">
                    <c:v>1.4293057613079345E-4</c:v>
                  </c:pt>
                  <c:pt idx="9">
                    <c:v>4.9613074949459682E-4</c:v>
                  </c:pt>
                  <c:pt idx="10">
                    <c:v>7.8185872736673305E-5</c:v>
                  </c:pt>
                  <c:pt idx="11">
                    <c:v>1.5451125730924745E-3</c:v>
                  </c:pt>
                  <c:pt idx="12">
                    <c:v>3.419229895420501E-3</c:v>
                  </c:pt>
                  <c:pt idx="13">
                    <c:v>1.455531762762554E-3</c:v>
                  </c:pt>
                  <c:pt idx="14">
                    <c:v>1.4070389439168475E-3</c:v>
                  </c:pt>
                  <c:pt idx="15">
                    <c:v>4.402825649614057E-3</c:v>
                  </c:pt>
                  <c:pt idx="16">
                    <c:v>3.2475437908523995E-3</c:v>
                  </c:pt>
                  <c:pt idx="17">
                    <c:v>5.0638243878707084E-3</c:v>
                  </c:pt>
                </c:numCache>
              </c:numRef>
            </c:minus>
          </c:errBars>
          <c:errBars>
            <c:errDir val="x"/>
            <c:errBarType val="both"/>
            <c:errValType val="fixedVal"/>
            <c:noEndCap val="0"/>
            <c:val val="1"/>
          </c:errBars>
          <c:xVal>
            <c:numRef>
              <c:f>'B&amp;M 9.6.'!$K$22:$K$39</c:f>
              <c:numCache>
                <c:formatCode>General</c:formatCode>
                <c:ptCount val="18"/>
                <c:pt idx="0">
                  <c:v>0</c:v>
                </c:pt>
                <c:pt idx="1">
                  <c:v>2</c:v>
                </c:pt>
                <c:pt idx="2">
                  <c:v>5</c:v>
                </c:pt>
                <c:pt idx="3">
                  <c:v>10</c:v>
                </c:pt>
                <c:pt idx="4">
                  <c:v>20</c:v>
                </c:pt>
                <c:pt idx="5">
                  <c:v>50</c:v>
                </c:pt>
                <c:pt idx="6">
                  <c:v>75</c:v>
                </c:pt>
                <c:pt idx="7">
                  <c:v>100</c:v>
                </c:pt>
                <c:pt idx="8">
                  <c:v>150</c:v>
                </c:pt>
                <c:pt idx="9">
                  <c:v>200</c:v>
                </c:pt>
                <c:pt idx="10">
                  <c:v>300</c:v>
                </c:pt>
                <c:pt idx="11">
                  <c:v>500</c:v>
                </c:pt>
                <c:pt idx="12">
                  <c:v>900</c:v>
                </c:pt>
                <c:pt idx="13">
                  <c:v>2700</c:v>
                </c:pt>
                <c:pt idx="14">
                  <c:v>4500</c:v>
                </c:pt>
                <c:pt idx="15">
                  <c:v>7200</c:v>
                </c:pt>
                <c:pt idx="16">
                  <c:v>9000</c:v>
                </c:pt>
                <c:pt idx="17">
                  <c:v>14000</c:v>
                </c:pt>
              </c:numCache>
            </c:numRef>
          </c:xVal>
          <c:yVal>
            <c:numRef>
              <c:f>'B&amp;M 9.6.'!$L$22:$L$39</c:f>
              <c:numCache>
                <c:formatCode>General</c:formatCode>
                <c:ptCount val="18"/>
                <c:pt idx="0">
                  <c:v>9.0350181040458878E-21</c:v>
                </c:pt>
                <c:pt idx="1">
                  <c:v>6.1725689002637085E-5</c:v>
                </c:pt>
                <c:pt idx="2">
                  <c:v>3.4165981467932516E-4</c:v>
                </c:pt>
                <c:pt idx="3">
                  <c:v>5.0131762265260942E-4</c:v>
                </c:pt>
                <c:pt idx="4">
                  <c:v>4.4423302922451423E-4</c:v>
                </c:pt>
                <c:pt idx="5">
                  <c:v>1.1747139089910432E-3</c:v>
                </c:pt>
                <c:pt idx="6">
                  <c:v>1.3096016675530886E-3</c:v>
                </c:pt>
                <c:pt idx="7">
                  <c:v>2.0200921148211511E-3</c:v>
                </c:pt>
                <c:pt idx="8">
                  <c:v>2.4447385890280031E-3</c:v>
                </c:pt>
                <c:pt idx="9">
                  <c:v>7.1805435464209885E-3</c:v>
                </c:pt>
                <c:pt idx="10">
                  <c:v>8.8679239867121822E-3</c:v>
                </c:pt>
                <c:pt idx="11">
                  <c:v>2.7827602836985033E-2</c:v>
                </c:pt>
                <c:pt idx="12">
                  <c:v>3.3871377728163996E-2</c:v>
                </c:pt>
                <c:pt idx="13">
                  <c:v>3.7495939744920263E-2</c:v>
                </c:pt>
                <c:pt idx="14">
                  <c:v>5.2161878616228979E-2</c:v>
                </c:pt>
                <c:pt idx="15">
                  <c:v>5.4162166037357781E-2</c:v>
                </c:pt>
                <c:pt idx="16">
                  <c:v>7.56165721724779E-2</c:v>
                </c:pt>
                <c:pt idx="17">
                  <c:v>0.1004812534718547</c:v>
                </c:pt>
              </c:numCache>
            </c:numRef>
          </c:yVal>
          <c:smooth val="0"/>
        </c:ser>
        <c:ser>
          <c:idx val="2"/>
          <c:order val="2"/>
          <c:tx>
            <c:v>Carousel Messwerte</c:v>
          </c:tx>
          <c:spPr>
            <a:ln w="28575">
              <a:noFill/>
            </a:ln>
          </c:spPr>
          <c:marker>
            <c:spPr>
              <a:solidFill>
                <a:srgbClr val="FFFF00"/>
              </a:solidFill>
              <a:ln>
                <a:solidFill>
                  <a:srgbClr val="FFFF00"/>
                </a:solidFill>
              </a:ln>
            </c:spPr>
          </c:marker>
          <c:errBars>
            <c:errDir val="y"/>
            <c:errBarType val="both"/>
            <c:errValType val="cust"/>
            <c:noEndCap val="0"/>
            <c:plus>
              <c:numRef>
                <c:f>'C 16.6.'!$N$4:$N$21</c:f>
                <c:numCache>
                  <c:formatCode>General</c:formatCode>
                  <c:ptCount val="18"/>
                  <c:pt idx="0">
                    <c:v>7.9498608876822317E-6</c:v>
                  </c:pt>
                  <c:pt idx="1">
                    <c:v>1.5016721149681465E-4</c:v>
                  </c:pt>
                  <c:pt idx="2">
                    <c:v>7.0878682103427243E-5</c:v>
                  </c:pt>
                  <c:pt idx="3">
                    <c:v>9.0208096839717764E-5</c:v>
                  </c:pt>
                  <c:pt idx="4">
                    <c:v>7.7189921255589014E-4</c:v>
                  </c:pt>
                  <c:pt idx="5">
                    <c:v>4.9004002680094814E-4</c:v>
                  </c:pt>
                  <c:pt idx="6">
                    <c:v>5.2248771406291099E-4</c:v>
                  </c:pt>
                  <c:pt idx="7">
                    <c:v>3.6527015685368928E-4</c:v>
                  </c:pt>
                  <c:pt idx="8">
                    <c:v>8.9867887324840846E-4</c:v>
                  </c:pt>
                  <c:pt idx="9">
                    <c:v>4.7255984524396109E-4</c:v>
                  </c:pt>
                  <c:pt idx="10">
                    <c:v>4.7918152676800236E-3</c:v>
                  </c:pt>
                  <c:pt idx="11">
                    <c:v>7.9485515302988134E-3</c:v>
                  </c:pt>
                  <c:pt idx="12">
                    <c:v>2.7378385449505294E-3</c:v>
                  </c:pt>
                  <c:pt idx="13">
                    <c:v>1.5801138600273629E-2</c:v>
                  </c:pt>
                  <c:pt idx="14">
                    <c:v>5.7591949816293841E-3</c:v>
                  </c:pt>
                  <c:pt idx="15">
                    <c:v>7.5542580841060861E-3</c:v>
                  </c:pt>
                  <c:pt idx="16">
                    <c:v>6.6279824414490615E-3</c:v>
                  </c:pt>
                  <c:pt idx="17">
                    <c:v>5.4747360766965129E-3</c:v>
                  </c:pt>
                </c:numCache>
              </c:numRef>
            </c:plus>
            <c:minus>
              <c:numRef>
                <c:f>'C 16.6.'!$N$4:$N$21</c:f>
                <c:numCache>
                  <c:formatCode>General</c:formatCode>
                  <c:ptCount val="18"/>
                  <c:pt idx="0">
                    <c:v>7.9498608876822317E-6</c:v>
                  </c:pt>
                  <c:pt idx="1">
                    <c:v>1.5016721149681465E-4</c:v>
                  </c:pt>
                  <c:pt idx="2">
                    <c:v>7.0878682103427243E-5</c:v>
                  </c:pt>
                  <c:pt idx="3">
                    <c:v>9.0208096839717764E-5</c:v>
                  </c:pt>
                  <c:pt idx="4">
                    <c:v>7.7189921255589014E-4</c:v>
                  </c:pt>
                  <c:pt idx="5">
                    <c:v>4.9004002680094814E-4</c:v>
                  </c:pt>
                  <c:pt idx="6">
                    <c:v>5.2248771406291099E-4</c:v>
                  </c:pt>
                  <c:pt idx="7">
                    <c:v>3.6527015685368928E-4</c:v>
                  </c:pt>
                  <c:pt idx="8">
                    <c:v>8.9867887324840846E-4</c:v>
                  </c:pt>
                  <c:pt idx="9">
                    <c:v>4.7255984524396109E-4</c:v>
                  </c:pt>
                  <c:pt idx="10">
                    <c:v>4.7918152676800236E-3</c:v>
                  </c:pt>
                  <c:pt idx="11">
                    <c:v>7.9485515302988134E-3</c:v>
                  </c:pt>
                  <c:pt idx="12">
                    <c:v>2.7378385449505294E-3</c:v>
                  </c:pt>
                  <c:pt idx="13">
                    <c:v>1.5801138600273629E-2</c:v>
                  </c:pt>
                  <c:pt idx="14">
                    <c:v>5.7591949816293841E-3</c:v>
                  </c:pt>
                  <c:pt idx="15">
                    <c:v>7.5542580841060861E-3</c:v>
                  </c:pt>
                  <c:pt idx="16">
                    <c:v>6.6279824414490615E-3</c:v>
                  </c:pt>
                  <c:pt idx="17">
                    <c:v>5.4747360766965129E-3</c:v>
                  </c:pt>
                </c:numCache>
              </c:numRef>
            </c:minus>
          </c:errBars>
          <c:errBars>
            <c:errDir val="x"/>
            <c:errBarType val="both"/>
            <c:errValType val="fixedVal"/>
            <c:noEndCap val="0"/>
            <c:val val="1"/>
          </c:errBars>
          <c:xVal>
            <c:numRef>
              <c:f>'C 16.6.'!$K$4:$K$21</c:f>
              <c:numCache>
                <c:formatCode>General</c:formatCode>
                <c:ptCount val="18"/>
                <c:pt idx="0">
                  <c:v>0</c:v>
                </c:pt>
                <c:pt idx="1">
                  <c:v>2</c:v>
                </c:pt>
                <c:pt idx="2">
                  <c:v>5</c:v>
                </c:pt>
                <c:pt idx="3">
                  <c:v>10</c:v>
                </c:pt>
                <c:pt idx="4">
                  <c:v>20</c:v>
                </c:pt>
                <c:pt idx="5">
                  <c:v>50</c:v>
                </c:pt>
                <c:pt idx="6">
                  <c:v>75</c:v>
                </c:pt>
                <c:pt idx="7">
                  <c:v>100</c:v>
                </c:pt>
                <c:pt idx="8">
                  <c:v>150</c:v>
                </c:pt>
                <c:pt idx="9">
                  <c:v>200</c:v>
                </c:pt>
                <c:pt idx="10">
                  <c:v>300</c:v>
                </c:pt>
                <c:pt idx="11">
                  <c:v>500</c:v>
                </c:pt>
                <c:pt idx="12">
                  <c:v>900</c:v>
                </c:pt>
                <c:pt idx="13">
                  <c:v>2700</c:v>
                </c:pt>
                <c:pt idx="14">
                  <c:v>4500</c:v>
                </c:pt>
                <c:pt idx="15">
                  <c:v>7200</c:v>
                </c:pt>
                <c:pt idx="16">
                  <c:v>9000</c:v>
                </c:pt>
                <c:pt idx="17">
                  <c:v>14000</c:v>
                </c:pt>
              </c:numCache>
            </c:numRef>
          </c:xVal>
          <c:yVal>
            <c:numRef>
              <c:f>'C 16.6.'!$L$4:$L$21</c:f>
              <c:numCache>
                <c:formatCode>General</c:formatCode>
                <c:ptCount val="18"/>
                <c:pt idx="0">
                  <c:v>1.5859454179972608E-5</c:v>
                </c:pt>
                <c:pt idx="1">
                  <c:v>3.8198457147066829E-4</c:v>
                </c:pt>
                <c:pt idx="2">
                  <c:v>3.8860385497876282E-4</c:v>
                </c:pt>
                <c:pt idx="3">
                  <c:v>7.8444844991734555E-4</c:v>
                </c:pt>
                <c:pt idx="4">
                  <c:v>1.7666202616686262E-3</c:v>
                </c:pt>
                <c:pt idx="5">
                  <c:v>3.7300293569193154E-3</c:v>
                </c:pt>
                <c:pt idx="6">
                  <c:v>1.9452376497601594E-3</c:v>
                </c:pt>
                <c:pt idx="7">
                  <c:v>4.4317001036798869E-3</c:v>
                </c:pt>
                <c:pt idx="8">
                  <c:v>7.1086356953874883E-3</c:v>
                </c:pt>
                <c:pt idx="9">
                  <c:v>9.3432612056806117E-3</c:v>
                </c:pt>
                <c:pt idx="10">
                  <c:v>1.9798429100050034E-2</c:v>
                </c:pt>
                <c:pt idx="11">
                  <c:v>1.7395081532974178E-2</c:v>
                </c:pt>
                <c:pt idx="12">
                  <c:v>2.5790600031442394E-2</c:v>
                </c:pt>
                <c:pt idx="13">
                  <c:v>3.9158098004117112E-2</c:v>
                </c:pt>
                <c:pt idx="14">
                  <c:v>4.4855876765074382E-2</c:v>
                </c:pt>
                <c:pt idx="15">
                  <c:v>1.8443108571468313E-2</c:v>
                </c:pt>
                <c:pt idx="16">
                  <c:v>3.3333352807677838E-2</c:v>
                </c:pt>
                <c:pt idx="17">
                  <c:v>4.1437995582070557E-2</c:v>
                </c:pt>
              </c:numCache>
            </c:numRef>
          </c:yVal>
          <c:smooth val="0"/>
        </c:ser>
        <c:dLbls>
          <c:showLegendKey val="0"/>
          <c:showVal val="0"/>
          <c:showCatName val="0"/>
          <c:showSerName val="0"/>
          <c:showPercent val="0"/>
          <c:showBubbleSize val="0"/>
        </c:dLbls>
        <c:axId val="274720120"/>
        <c:axId val="274720512"/>
      </c:scatterChart>
      <c:scatterChart>
        <c:scatterStyle val="smoothMarker"/>
        <c:varyColors val="0"/>
        <c:ser>
          <c:idx val="3"/>
          <c:order val="3"/>
          <c:tx>
            <c:v>Belana Modell</c:v>
          </c:tx>
          <c:spPr>
            <a:ln>
              <a:solidFill>
                <a:srgbClr val="00B050"/>
              </a:solidFill>
            </a:ln>
          </c:spPr>
          <c:marker>
            <c:symbol val="none"/>
          </c:marker>
          <c:xVal>
            <c:numRef>
              <c:f>'BCM zusammen'!$A$3:$A$103</c:f>
              <c:numCache>
                <c:formatCode>General</c:formatCode>
                <c:ptCount val="101"/>
                <c:pt idx="0">
                  <c:v>0</c:v>
                </c:pt>
                <c:pt idx="1">
                  <c:v>175</c:v>
                </c:pt>
                <c:pt idx="2">
                  <c:v>350</c:v>
                </c:pt>
                <c:pt idx="3">
                  <c:v>525</c:v>
                </c:pt>
                <c:pt idx="4">
                  <c:v>700</c:v>
                </c:pt>
                <c:pt idx="5">
                  <c:v>875</c:v>
                </c:pt>
                <c:pt idx="6">
                  <c:v>1050</c:v>
                </c:pt>
                <c:pt idx="7">
                  <c:v>1225</c:v>
                </c:pt>
                <c:pt idx="8">
                  <c:v>1400</c:v>
                </c:pt>
                <c:pt idx="9">
                  <c:v>1575</c:v>
                </c:pt>
                <c:pt idx="10">
                  <c:v>1750</c:v>
                </c:pt>
                <c:pt idx="11">
                  <c:v>1925</c:v>
                </c:pt>
                <c:pt idx="12">
                  <c:v>2100</c:v>
                </c:pt>
                <c:pt idx="13">
                  <c:v>2275</c:v>
                </c:pt>
                <c:pt idx="14">
                  <c:v>2450</c:v>
                </c:pt>
                <c:pt idx="15">
                  <c:v>2625</c:v>
                </c:pt>
                <c:pt idx="16">
                  <c:v>2800</c:v>
                </c:pt>
                <c:pt idx="17">
                  <c:v>2975</c:v>
                </c:pt>
                <c:pt idx="18">
                  <c:v>3150</c:v>
                </c:pt>
                <c:pt idx="19">
                  <c:v>3325</c:v>
                </c:pt>
                <c:pt idx="20">
                  <c:v>3500</c:v>
                </c:pt>
                <c:pt idx="21">
                  <c:v>3675</c:v>
                </c:pt>
                <c:pt idx="22">
                  <c:v>3850</c:v>
                </c:pt>
                <c:pt idx="23">
                  <c:v>4025</c:v>
                </c:pt>
                <c:pt idx="24">
                  <c:v>4200</c:v>
                </c:pt>
                <c:pt idx="25">
                  <c:v>4375</c:v>
                </c:pt>
                <c:pt idx="26">
                  <c:v>4550</c:v>
                </c:pt>
                <c:pt idx="27">
                  <c:v>4725</c:v>
                </c:pt>
                <c:pt idx="28">
                  <c:v>4900</c:v>
                </c:pt>
                <c:pt idx="29">
                  <c:v>5075</c:v>
                </c:pt>
                <c:pt idx="30">
                  <c:v>5250</c:v>
                </c:pt>
                <c:pt idx="31">
                  <c:v>5425</c:v>
                </c:pt>
                <c:pt idx="32">
                  <c:v>5600</c:v>
                </c:pt>
                <c:pt idx="33">
                  <c:v>5775</c:v>
                </c:pt>
                <c:pt idx="34">
                  <c:v>5950</c:v>
                </c:pt>
                <c:pt idx="35">
                  <c:v>6125</c:v>
                </c:pt>
                <c:pt idx="36">
                  <c:v>6300</c:v>
                </c:pt>
                <c:pt idx="37">
                  <c:v>6475</c:v>
                </c:pt>
                <c:pt idx="38">
                  <c:v>6650</c:v>
                </c:pt>
                <c:pt idx="39">
                  <c:v>6825</c:v>
                </c:pt>
                <c:pt idx="40">
                  <c:v>7000</c:v>
                </c:pt>
                <c:pt idx="41">
                  <c:v>7175</c:v>
                </c:pt>
                <c:pt idx="42">
                  <c:v>7350</c:v>
                </c:pt>
                <c:pt idx="43">
                  <c:v>7525</c:v>
                </c:pt>
                <c:pt idx="44">
                  <c:v>7700</c:v>
                </c:pt>
                <c:pt idx="45">
                  <c:v>7875</c:v>
                </c:pt>
                <c:pt idx="46">
                  <c:v>8050</c:v>
                </c:pt>
                <c:pt idx="47">
                  <c:v>8225</c:v>
                </c:pt>
                <c:pt idx="48">
                  <c:v>8400</c:v>
                </c:pt>
                <c:pt idx="49">
                  <c:v>8575</c:v>
                </c:pt>
                <c:pt idx="50">
                  <c:v>8750</c:v>
                </c:pt>
                <c:pt idx="51">
                  <c:v>8925</c:v>
                </c:pt>
                <c:pt idx="52">
                  <c:v>9100</c:v>
                </c:pt>
                <c:pt idx="53">
                  <c:v>9275</c:v>
                </c:pt>
                <c:pt idx="54">
                  <c:v>9450</c:v>
                </c:pt>
                <c:pt idx="55">
                  <c:v>9625</c:v>
                </c:pt>
                <c:pt idx="56">
                  <c:v>9800</c:v>
                </c:pt>
                <c:pt idx="57">
                  <c:v>9975</c:v>
                </c:pt>
                <c:pt idx="58">
                  <c:v>10150</c:v>
                </c:pt>
                <c:pt idx="59">
                  <c:v>10325</c:v>
                </c:pt>
                <c:pt idx="60">
                  <c:v>10500</c:v>
                </c:pt>
                <c:pt idx="61">
                  <c:v>10675</c:v>
                </c:pt>
                <c:pt idx="62">
                  <c:v>10850</c:v>
                </c:pt>
                <c:pt idx="63">
                  <c:v>11025</c:v>
                </c:pt>
                <c:pt idx="64">
                  <c:v>11200</c:v>
                </c:pt>
                <c:pt idx="65">
                  <c:v>11375</c:v>
                </c:pt>
                <c:pt idx="66">
                  <c:v>11550</c:v>
                </c:pt>
                <c:pt idx="67">
                  <c:v>11725</c:v>
                </c:pt>
                <c:pt idx="68">
                  <c:v>11900</c:v>
                </c:pt>
                <c:pt idx="69">
                  <c:v>12075</c:v>
                </c:pt>
                <c:pt idx="70">
                  <c:v>12250</c:v>
                </c:pt>
                <c:pt idx="71">
                  <c:v>12425</c:v>
                </c:pt>
                <c:pt idx="72">
                  <c:v>12600</c:v>
                </c:pt>
                <c:pt idx="73">
                  <c:v>12775</c:v>
                </c:pt>
                <c:pt idx="74">
                  <c:v>12950</c:v>
                </c:pt>
                <c:pt idx="75">
                  <c:v>13125</c:v>
                </c:pt>
                <c:pt idx="76">
                  <c:v>13300</c:v>
                </c:pt>
                <c:pt idx="77">
                  <c:v>13475</c:v>
                </c:pt>
                <c:pt idx="78">
                  <c:v>13650</c:v>
                </c:pt>
                <c:pt idx="79">
                  <c:v>13825</c:v>
                </c:pt>
                <c:pt idx="80">
                  <c:v>14000</c:v>
                </c:pt>
                <c:pt idx="81">
                  <c:v>14175</c:v>
                </c:pt>
                <c:pt idx="82">
                  <c:v>14350</c:v>
                </c:pt>
                <c:pt idx="83">
                  <c:v>14525</c:v>
                </c:pt>
                <c:pt idx="84">
                  <c:v>14700</c:v>
                </c:pt>
                <c:pt idx="85">
                  <c:v>14875</c:v>
                </c:pt>
                <c:pt idx="86">
                  <c:v>15050</c:v>
                </c:pt>
                <c:pt idx="87">
                  <c:v>15225</c:v>
                </c:pt>
                <c:pt idx="88">
                  <c:v>15400</c:v>
                </c:pt>
                <c:pt idx="89">
                  <c:v>15575</c:v>
                </c:pt>
                <c:pt idx="90">
                  <c:v>15750</c:v>
                </c:pt>
                <c:pt idx="91">
                  <c:v>15925</c:v>
                </c:pt>
                <c:pt idx="92">
                  <c:v>16100</c:v>
                </c:pt>
                <c:pt idx="93">
                  <c:v>16275</c:v>
                </c:pt>
                <c:pt idx="94">
                  <c:v>16450</c:v>
                </c:pt>
                <c:pt idx="95">
                  <c:v>16625</c:v>
                </c:pt>
                <c:pt idx="96">
                  <c:v>16800</c:v>
                </c:pt>
                <c:pt idx="97">
                  <c:v>16975</c:v>
                </c:pt>
                <c:pt idx="98">
                  <c:v>17150</c:v>
                </c:pt>
                <c:pt idx="99">
                  <c:v>17325</c:v>
                </c:pt>
                <c:pt idx="100">
                  <c:v>17500</c:v>
                </c:pt>
              </c:numCache>
            </c:numRef>
          </c:xVal>
          <c:yVal>
            <c:numRef>
              <c:f>'BCM zusammen'!$B$3:$B$103</c:f>
              <c:numCache>
                <c:formatCode>0.0000</c:formatCode>
                <c:ptCount val="101"/>
                <c:pt idx="0">
                  <c:v>0</c:v>
                </c:pt>
                <c:pt idx="1">
                  <c:v>7.788780000000003E-3</c:v>
                </c:pt>
                <c:pt idx="2">
                  <c:v>1.4510339999999998E-2</c:v>
                </c:pt>
                <c:pt idx="3">
                  <c:v>2.0370059999999995E-2</c:v>
                </c:pt>
                <c:pt idx="4">
                  <c:v>2.5523579999999997E-2</c:v>
                </c:pt>
                <c:pt idx="5">
                  <c:v>3.0091440000000011E-2</c:v>
                </c:pt>
                <c:pt idx="6">
                  <c:v>3.4168019999999993E-2</c:v>
                </c:pt>
                <c:pt idx="7">
                  <c:v>3.782862E-2</c:v>
                </c:pt>
                <c:pt idx="8">
                  <c:v>4.1133719999999999E-2</c:v>
                </c:pt>
                <c:pt idx="9">
                  <c:v>4.4132760000000021E-2</c:v>
                </c:pt>
                <c:pt idx="10">
                  <c:v>4.6866360000000017E-2</c:v>
                </c:pt>
                <c:pt idx="11">
                  <c:v>4.9368240000000028E-2</c:v>
                </c:pt>
                <c:pt idx="12">
                  <c:v>5.1666719999999999E-2</c:v>
                </c:pt>
                <c:pt idx="13">
                  <c:v>5.378562000000002E-2</c:v>
                </c:pt>
                <c:pt idx="14">
                  <c:v>5.5745220000000012E-2</c:v>
                </c:pt>
                <c:pt idx="15">
                  <c:v>5.7562740000000029E-2</c:v>
                </c:pt>
                <c:pt idx="16">
                  <c:v>5.9253180000000003E-2</c:v>
                </c:pt>
                <c:pt idx="17">
                  <c:v>6.0829199999999986E-2</c:v>
                </c:pt>
                <c:pt idx="18">
                  <c:v>6.2302800000000026E-2</c:v>
                </c:pt>
                <c:pt idx="19">
                  <c:v>6.3682200000000022E-2</c:v>
                </c:pt>
                <c:pt idx="20">
                  <c:v>6.4977600000000024E-2</c:v>
                </c:pt>
                <c:pt idx="21">
                  <c:v>6.6195599999999993E-2</c:v>
                </c:pt>
                <c:pt idx="22">
                  <c:v>6.7343400000000025E-2</c:v>
                </c:pt>
                <c:pt idx="23">
                  <c:v>6.8427000000000029E-2</c:v>
                </c:pt>
                <c:pt idx="24">
                  <c:v>6.9450600000000029E-2</c:v>
                </c:pt>
                <c:pt idx="25">
                  <c:v>7.0420200000000002E-2</c:v>
                </c:pt>
                <c:pt idx="26">
                  <c:v>7.1340000000000015E-2</c:v>
                </c:pt>
                <c:pt idx="27">
                  <c:v>7.2213000000000013E-2</c:v>
                </c:pt>
                <c:pt idx="28">
                  <c:v>7.3042800000000005E-2</c:v>
                </c:pt>
                <c:pt idx="29">
                  <c:v>7.3832400000000048E-2</c:v>
                </c:pt>
                <c:pt idx="30">
                  <c:v>7.4585400000000024E-2</c:v>
                </c:pt>
                <c:pt idx="31">
                  <c:v>7.5303600000000026E-2</c:v>
                </c:pt>
                <c:pt idx="32">
                  <c:v>7.599000000000003E-2</c:v>
                </c:pt>
                <c:pt idx="33">
                  <c:v>7.6645799999999986E-2</c:v>
                </c:pt>
                <c:pt idx="34">
                  <c:v>7.7274000000000009E-2</c:v>
                </c:pt>
                <c:pt idx="35">
                  <c:v>7.7875199999999992E-2</c:v>
                </c:pt>
                <c:pt idx="36">
                  <c:v>7.8452400000000033E-2</c:v>
                </c:pt>
                <c:pt idx="37">
                  <c:v>7.9005600000000023E-2</c:v>
                </c:pt>
                <c:pt idx="38">
                  <c:v>7.953720000000003E-2</c:v>
                </c:pt>
                <c:pt idx="39">
                  <c:v>8.0048400000000047E-2</c:v>
                </c:pt>
                <c:pt idx="40">
                  <c:v>8.0539800000000078E-2</c:v>
                </c:pt>
                <c:pt idx="41">
                  <c:v>8.1013200000000007E-2</c:v>
                </c:pt>
                <c:pt idx="42">
                  <c:v>8.1469200000000006E-2</c:v>
                </c:pt>
                <c:pt idx="43">
                  <c:v>8.1908400000000048E-2</c:v>
                </c:pt>
                <c:pt idx="44">
                  <c:v>8.2332600000000006E-2</c:v>
                </c:pt>
                <c:pt idx="45">
                  <c:v>8.2741800000000004E-2</c:v>
                </c:pt>
                <c:pt idx="46">
                  <c:v>8.313720000000005E-2</c:v>
                </c:pt>
                <c:pt idx="47">
                  <c:v>8.351880000000006E-2</c:v>
                </c:pt>
                <c:pt idx="48">
                  <c:v>8.388840000000003E-2</c:v>
                </c:pt>
                <c:pt idx="49">
                  <c:v>8.4246000000000029E-2</c:v>
                </c:pt>
                <c:pt idx="50">
                  <c:v>8.4591600000000031E-2</c:v>
                </c:pt>
                <c:pt idx="51">
                  <c:v>8.4927000000000058E-2</c:v>
                </c:pt>
                <c:pt idx="52">
                  <c:v>8.5251600000000025E-2</c:v>
                </c:pt>
                <c:pt idx="53">
                  <c:v>8.5566600000000048E-2</c:v>
                </c:pt>
                <c:pt idx="54">
                  <c:v>8.5872000000000004E-2</c:v>
                </c:pt>
                <c:pt idx="55">
                  <c:v>8.616840000000002E-2</c:v>
                </c:pt>
                <c:pt idx="56">
                  <c:v>8.6455800000000055E-2</c:v>
                </c:pt>
                <c:pt idx="57">
                  <c:v>8.673540000000006E-2</c:v>
                </c:pt>
                <c:pt idx="58">
                  <c:v>8.7007199999999993E-2</c:v>
                </c:pt>
                <c:pt idx="59">
                  <c:v>8.727059999999999E-2</c:v>
                </c:pt>
                <c:pt idx="60">
                  <c:v>8.7527400000000061E-2</c:v>
                </c:pt>
                <c:pt idx="61">
                  <c:v>8.7777000000000036E-2</c:v>
                </c:pt>
                <c:pt idx="62">
                  <c:v>8.8020000000000057E-2</c:v>
                </c:pt>
                <c:pt idx="63">
                  <c:v>8.8257000000000058E-2</c:v>
                </c:pt>
                <c:pt idx="64">
                  <c:v>8.8487400000000035E-2</c:v>
                </c:pt>
                <c:pt idx="65">
                  <c:v>8.8711800000000035E-2</c:v>
                </c:pt>
                <c:pt idx="66">
                  <c:v>8.8930200000000029E-2</c:v>
                </c:pt>
                <c:pt idx="67">
                  <c:v>8.9143800000000023E-2</c:v>
                </c:pt>
                <c:pt idx="68">
                  <c:v>8.9351400000000067E-2</c:v>
                </c:pt>
                <c:pt idx="69">
                  <c:v>8.955420000000007E-2</c:v>
                </c:pt>
                <c:pt idx="70">
                  <c:v>8.9752200000000032E-2</c:v>
                </c:pt>
                <c:pt idx="71">
                  <c:v>8.994540000000005E-2</c:v>
                </c:pt>
                <c:pt idx="72">
                  <c:v>9.0134400000000059E-2</c:v>
                </c:pt>
                <c:pt idx="73">
                  <c:v>9.0318600000000027E-2</c:v>
                </c:pt>
                <c:pt idx="74">
                  <c:v>9.0498600000000012E-2</c:v>
                </c:pt>
                <c:pt idx="75">
                  <c:v>9.0674400000000058E-2</c:v>
                </c:pt>
                <c:pt idx="76">
                  <c:v>9.0846000000000052E-2</c:v>
                </c:pt>
                <c:pt idx="77">
                  <c:v>9.1014000000000025E-2</c:v>
                </c:pt>
                <c:pt idx="78">
                  <c:v>9.1178400000000007E-2</c:v>
                </c:pt>
                <c:pt idx="79">
                  <c:v>9.1339200000000009E-2</c:v>
                </c:pt>
                <c:pt idx="80">
                  <c:v>9.1496400000000047E-2</c:v>
                </c:pt>
                <c:pt idx="81">
                  <c:v>9.1650600000000068E-2</c:v>
                </c:pt>
                <c:pt idx="82">
                  <c:v>9.1801200000000027E-2</c:v>
                </c:pt>
                <c:pt idx="83">
                  <c:v>9.1948800000000025E-2</c:v>
                </c:pt>
                <c:pt idx="84">
                  <c:v>9.2093400000000034E-2</c:v>
                </c:pt>
                <c:pt idx="85">
                  <c:v>9.2235000000000025E-2</c:v>
                </c:pt>
                <c:pt idx="86">
                  <c:v>9.23736E-2</c:v>
                </c:pt>
                <c:pt idx="87">
                  <c:v>9.2509200000000014E-2</c:v>
                </c:pt>
                <c:pt idx="88">
                  <c:v>9.2642400000000014E-2</c:v>
                </c:pt>
                <c:pt idx="89">
                  <c:v>9.2773199999999986E-2</c:v>
                </c:pt>
                <c:pt idx="90">
                  <c:v>9.2901000000000011E-2</c:v>
                </c:pt>
                <c:pt idx="91">
                  <c:v>9.3026400000000078E-2</c:v>
                </c:pt>
                <c:pt idx="92">
                  <c:v>9.3149400000000049E-2</c:v>
                </c:pt>
                <c:pt idx="93">
                  <c:v>9.3270600000000037E-2</c:v>
                </c:pt>
                <c:pt idx="94">
                  <c:v>9.3388800000000008E-2</c:v>
                </c:pt>
                <c:pt idx="95">
                  <c:v>9.350520000000008E-2</c:v>
                </c:pt>
                <c:pt idx="96">
                  <c:v>9.3619200000000027E-2</c:v>
                </c:pt>
                <c:pt idx="97">
                  <c:v>9.3731400000000062E-2</c:v>
                </c:pt>
                <c:pt idx="98">
                  <c:v>9.3841800000000059E-2</c:v>
                </c:pt>
                <c:pt idx="99">
                  <c:v>9.3949800000000028E-2</c:v>
                </c:pt>
                <c:pt idx="100">
                  <c:v>9.4056000000000042E-2</c:v>
                </c:pt>
              </c:numCache>
            </c:numRef>
          </c:yVal>
          <c:smooth val="1"/>
        </c:ser>
        <c:ser>
          <c:idx val="4"/>
          <c:order val="4"/>
          <c:tx>
            <c:v>Marabel Modell</c:v>
          </c:tx>
          <c:spPr>
            <a:ln>
              <a:solidFill>
                <a:srgbClr val="92D050"/>
              </a:solidFill>
            </a:ln>
          </c:spPr>
          <c:marker>
            <c:symbol val="none"/>
          </c:marker>
          <c:xVal>
            <c:numRef>
              <c:f>'BCM zusammen'!$A$3:$A$103</c:f>
              <c:numCache>
                <c:formatCode>General</c:formatCode>
                <c:ptCount val="101"/>
                <c:pt idx="0">
                  <c:v>0</c:v>
                </c:pt>
                <c:pt idx="1">
                  <c:v>175</c:v>
                </c:pt>
                <c:pt idx="2">
                  <c:v>350</c:v>
                </c:pt>
                <c:pt idx="3">
                  <c:v>525</c:v>
                </c:pt>
                <c:pt idx="4">
                  <c:v>700</c:v>
                </c:pt>
                <c:pt idx="5">
                  <c:v>875</c:v>
                </c:pt>
                <c:pt idx="6">
                  <c:v>1050</c:v>
                </c:pt>
                <c:pt idx="7">
                  <c:v>1225</c:v>
                </c:pt>
                <c:pt idx="8">
                  <c:v>1400</c:v>
                </c:pt>
                <c:pt idx="9">
                  <c:v>1575</c:v>
                </c:pt>
                <c:pt idx="10">
                  <c:v>1750</c:v>
                </c:pt>
                <c:pt idx="11">
                  <c:v>1925</c:v>
                </c:pt>
                <c:pt idx="12">
                  <c:v>2100</c:v>
                </c:pt>
                <c:pt idx="13">
                  <c:v>2275</c:v>
                </c:pt>
                <c:pt idx="14">
                  <c:v>2450</c:v>
                </c:pt>
                <c:pt idx="15">
                  <c:v>2625</c:v>
                </c:pt>
                <c:pt idx="16">
                  <c:v>2800</c:v>
                </c:pt>
                <c:pt idx="17">
                  <c:v>2975</c:v>
                </c:pt>
                <c:pt idx="18">
                  <c:v>3150</c:v>
                </c:pt>
                <c:pt idx="19">
                  <c:v>3325</c:v>
                </c:pt>
                <c:pt idx="20">
                  <c:v>3500</c:v>
                </c:pt>
                <c:pt idx="21">
                  <c:v>3675</c:v>
                </c:pt>
                <c:pt idx="22">
                  <c:v>3850</c:v>
                </c:pt>
                <c:pt idx="23">
                  <c:v>4025</c:v>
                </c:pt>
                <c:pt idx="24">
                  <c:v>4200</c:v>
                </c:pt>
                <c:pt idx="25">
                  <c:v>4375</c:v>
                </c:pt>
                <c:pt idx="26">
                  <c:v>4550</c:v>
                </c:pt>
                <c:pt idx="27">
                  <c:v>4725</c:v>
                </c:pt>
                <c:pt idx="28">
                  <c:v>4900</c:v>
                </c:pt>
                <c:pt idx="29">
                  <c:v>5075</c:v>
                </c:pt>
                <c:pt idx="30">
                  <c:v>5250</c:v>
                </c:pt>
                <c:pt idx="31">
                  <c:v>5425</c:v>
                </c:pt>
                <c:pt idx="32">
                  <c:v>5600</c:v>
                </c:pt>
                <c:pt idx="33">
                  <c:v>5775</c:v>
                </c:pt>
                <c:pt idx="34">
                  <c:v>5950</c:v>
                </c:pt>
                <c:pt idx="35">
                  <c:v>6125</c:v>
                </c:pt>
                <c:pt idx="36">
                  <c:v>6300</c:v>
                </c:pt>
                <c:pt idx="37">
                  <c:v>6475</c:v>
                </c:pt>
                <c:pt idx="38">
                  <c:v>6650</c:v>
                </c:pt>
                <c:pt idx="39">
                  <c:v>6825</c:v>
                </c:pt>
                <c:pt idx="40">
                  <c:v>7000</c:v>
                </c:pt>
                <c:pt idx="41">
                  <c:v>7175</c:v>
                </c:pt>
                <c:pt idx="42">
                  <c:v>7350</c:v>
                </c:pt>
                <c:pt idx="43">
                  <c:v>7525</c:v>
                </c:pt>
                <c:pt idx="44">
                  <c:v>7700</c:v>
                </c:pt>
                <c:pt idx="45">
                  <c:v>7875</c:v>
                </c:pt>
                <c:pt idx="46">
                  <c:v>8050</c:v>
                </c:pt>
                <c:pt idx="47">
                  <c:v>8225</c:v>
                </c:pt>
                <c:pt idx="48">
                  <c:v>8400</c:v>
                </c:pt>
                <c:pt idx="49">
                  <c:v>8575</c:v>
                </c:pt>
                <c:pt idx="50">
                  <c:v>8750</c:v>
                </c:pt>
                <c:pt idx="51">
                  <c:v>8925</c:v>
                </c:pt>
                <c:pt idx="52">
                  <c:v>9100</c:v>
                </c:pt>
                <c:pt idx="53">
                  <c:v>9275</c:v>
                </c:pt>
                <c:pt idx="54">
                  <c:v>9450</c:v>
                </c:pt>
                <c:pt idx="55">
                  <c:v>9625</c:v>
                </c:pt>
                <c:pt idx="56">
                  <c:v>9800</c:v>
                </c:pt>
                <c:pt idx="57">
                  <c:v>9975</c:v>
                </c:pt>
                <c:pt idx="58">
                  <c:v>10150</c:v>
                </c:pt>
                <c:pt idx="59">
                  <c:v>10325</c:v>
                </c:pt>
                <c:pt idx="60">
                  <c:v>10500</c:v>
                </c:pt>
                <c:pt idx="61">
                  <c:v>10675</c:v>
                </c:pt>
                <c:pt idx="62">
                  <c:v>10850</c:v>
                </c:pt>
                <c:pt idx="63">
                  <c:v>11025</c:v>
                </c:pt>
                <c:pt idx="64">
                  <c:v>11200</c:v>
                </c:pt>
                <c:pt idx="65">
                  <c:v>11375</c:v>
                </c:pt>
                <c:pt idx="66">
                  <c:v>11550</c:v>
                </c:pt>
                <c:pt idx="67">
                  <c:v>11725</c:v>
                </c:pt>
                <c:pt idx="68">
                  <c:v>11900</c:v>
                </c:pt>
                <c:pt idx="69">
                  <c:v>12075</c:v>
                </c:pt>
                <c:pt idx="70">
                  <c:v>12250</c:v>
                </c:pt>
                <c:pt idx="71">
                  <c:v>12425</c:v>
                </c:pt>
                <c:pt idx="72">
                  <c:v>12600</c:v>
                </c:pt>
                <c:pt idx="73">
                  <c:v>12775</c:v>
                </c:pt>
                <c:pt idx="74">
                  <c:v>12950</c:v>
                </c:pt>
                <c:pt idx="75">
                  <c:v>13125</c:v>
                </c:pt>
                <c:pt idx="76">
                  <c:v>13300</c:v>
                </c:pt>
                <c:pt idx="77">
                  <c:v>13475</c:v>
                </c:pt>
                <c:pt idx="78">
                  <c:v>13650</c:v>
                </c:pt>
                <c:pt idx="79">
                  <c:v>13825</c:v>
                </c:pt>
                <c:pt idx="80">
                  <c:v>14000</c:v>
                </c:pt>
                <c:pt idx="81">
                  <c:v>14175</c:v>
                </c:pt>
                <c:pt idx="82">
                  <c:v>14350</c:v>
                </c:pt>
                <c:pt idx="83">
                  <c:v>14525</c:v>
                </c:pt>
                <c:pt idx="84">
                  <c:v>14700</c:v>
                </c:pt>
                <c:pt idx="85">
                  <c:v>14875</c:v>
                </c:pt>
                <c:pt idx="86">
                  <c:v>15050</c:v>
                </c:pt>
                <c:pt idx="87">
                  <c:v>15225</c:v>
                </c:pt>
                <c:pt idx="88">
                  <c:v>15400</c:v>
                </c:pt>
                <c:pt idx="89">
                  <c:v>15575</c:v>
                </c:pt>
                <c:pt idx="90">
                  <c:v>15750</c:v>
                </c:pt>
                <c:pt idx="91">
                  <c:v>15925</c:v>
                </c:pt>
                <c:pt idx="92">
                  <c:v>16100</c:v>
                </c:pt>
                <c:pt idx="93">
                  <c:v>16275</c:v>
                </c:pt>
                <c:pt idx="94">
                  <c:v>16450</c:v>
                </c:pt>
                <c:pt idx="95">
                  <c:v>16625</c:v>
                </c:pt>
                <c:pt idx="96">
                  <c:v>16800</c:v>
                </c:pt>
                <c:pt idx="97">
                  <c:v>16975</c:v>
                </c:pt>
                <c:pt idx="98">
                  <c:v>17150</c:v>
                </c:pt>
                <c:pt idx="99">
                  <c:v>17325</c:v>
                </c:pt>
                <c:pt idx="100">
                  <c:v>17500</c:v>
                </c:pt>
              </c:numCache>
            </c:numRef>
          </c:xVal>
          <c:yVal>
            <c:numRef>
              <c:f>'BCM zusammen'!$C$3:$C$103</c:f>
              <c:numCache>
                <c:formatCode>0.0000</c:formatCode>
                <c:ptCount val="101"/>
                <c:pt idx="0">
                  <c:v>0</c:v>
                </c:pt>
                <c:pt idx="1">
                  <c:v>3.9933900000000029E-3</c:v>
                </c:pt>
                <c:pt idx="2">
                  <c:v>7.7288400000000007E-3</c:v>
                </c:pt>
                <c:pt idx="3">
                  <c:v>1.1230560000000004E-2</c:v>
                </c:pt>
                <c:pt idx="4">
                  <c:v>1.4519820000000001E-2</c:v>
                </c:pt>
                <c:pt idx="5">
                  <c:v>1.7615400000000003E-2</c:v>
                </c:pt>
                <c:pt idx="6">
                  <c:v>2.0533920000000008E-2</c:v>
                </c:pt>
                <c:pt idx="7">
                  <c:v>2.3290079999999998E-2</c:v>
                </c:pt>
                <c:pt idx="8">
                  <c:v>2.5897200000000013E-2</c:v>
                </c:pt>
                <c:pt idx="9">
                  <c:v>2.8366919999999997E-2</c:v>
                </c:pt>
                <c:pt idx="10">
                  <c:v>3.0709860000000009E-2</c:v>
                </c:pt>
                <c:pt idx="11">
                  <c:v>3.2935560000000016E-2</c:v>
                </c:pt>
                <c:pt idx="12">
                  <c:v>3.505260000000001E-2</c:v>
                </c:pt>
                <c:pt idx="13">
                  <c:v>3.7068720000000006E-2</c:v>
                </c:pt>
                <c:pt idx="14">
                  <c:v>3.8991060000000008E-2</c:v>
                </c:pt>
                <c:pt idx="15">
                  <c:v>4.0825859999999978E-2</c:v>
                </c:pt>
                <c:pt idx="16">
                  <c:v>4.2579119999999977E-2</c:v>
                </c:pt>
                <c:pt idx="17">
                  <c:v>4.4256060000000014E-2</c:v>
                </c:pt>
                <c:pt idx="18">
                  <c:v>4.5861540000000013E-2</c:v>
                </c:pt>
                <c:pt idx="19">
                  <c:v>4.7400120000000018E-2</c:v>
                </c:pt>
                <c:pt idx="20">
                  <c:v>4.8875879999999997E-2</c:v>
                </c:pt>
                <c:pt idx="21">
                  <c:v>5.0292540000000011E-2</c:v>
                </c:pt>
                <c:pt idx="22">
                  <c:v>5.1653579999999998E-2</c:v>
                </c:pt>
                <c:pt idx="23">
                  <c:v>5.2962240000000028E-2</c:v>
                </c:pt>
                <c:pt idx="24">
                  <c:v>5.4221520000000009E-2</c:v>
                </c:pt>
                <c:pt idx="25">
                  <c:v>5.5434120000000003E-2</c:v>
                </c:pt>
                <c:pt idx="26">
                  <c:v>5.6602560000000003E-2</c:v>
                </c:pt>
                <c:pt idx="27">
                  <c:v>5.7729300000000011E-2</c:v>
                </c:pt>
                <c:pt idx="28">
                  <c:v>5.8816440000000032E-2</c:v>
                </c:pt>
                <c:pt idx="29">
                  <c:v>5.9866080000000037E-2</c:v>
                </c:pt>
                <c:pt idx="30">
                  <c:v>6.0880200000000023E-2</c:v>
                </c:pt>
                <c:pt idx="31">
                  <c:v>6.1860600000000023E-2</c:v>
                </c:pt>
                <c:pt idx="32">
                  <c:v>6.2808600000000034E-2</c:v>
                </c:pt>
                <c:pt idx="33">
                  <c:v>6.3726000000000033E-2</c:v>
                </c:pt>
                <c:pt idx="34">
                  <c:v>6.4614000000000033E-2</c:v>
                </c:pt>
                <c:pt idx="35">
                  <c:v>6.5475000000000019E-2</c:v>
                </c:pt>
                <c:pt idx="36">
                  <c:v>6.6309000000000021E-2</c:v>
                </c:pt>
                <c:pt idx="37">
                  <c:v>6.7117800000000019E-2</c:v>
                </c:pt>
                <c:pt idx="38">
                  <c:v>6.7902000000000032E-2</c:v>
                </c:pt>
                <c:pt idx="39">
                  <c:v>6.8663399999999999E-2</c:v>
                </c:pt>
                <c:pt idx="40">
                  <c:v>6.9403200000000026E-2</c:v>
                </c:pt>
                <c:pt idx="41">
                  <c:v>7.0121400000000014E-2</c:v>
                </c:pt>
                <c:pt idx="42">
                  <c:v>7.0819200000000013E-2</c:v>
                </c:pt>
                <c:pt idx="43">
                  <c:v>7.1497800000000014E-2</c:v>
                </c:pt>
                <c:pt idx="44">
                  <c:v>7.2158400000000011E-2</c:v>
                </c:pt>
                <c:pt idx="45">
                  <c:v>7.2800400000000029E-2</c:v>
                </c:pt>
                <c:pt idx="46">
                  <c:v>7.3425599999999994E-2</c:v>
                </c:pt>
                <c:pt idx="47">
                  <c:v>7.403400000000003E-2</c:v>
                </c:pt>
                <c:pt idx="48">
                  <c:v>7.4626800000000021E-2</c:v>
                </c:pt>
                <c:pt idx="49">
                  <c:v>7.520460000000001E-2</c:v>
                </c:pt>
                <c:pt idx="50">
                  <c:v>7.5767400000000026E-2</c:v>
                </c:pt>
                <c:pt idx="51">
                  <c:v>7.6316400000000048E-2</c:v>
                </c:pt>
                <c:pt idx="52">
                  <c:v>7.6851599999999992E-2</c:v>
                </c:pt>
                <c:pt idx="53">
                  <c:v>7.7373600000000042E-2</c:v>
                </c:pt>
                <c:pt idx="54">
                  <c:v>7.7883600000000025E-2</c:v>
                </c:pt>
                <c:pt idx="55">
                  <c:v>7.838100000000002E-2</c:v>
                </c:pt>
                <c:pt idx="56">
                  <c:v>7.886700000000002E-2</c:v>
                </c:pt>
                <c:pt idx="57">
                  <c:v>7.9341600000000026E-2</c:v>
                </c:pt>
                <c:pt idx="58">
                  <c:v>7.9804800000000023E-2</c:v>
                </c:pt>
                <c:pt idx="59">
                  <c:v>8.025780000000006E-2</c:v>
                </c:pt>
                <c:pt idx="60">
                  <c:v>8.0700600000000025E-2</c:v>
                </c:pt>
                <c:pt idx="61">
                  <c:v>8.1133800000000006E-2</c:v>
                </c:pt>
                <c:pt idx="62">
                  <c:v>8.1557400000000058E-2</c:v>
                </c:pt>
                <c:pt idx="63">
                  <c:v>8.1971400000000014E-2</c:v>
                </c:pt>
                <c:pt idx="64">
                  <c:v>8.2377000000000006E-2</c:v>
                </c:pt>
                <c:pt idx="65">
                  <c:v>8.2773599999999989E-2</c:v>
                </c:pt>
                <c:pt idx="66">
                  <c:v>8.3162400000000067E-2</c:v>
                </c:pt>
                <c:pt idx="67">
                  <c:v>8.3542800000000042E-2</c:v>
                </c:pt>
                <c:pt idx="68">
                  <c:v>8.3914800000000039E-2</c:v>
                </c:pt>
                <c:pt idx="69">
                  <c:v>8.427960000000001E-2</c:v>
                </c:pt>
                <c:pt idx="70">
                  <c:v>8.4637200000000051E-2</c:v>
                </c:pt>
                <c:pt idx="71">
                  <c:v>8.498760000000001E-2</c:v>
                </c:pt>
                <c:pt idx="72">
                  <c:v>8.533080000000004E-2</c:v>
                </c:pt>
                <c:pt idx="73">
                  <c:v>8.566740000000006E-2</c:v>
                </c:pt>
                <c:pt idx="74">
                  <c:v>8.5998000000000047E-2</c:v>
                </c:pt>
                <c:pt idx="75">
                  <c:v>8.632140000000002E-2</c:v>
                </c:pt>
                <c:pt idx="76">
                  <c:v>8.6639400000000047E-2</c:v>
                </c:pt>
                <c:pt idx="77">
                  <c:v>8.6950800000000036E-2</c:v>
                </c:pt>
                <c:pt idx="78">
                  <c:v>8.7256800000000051E-2</c:v>
                </c:pt>
                <c:pt idx="79">
                  <c:v>8.755680000000006E-2</c:v>
                </c:pt>
                <c:pt idx="80">
                  <c:v>8.7851400000000052E-2</c:v>
                </c:pt>
                <c:pt idx="81">
                  <c:v>8.8140600000000027E-2</c:v>
                </c:pt>
                <c:pt idx="82">
                  <c:v>8.8424400000000042E-2</c:v>
                </c:pt>
                <c:pt idx="83">
                  <c:v>8.8703400000000057E-2</c:v>
                </c:pt>
                <c:pt idx="84">
                  <c:v>8.8977600000000032E-2</c:v>
                </c:pt>
                <c:pt idx="85">
                  <c:v>8.9247000000000049E-2</c:v>
                </c:pt>
                <c:pt idx="86">
                  <c:v>8.9511000000000035E-2</c:v>
                </c:pt>
                <c:pt idx="87">
                  <c:v>8.9771400000000029E-2</c:v>
                </c:pt>
                <c:pt idx="88">
                  <c:v>9.0027000000000051E-2</c:v>
                </c:pt>
                <c:pt idx="89">
                  <c:v>9.0277800000000047E-2</c:v>
                </c:pt>
                <c:pt idx="90">
                  <c:v>9.0525000000000064E-2</c:v>
                </c:pt>
                <c:pt idx="91">
                  <c:v>9.0768000000000043E-2</c:v>
                </c:pt>
                <c:pt idx="92">
                  <c:v>9.1006800000000054E-2</c:v>
                </c:pt>
                <c:pt idx="93">
                  <c:v>9.12414E-2</c:v>
                </c:pt>
                <c:pt idx="94">
                  <c:v>9.1472400000000009E-2</c:v>
                </c:pt>
                <c:pt idx="95">
                  <c:v>9.169980000000004E-2</c:v>
                </c:pt>
                <c:pt idx="96">
                  <c:v>9.1923600000000022E-2</c:v>
                </c:pt>
                <c:pt idx="97">
                  <c:v>9.2143799999999998E-2</c:v>
                </c:pt>
                <c:pt idx="98">
                  <c:v>9.2360400000000023E-2</c:v>
                </c:pt>
                <c:pt idx="99">
                  <c:v>9.2574000000000031E-2</c:v>
                </c:pt>
                <c:pt idx="100">
                  <c:v>9.2784000000000047E-2</c:v>
                </c:pt>
              </c:numCache>
            </c:numRef>
          </c:yVal>
          <c:smooth val="1"/>
        </c:ser>
        <c:ser>
          <c:idx val="5"/>
          <c:order val="5"/>
          <c:tx>
            <c:v>Carousel Modell</c:v>
          </c:tx>
          <c:spPr>
            <a:ln>
              <a:solidFill>
                <a:srgbClr val="FFFF00"/>
              </a:solidFill>
            </a:ln>
          </c:spPr>
          <c:marker>
            <c:symbol val="none"/>
          </c:marker>
          <c:xVal>
            <c:numRef>
              <c:f>'BCM zusammen'!$A$3:$A$103</c:f>
              <c:numCache>
                <c:formatCode>General</c:formatCode>
                <c:ptCount val="101"/>
                <c:pt idx="0">
                  <c:v>0</c:v>
                </c:pt>
                <c:pt idx="1">
                  <c:v>175</c:v>
                </c:pt>
                <c:pt idx="2">
                  <c:v>350</c:v>
                </c:pt>
                <c:pt idx="3">
                  <c:v>525</c:v>
                </c:pt>
                <c:pt idx="4">
                  <c:v>700</c:v>
                </c:pt>
                <c:pt idx="5">
                  <c:v>875</c:v>
                </c:pt>
                <c:pt idx="6">
                  <c:v>1050</c:v>
                </c:pt>
                <c:pt idx="7">
                  <c:v>1225</c:v>
                </c:pt>
                <c:pt idx="8">
                  <c:v>1400</c:v>
                </c:pt>
                <c:pt idx="9">
                  <c:v>1575</c:v>
                </c:pt>
                <c:pt idx="10">
                  <c:v>1750</c:v>
                </c:pt>
                <c:pt idx="11">
                  <c:v>1925</c:v>
                </c:pt>
                <c:pt idx="12">
                  <c:v>2100</c:v>
                </c:pt>
                <c:pt idx="13">
                  <c:v>2275</c:v>
                </c:pt>
                <c:pt idx="14">
                  <c:v>2450</c:v>
                </c:pt>
                <c:pt idx="15">
                  <c:v>2625</c:v>
                </c:pt>
                <c:pt idx="16">
                  <c:v>2800</c:v>
                </c:pt>
                <c:pt idx="17">
                  <c:v>2975</c:v>
                </c:pt>
                <c:pt idx="18">
                  <c:v>3150</c:v>
                </c:pt>
                <c:pt idx="19">
                  <c:v>3325</c:v>
                </c:pt>
                <c:pt idx="20">
                  <c:v>3500</c:v>
                </c:pt>
                <c:pt idx="21">
                  <c:v>3675</c:v>
                </c:pt>
                <c:pt idx="22">
                  <c:v>3850</c:v>
                </c:pt>
                <c:pt idx="23">
                  <c:v>4025</c:v>
                </c:pt>
                <c:pt idx="24">
                  <c:v>4200</c:v>
                </c:pt>
                <c:pt idx="25">
                  <c:v>4375</c:v>
                </c:pt>
                <c:pt idx="26">
                  <c:v>4550</c:v>
                </c:pt>
                <c:pt idx="27">
                  <c:v>4725</c:v>
                </c:pt>
                <c:pt idx="28">
                  <c:v>4900</c:v>
                </c:pt>
                <c:pt idx="29">
                  <c:v>5075</c:v>
                </c:pt>
                <c:pt idx="30">
                  <c:v>5250</c:v>
                </c:pt>
                <c:pt idx="31">
                  <c:v>5425</c:v>
                </c:pt>
                <c:pt idx="32">
                  <c:v>5600</c:v>
                </c:pt>
                <c:pt idx="33">
                  <c:v>5775</c:v>
                </c:pt>
                <c:pt idx="34">
                  <c:v>5950</c:v>
                </c:pt>
                <c:pt idx="35">
                  <c:v>6125</c:v>
                </c:pt>
                <c:pt idx="36">
                  <c:v>6300</c:v>
                </c:pt>
                <c:pt idx="37">
                  <c:v>6475</c:v>
                </c:pt>
                <c:pt idx="38">
                  <c:v>6650</c:v>
                </c:pt>
                <c:pt idx="39">
                  <c:v>6825</c:v>
                </c:pt>
                <c:pt idx="40">
                  <c:v>7000</c:v>
                </c:pt>
                <c:pt idx="41">
                  <c:v>7175</c:v>
                </c:pt>
                <c:pt idx="42">
                  <c:v>7350</c:v>
                </c:pt>
                <c:pt idx="43">
                  <c:v>7525</c:v>
                </c:pt>
                <c:pt idx="44">
                  <c:v>7700</c:v>
                </c:pt>
                <c:pt idx="45">
                  <c:v>7875</c:v>
                </c:pt>
                <c:pt idx="46">
                  <c:v>8050</c:v>
                </c:pt>
                <c:pt idx="47">
                  <c:v>8225</c:v>
                </c:pt>
                <c:pt idx="48">
                  <c:v>8400</c:v>
                </c:pt>
                <c:pt idx="49">
                  <c:v>8575</c:v>
                </c:pt>
                <c:pt idx="50">
                  <c:v>8750</c:v>
                </c:pt>
                <c:pt idx="51">
                  <c:v>8925</c:v>
                </c:pt>
                <c:pt idx="52">
                  <c:v>9100</c:v>
                </c:pt>
                <c:pt idx="53">
                  <c:v>9275</c:v>
                </c:pt>
                <c:pt idx="54">
                  <c:v>9450</c:v>
                </c:pt>
                <c:pt idx="55">
                  <c:v>9625</c:v>
                </c:pt>
                <c:pt idx="56">
                  <c:v>9800</c:v>
                </c:pt>
                <c:pt idx="57">
                  <c:v>9975</c:v>
                </c:pt>
                <c:pt idx="58">
                  <c:v>10150</c:v>
                </c:pt>
                <c:pt idx="59">
                  <c:v>10325</c:v>
                </c:pt>
                <c:pt idx="60">
                  <c:v>10500</c:v>
                </c:pt>
                <c:pt idx="61">
                  <c:v>10675</c:v>
                </c:pt>
                <c:pt idx="62">
                  <c:v>10850</c:v>
                </c:pt>
                <c:pt idx="63">
                  <c:v>11025</c:v>
                </c:pt>
                <c:pt idx="64">
                  <c:v>11200</c:v>
                </c:pt>
                <c:pt idx="65">
                  <c:v>11375</c:v>
                </c:pt>
                <c:pt idx="66">
                  <c:v>11550</c:v>
                </c:pt>
                <c:pt idx="67">
                  <c:v>11725</c:v>
                </c:pt>
                <c:pt idx="68">
                  <c:v>11900</c:v>
                </c:pt>
                <c:pt idx="69">
                  <c:v>12075</c:v>
                </c:pt>
                <c:pt idx="70">
                  <c:v>12250</c:v>
                </c:pt>
                <c:pt idx="71">
                  <c:v>12425</c:v>
                </c:pt>
                <c:pt idx="72">
                  <c:v>12600</c:v>
                </c:pt>
                <c:pt idx="73">
                  <c:v>12775</c:v>
                </c:pt>
                <c:pt idx="74">
                  <c:v>12950</c:v>
                </c:pt>
                <c:pt idx="75">
                  <c:v>13125</c:v>
                </c:pt>
                <c:pt idx="76">
                  <c:v>13300</c:v>
                </c:pt>
                <c:pt idx="77">
                  <c:v>13475</c:v>
                </c:pt>
                <c:pt idx="78">
                  <c:v>13650</c:v>
                </c:pt>
                <c:pt idx="79">
                  <c:v>13825</c:v>
                </c:pt>
                <c:pt idx="80">
                  <c:v>14000</c:v>
                </c:pt>
                <c:pt idx="81">
                  <c:v>14175</c:v>
                </c:pt>
                <c:pt idx="82">
                  <c:v>14350</c:v>
                </c:pt>
                <c:pt idx="83">
                  <c:v>14525</c:v>
                </c:pt>
                <c:pt idx="84">
                  <c:v>14700</c:v>
                </c:pt>
                <c:pt idx="85">
                  <c:v>14875</c:v>
                </c:pt>
                <c:pt idx="86">
                  <c:v>15050</c:v>
                </c:pt>
                <c:pt idx="87">
                  <c:v>15225</c:v>
                </c:pt>
                <c:pt idx="88">
                  <c:v>15400</c:v>
                </c:pt>
                <c:pt idx="89">
                  <c:v>15575</c:v>
                </c:pt>
                <c:pt idx="90">
                  <c:v>15750</c:v>
                </c:pt>
                <c:pt idx="91">
                  <c:v>15925</c:v>
                </c:pt>
                <c:pt idx="92">
                  <c:v>16100</c:v>
                </c:pt>
                <c:pt idx="93">
                  <c:v>16275</c:v>
                </c:pt>
                <c:pt idx="94">
                  <c:v>16450</c:v>
                </c:pt>
                <c:pt idx="95">
                  <c:v>16625</c:v>
                </c:pt>
                <c:pt idx="96">
                  <c:v>16800</c:v>
                </c:pt>
                <c:pt idx="97">
                  <c:v>16975</c:v>
                </c:pt>
                <c:pt idx="98">
                  <c:v>17150</c:v>
                </c:pt>
                <c:pt idx="99">
                  <c:v>17325</c:v>
                </c:pt>
                <c:pt idx="100">
                  <c:v>17500</c:v>
                </c:pt>
              </c:numCache>
            </c:numRef>
          </c:xVal>
          <c:yVal>
            <c:numRef>
              <c:f>'BCM zusammen'!$D$3:$D$103</c:f>
              <c:numCache>
                <c:formatCode>0.0000</c:formatCode>
                <c:ptCount val="101"/>
                <c:pt idx="0">
                  <c:v>0</c:v>
                </c:pt>
                <c:pt idx="1">
                  <c:v>1.0361220000000003E-2</c:v>
                </c:pt>
                <c:pt idx="2">
                  <c:v>1.6286340000000003E-2</c:v>
                </c:pt>
                <c:pt idx="3">
                  <c:v>2.0121959999999998E-2</c:v>
                </c:pt>
                <c:pt idx="4">
                  <c:v>2.2807680000000014E-2</c:v>
                </c:pt>
                <c:pt idx="5">
                  <c:v>2.4793260000000008E-2</c:v>
                </c:pt>
                <c:pt idx="6">
                  <c:v>2.6320799999999995E-2</c:v>
                </c:pt>
                <c:pt idx="7">
                  <c:v>2.7532500000000001E-2</c:v>
                </c:pt>
                <c:pt idx="8">
                  <c:v>2.8517100000000004E-2</c:v>
                </c:pt>
                <c:pt idx="9">
                  <c:v>2.9332920000000002E-2</c:v>
                </c:pt>
                <c:pt idx="10">
                  <c:v>3.0020040000000001E-2</c:v>
                </c:pt>
                <c:pt idx="11">
                  <c:v>3.0606600000000008E-2</c:v>
                </c:pt>
                <c:pt idx="12">
                  <c:v>3.1113240000000011E-2</c:v>
                </c:pt>
                <c:pt idx="13">
                  <c:v>3.1555200000000012E-2</c:v>
                </c:pt>
                <c:pt idx="14">
                  <c:v>3.1944120000000006E-2</c:v>
                </c:pt>
                <c:pt idx="15">
                  <c:v>3.2289060000000008E-2</c:v>
                </c:pt>
                <c:pt idx="16">
                  <c:v>3.2597040000000015E-2</c:v>
                </c:pt>
                <c:pt idx="17">
                  <c:v>3.2873700000000013E-2</c:v>
                </c:pt>
                <c:pt idx="18">
                  <c:v>3.312354E-2</c:v>
                </c:pt>
                <c:pt idx="19">
                  <c:v>3.3350399999999995E-2</c:v>
                </c:pt>
                <c:pt idx="20">
                  <c:v>3.3557220000000006E-2</c:v>
                </c:pt>
                <c:pt idx="21">
                  <c:v>3.3746579999999998E-2</c:v>
                </c:pt>
                <c:pt idx="22">
                  <c:v>3.3920579999999999E-2</c:v>
                </c:pt>
                <c:pt idx="23">
                  <c:v>3.408102000000001E-2</c:v>
                </c:pt>
                <c:pt idx="24">
                  <c:v>3.42294E-2</c:v>
                </c:pt>
                <c:pt idx="25">
                  <c:v>3.4367100000000012E-2</c:v>
                </c:pt>
                <c:pt idx="26">
                  <c:v>3.4495200000000018E-2</c:v>
                </c:pt>
                <c:pt idx="27">
                  <c:v>3.4614600000000002E-2</c:v>
                </c:pt>
                <c:pt idx="28">
                  <c:v>3.4726259999999988E-2</c:v>
                </c:pt>
                <c:pt idx="29">
                  <c:v>3.4830900000000012E-2</c:v>
                </c:pt>
                <c:pt idx="30">
                  <c:v>3.4929120000000001E-2</c:v>
                </c:pt>
                <c:pt idx="31">
                  <c:v>3.5021459999999997E-2</c:v>
                </c:pt>
                <c:pt idx="32">
                  <c:v>3.5108520000000004E-2</c:v>
                </c:pt>
                <c:pt idx="33">
                  <c:v>3.5190659999999999E-2</c:v>
                </c:pt>
                <c:pt idx="34">
                  <c:v>3.5268359999999999E-2</c:v>
                </c:pt>
                <c:pt idx="35">
                  <c:v>3.5341920000000006E-2</c:v>
                </c:pt>
                <c:pt idx="36">
                  <c:v>3.5411640000000015E-2</c:v>
                </c:pt>
                <c:pt idx="37">
                  <c:v>3.547788000000001E-2</c:v>
                </c:pt>
                <c:pt idx="38">
                  <c:v>3.5540880000000011E-2</c:v>
                </c:pt>
                <c:pt idx="39">
                  <c:v>3.5600820000000012E-2</c:v>
                </c:pt>
                <c:pt idx="40">
                  <c:v>3.5657940000000013E-2</c:v>
                </c:pt>
                <c:pt idx="41">
                  <c:v>3.5712479999999998E-2</c:v>
                </c:pt>
                <c:pt idx="42">
                  <c:v>3.5764560000000001E-2</c:v>
                </c:pt>
                <c:pt idx="43">
                  <c:v>3.581436000000001E-2</c:v>
                </c:pt>
                <c:pt idx="44">
                  <c:v>3.5862060000000008E-2</c:v>
                </c:pt>
                <c:pt idx="45">
                  <c:v>3.5907720000000011E-2</c:v>
                </c:pt>
                <c:pt idx="46">
                  <c:v>3.5951520000000001E-2</c:v>
                </c:pt>
                <c:pt idx="47">
                  <c:v>3.5993580000000004E-2</c:v>
                </c:pt>
                <c:pt idx="48">
                  <c:v>3.6033960000000018E-2</c:v>
                </c:pt>
                <c:pt idx="49">
                  <c:v>3.6072720000000009E-2</c:v>
                </c:pt>
                <c:pt idx="50">
                  <c:v>3.6110099999999999E-2</c:v>
                </c:pt>
                <c:pt idx="51">
                  <c:v>3.6146040000000004E-2</c:v>
                </c:pt>
                <c:pt idx="52">
                  <c:v>3.6180659999999989E-2</c:v>
                </c:pt>
                <c:pt idx="53">
                  <c:v>3.6214020000000006E-2</c:v>
                </c:pt>
                <c:pt idx="54">
                  <c:v>3.6246240000000013E-2</c:v>
                </c:pt>
                <c:pt idx="55">
                  <c:v>3.6277320000000016E-2</c:v>
                </c:pt>
                <c:pt idx="56">
                  <c:v>3.6307380000000014E-2</c:v>
                </c:pt>
                <c:pt idx="57">
                  <c:v>3.6336420000000001E-2</c:v>
                </c:pt>
                <c:pt idx="58">
                  <c:v>3.6364439999999998E-2</c:v>
                </c:pt>
                <c:pt idx="59">
                  <c:v>3.6391620000000006E-2</c:v>
                </c:pt>
                <c:pt idx="60">
                  <c:v>3.6417900000000024E-2</c:v>
                </c:pt>
                <c:pt idx="61">
                  <c:v>3.6443400000000015E-2</c:v>
                </c:pt>
                <c:pt idx="62">
                  <c:v>3.646806000000001E-2</c:v>
                </c:pt>
                <c:pt idx="63">
                  <c:v>3.6492000000000011E-2</c:v>
                </c:pt>
                <c:pt idx="64">
                  <c:v>3.6515160000000012E-2</c:v>
                </c:pt>
                <c:pt idx="65">
                  <c:v>3.6537720000000017E-2</c:v>
                </c:pt>
                <c:pt idx="66">
                  <c:v>3.6559559999999998E-2</c:v>
                </c:pt>
                <c:pt idx="67">
                  <c:v>3.6580800000000011E-2</c:v>
                </c:pt>
                <c:pt idx="68">
                  <c:v>3.6601440000000013E-2</c:v>
                </c:pt>
                <c:pt idx="69">
                  <c:v>3.6621540000000015E-2</c:v>
                </c:pt>
                <c:pt idx="70">
                  <c:v>3.6641040000000021E-2</c:v>
                </c:pt>
                <c:pt idx="71">
                  <c:v>3.6660000000000005E-2</c:v>
                </c:pt>
                <c:pt idx="72">
                  <c:v>3.6678480000000006E-2</c:v>
                </c:pt>
                <c:pt idx="73">
                  <c:v>3.669648000000001E-2</c:v>
                </c:pt>
                <c:pt idx="74">
                  <c:v>3.6713940000000014E-2</c:v>
                </c:pt>
                <c:pt idx="75">
                  <c:v>3.673104000000002E-2</c:v>
                </c:pt>
                <c:pt idx="76">
                  <c:v>3.6747660000000015E-2</c:v>
                </c:pt>
                <c:pt idx="77">
                  <c:v>3.6763860000000009E-2</c:v>
                </c:pt>
                <c:pt idx="78">
                  <c:v>3.6779700000000012E-2</c:v>
                </c:pt>
                <c:pt idx="79">
                  <c:v>3.6795120000000014E-2</c:v>
                </c:pt>
                <c:pt idx="80">
                  <c:v>3.6810180000000012E-2</c:v>
                </c:pt>
                <c:pt idx="81">
                  <c:v>3.6824820000000008E-2</c:v>
                </c:pt>
                <c:pt idx="82">
                  <c:v>3.683922000000002E-2</c:v>
                </c:pt>
                <c:pt idx="83">
                  <c:v>3.685320000000001E-2</c:v>
                </c:pt>
                <c:pt idx="84">
                  <c:v>3.6866880000000005E-2</c:v>
                </c:pt>
                <c:pt idx="85">
                  <c:v>3.6880260000000012E-2</c:v>
                </c:pt>
                <c:pt idx="86">
                  <c:v>3.6893340000000018E-2</c:v>
                </c:pt>
                <c:pt idx="87">
                  <c:v>3.6906120000000008E-2</c:v>
                </c:pt>
                <c:pt idx="88">
                  <c:v>3.6918599999999989E-2</c:v>
                </c:pt>
                <c:pt idx="89">
                  <c:v>3.6930840000000013E-2</c:v>
                </c:pt>
                <c:pt idx="90">
                  <c:v>3.6942780000000001E-2</c:v>
                </c:pt>
                <c:pt idx="91">
                  <c:v>3.6954479999999998E-2</c:v>
                </c:pt>
                <c:pt idx="92">
                  <c:v>3.6965940000000024E-2</c:v>
                </c:pt>
                <c:pt idx="93">
                  <c:v>3.6977160000000009E-2</c:v>
                </c:pt>
                <c:pt idx="94">
                  <c:v>3.6988140000000017E-2</c:v>
                </c:pt>
                <c:pt idx="95">
                  <c:v>3.6998940000000015E-2</c:v>
                </c:pt>
                <c:pt idx="96">
                  <c:v>3.7009440000000011E-2</c:v>
                </c:pt>
                <c:pt idx="97">
                  <c:v>3.7019820000000016E-2</c:v>
                </c:pt>
                <c:pt idx="98">
                  <c:v>3.7029900000000018E-2</c:v>
                </c:pt>
                <c:pt idx="99">
                  <c:v>3.7039860000000022E-2</c:v>
                </c:pt>
                <c:pt idx="100">
                  <c:v>3.7049580000000006E-2</c:v>
                </c:pt>
              </c:numCache>
            </c:numRef>
          </c:yVal>
          <c:smooth val="1"/>
        </c:ser>
        <c:dLbls>
          <c:showLegendKey val="0"/>
          <c:showVal val="0"/>
          <c:showCatName val="0"/>
          <c:showSerName val="0"/>
          <c:showPercent val="0"/>
          <c:showBubbleSize val="0"/>
        </c:dLbls>
        <c:axId val="274720120"/>
        <c:axId val="274720512"/>
      </c:scatterChart>
      <c:valAx>
        <c:axId val="274720120"/>
        <c:scaling>
          <c:orientation val="minMax"/>
          <c:max val="18000"/>
          <c:min val="0"/>
        </c:scaling>
        <c:delete val="0"/>
        <c:axPos val="b"/>
        <c:title>
          <c:tx>
            <c:rich>
              <a:bodyPr/>
              <a:lstStyle/>
              <a:p>
                <a:pPr>
                  <a:defRPr/>
                </a:pPr>
                <a:r>
                  <a:rPr lang="de-DE" dirty="0"/>
                  <a:t>Substratkonzentration NPP </a:t>
                </a:r>
                <a:r>
                  <a:rPr lang="de-DE" sz="900" dirty="0"/>
                  <a:t>(µM)</a:t>
                </a:r>
                <a:endParaRPr lang="de-DE" dirty="0"/>
              </a:p>
            </c:rich>
          </c:tx>
          <c:overlay val="0"/>
        </c:title>
        <c:numFmt formatCode="General" sourceLinked="1"/>
        <c:majorTickMark val="out"/>
        <c:minorTickMark val="none"/>
        <c:tickLblPos val="nextTo"/>
        <c:crossAx val="274720512"/>
        <c:crosses val="autoZero"/>
        <c:crossBetween val="midCat"/>
      </c:valAx>
      <c:valAx>
        <c:axId val="274720512"/>
        <c:scaling>
          <c:orientation val="minMax"/>
          <c:min val="0"/>
        </c:scaling>
        <c:delete val="0"/>
        <c:axPos val="l"/>
        <c:majorGridlines/>
        <c:title>
          <c:tx>
            <c:rich>
              <a:bodyPr rot="-5400000" vert="horz"/>
              <a:lstStyle/>
              <a:p>
                <a:pPr>
                  <a:defRPr/>
                </a:pPr>
                <a:r>
                  <a:rPr lang="de-DE" dirty="0"/>
                  <a:t>Enzymaktivität</a:t>
                </a:r>
              </a:p>
              <a:p>
                <a:pPr>
                  <a:defRPr/>
                </a:pPr>
                <a:r>
                  <a:rPr lang="de-DE" sz="900" dirty="0"/>
                  <a:t>(µmol NP m</a:t>
                </a:r>
                <a:r>
                  <a:rPr lang="de-DE" sz="900" baseline="30000" dirty="0"/>
                  <a:t>-1 </a:t>
                </a:r>
                <a:r>
                  <a:rPr lang="de-DE" sz="900" dirty="0"/>
                  <a:t>Wurzellänge min</a:t>
                </a:r>
                <a:r>
                  <a:rPr lang="de-DE" sz="900" baseline="30000" dirty="0"/>
                  <a:t>-1</a:t>
                </a:r>
                <a:r>
                  <a:rPr lang="de-DE" sz="900" dirty="0"/>
                  <a:t>)</a:t>
                </a:r>
              </a:p>
            </c:rich>
          </c:tx>
          <c:layout>
            <c:manualLayout>
              <c:xMode val="edge"/>
              <c:yMode val="edge"/>
              <c:x val="1.959658803342839E-2"/>
              <c:y val="0.16563567589712264"/>
            </c:manualLayout>
          </c:layout>
          <c:overlay val="0"/>
        </c:title>
        <c:numFmt formatCode="General" sourceLinked="1"/>
        <c:majorTickMark val="out"/>
        <c:minorTickMark val="none"/>
        <c:tickLblPos val="nextTo"/>
        <c:crossAx val="274720120"/>
        <c:crosses val="autoZero"/>
        <c:crossBetween val="midCat"/>
      </c:valAx>
    </c:plotArea>
    <c:legend>
      <c:legendPos val="r"/>
      <c:overlay val="0"/>
      <c:txPr>
        <a:bodyPr/>
        <a:lstStyle/>
        <a:p>
          <a:pPr>
            <a:defRPr sz="800"/>
          </a:pPr>
          <a:endParaRPr lang="de-DE"/>
        </a:p>
      </c:txPr>
    </c:legend>
    <c:plotVisOnly val="1"/>
    <c:dispBlanksAs val="gap"/>
    <c:showDLblsOverMax val="0"/>
  </c:chart>
  <c:spPr>
    <a:solidFill>
      <a:schemeClr val="lt1"/>
    </a:solidFill>
    <a:ln w="25400" cap="flat" cmpd="dbl" algn="ctr">
      <a:solidFill>
        <a:srgbClr val="00B050"/>
      </a:solidFill>
      <a:prstDash val="solid"/>
    </a:ln>
    <a:effectLst/>
  </c:spPr>
  <c:txPr>
    <a:bodyPr/>
    <a:lstStyle/>
    <a:p>
      <a:pPr>
        <a:defRPr>
          <a:solidFill>
            <a:schemeClr val="dk1"/>
          </a:solidFill>
          <a:latin typeface="+mn-lt"/>
          <a:ea typeface="+mn-ea"/>
          <a:cs typeface="+mn-cs"/>
        </a:defRPr>
      </a:pPr>
      <a:endParaRPr lang="de-DE"/>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'FV Dörnhagen'!$B$90</c:f>
              <c:strCache>
                <c:ptCount val="1"/>
                <c:pt idx="0">
                  <c:v>Al-,Fe-P</c:v>
                </c:pt>
              </c:strCache>
            </c:strRef>
          </c:tx>
          <c:spPr>
            <a:solidFill>
              <a:srgbClr val="92D050"/>
            </a:solidFill>
          </c:spPr>
          <c:invertIfNegative val="0"/>
          <c:errBars>
            <c:errBarType val="both"/>
            <c:errValType val="cust"/>
            <c:noEndCap val="0"/>
            <c:plus>
              <c:numRef>
                <c:f>'FV Dörnhagen'!$C$91:$C$94</c:f>
                <c:numCache>
                  <c:formatCode>General</c:formatCode>
                  <c:ptCount val="4"/>
                  <c:pt idx="0">
                    <c:v>5.9234229040018009</c:v>
                  </c:pt>
                  <c:pt idx="1">
                    <c:v>16.551582704780721</c:v>
                  </c:pt>
                  <c:pt idx="2">
                    <c:v>11.671274938550239</c:v>
                  </c:pt>
                  <c:pt idx="3">
                    <c:v>3.8158921073510408</c:v>
                  </c:pt>
                </c:numCache>
              </c:numRef>
            </c:plus>
            <c:minus>
              <c:numRef>
                <c:f>'FV Dörnhagen'!$C$91:$C$94</c:f>
                <c:numCache>
                  <c:formatCode>General</c:formatCode>
                  <c:ptCount val="4"/>
                  <c:pt idx="0">
                    <c:v>5.9234229040018009</c:v>
                  </c:pt>
                  <c:pt idx="1">
                    <c:v>16.551582704780721</c:v>
                  </c:pt>
                  <c:pt idx="2">
                    <c:v>11.671274938550239</c:v>
                  </c:pt>
                  <c:pt idx="3">
                    <c:v>3.8158921073510408</c:v>
                  </c:pt>
                </c:numCache>
              </c:numRef>
            </c:minus>
          </c:errBars>
          <c:cat>
            <c:strRef>
              <c:f>'FV Dörnhagen'!$A$91:$A$94</c:f>
              <c:strCache>
                <c:ptCount val="4"/>
                <c:pt idx="0">
                  <c:v>1 Ob</c:v>
                </c:pt>
                <c:pt idx="1">
                  <c:v>3 Ob</c:v>
                </c:pt>
                <c:pt idx="2">
                  <c:v>5 Ob</c:v>
                </c:pt>
                <c:pt idx="3">
                  <c:v>6 Ob</c:v>
                </c:pt>
              </c:strCache>
            </c:strRef>
          </c:cat>
          <c:val>
            <c:numRef>
              <c:f>'FV Dörnhagen'!$B$91:$B$94</c:f>
              <c:numCache>
                <c:formatCode>General</c:formatCode>
                <c:ptCount val="4"/>
                <c:pt idx="0">
                  <c:v>193.31112974872991</c:v>
                </c:pt>
                <c:pt idx="1">
                  <c:v>254.22609605018491</c:v>
                </c:pt>
                <c:pt idx="2">
                  <c:v>234.74240834017141</c:v>
                </c:pt>
                <c:pt idx="3">
                  <c:v>291.21081577938628</c:v>
                </c:pt>
              </c:numCache>
            </c:numRef>
          </c:val>
        </c:ser>
        <c:dLbls>
          <c:showLegendKey val="0"/>
          <c:showVal val="0"/>
          <c:showCatName val="0"/>
          <c:showSerName val="0"/>
          <c:showPercent val="0"/>
          <c:showBubbleSize val="0"/>
        </c:dLbls>
        <c:gapWidth val="150"/>
        <c:axId val="274721296"/>
        <c:axId val="274721688"/>
      </c:barChart>
      <c:catAx>
        <c:axId val="274721296"/>
        <c:scaling>
          <c:orientation val="minMax"/>
        </c:scaling>
        <c:delete val="0"/>
        <c:axPos val="b"/>
        <c:numFmt formatCode="General" sourceLinked="0"/>
        <c:majorTickMark val="out"/>
        <c:minorTickMark val="none"/>
        <c:tickLblPos val="nextTo"/>
        <c:crossAx val="274721688"/>
        <c:crosses val="autoZero"/>
        <c:auto val="1"/>
        <c:lblAlgn val="ctr"/>
        <c:lblOffset val="100"/>
        <c:noMultiLvlLbl val="0"/>
      </c:catAx>
      <c:valAx>
        <c:axId val="274721688"/>
        <c:scaling>
          <c:orientation val="minMax"/>
        </c:scaling>
        <c:delete val="0"/>
        <c:axPos val="l"/>
        <c:majorGridlines/>
        <c:title>
          <c:tx>
            <c:rich>
              <a:bodyPr rot="-5400000" vert="horz"/>
              <a:lstStyle/>
              <a:p>
                <a:pPr>
                  <a:defRPr/>
                </a:pPr>
                <a:r>
                  <a:rPr lang="de-DE"/>
                  <a:t>mg/kg Boden</a:t>
                </a:r>
              </a:p>
            </c:rich>
          </c:tx>
          <c:overlay val="0"/>
        </c:title>
        <c:numFmt formatCode="General" sourceLinked="1"/>
        <c:majorTickMark val="out"/>
        <c:minorTickMark val="none"/>
        <c:tickLblPos val="nextTo"/>
        <c:crossAx val="274721296"/>
        <c:crosses val="autoZero"/>
        <c:crossBetween val="between"/>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'FV Dörnhagen'!$D$90</c:f>
              <c:strCache>
                <c:ptCount val="1"/>
                <c:pt idx="0">
                  <c:v>Org.P</c:v>
                </c:pt>
              </c:strCache>
            </c:strRef>
          </c:tx>
          <c:spPr>
            <a:solidFill>
              <a:srgbClr val="92D050"/>
            </a:solidFill>
          </c:spPr>
          <c:invertIfNegative val="0"/>
          <c:errBars>
            <c:errBarType val="both"/>
            <c:errValType val="cust"/>
            <c:noEndCap val="0"/>
            <c:plus>
              <c:numRef>
                <c:f>'FV Dörnhagen'!$E$91:$E$94</c:f>
                <c:numCache>
                  <c:formatCode>General</c:formatCode>
                  <c:ptCount val="4"/>
                  <c:pt idx="0">
                    <c:v>0.49486982848204059</c:v>
                  </c:pt>
                  <c:pt idx="1">
                    <c:v>2.0964442077554728</c:v>
                  </c:pt>
                  <c:pt idx="2">
                    <c:v>3.6008000132724236</c:v>
                  </c:pt>
                  <c:pt idx="3">
                    <c:v>5.6274209542920595</c:v>
                  </c:pt>
                </c:numCache>
              </c:numRef>
            </c:plus>
            <c:minus>
              <c:numRef>
                <c:f>'FV Dörnhagen'!$E$91:$E$94</c:f>
                <c:numCache>
                  <c:formatCode>General</c:formatCode>
                  <c:ptCount val="4"/>
                  <c:pt idx="0">
                    <c:v>0.49486982848204059</c:v>
                  </c:pt>
                  <c:pt idx="1">
                    <c:v>2.0964442077554728</c:v>
                  </c:pt>
                  <c:pt idx="2">
                    <c:v>3.6008000132724236</c:v>
                  </c:pt>
                  <c:pt idx="3">
                    <c:v>5.6274209542920595</c:v>
                  </c:pt>
                </c:numCache>
              </c:numRef>
            </c:minus>
          </c:errBars>
          <c:cat>
            <c:strRef>
              <c:f>'FV Dörnhagen'!$A$91:$A$94</c:f>
              <c:strCache>
                <c:ptCount val="4"/>
                <c:pt idx="0">
                  <c:v>1 Ob</c:v>
                </c:pt>
                <c:pt idx="1">
                  <c:v>3 Ob</c:v>
                </c:pt>
                <c:pt idx="2">
                  <c:v>5 Ob</c:v>
                </c:pt>
                <c:pt idx="3">
                  <c:v>6 Ob</c:v>
                </c:pt>
              </c:strCache>
            </c:strRef>
          </c:cat>
          <c:val>
            <c:numRef>
              <c:f>'FV Dörnhagen'!$D$91:$D$94</c:f>
              <c:numCache>
                <c:formatCode>General</c:formatCode>
                <c:ptCount val="4"/>
                <c:pt idx="0">
                  <c:v>132.06148034973393</c:v>
                </c:pt>
                <c:pt idx="1">
                  <c:v>114.98595421469895</c:v>
                </c:pt>
                <c:pt idx="2">
                  <c:v>135.84276100651408</c:v>
                </c:pt>
                <c:pt idx="3">
                  <c:v>128.50679118338053</c:v>
                </c:pt>
              </c:numCache>
            </c:numRef>
          </c:val>
        </c:ser>
        <c:dLbls>
          <c:showLegendKey val="0"/>
          <c:showVal val="0"/>
          <c:showCatName val="0"/>
          <c:showSerName val="0"/>
          <c:showPercent val="0"/>
          <c:showBubbleSize val="0"/>
        </c:dLbls>
        <c:gapWidth val="150"/>
        <c:axId val="275346704"/>
        <c:axId val="275347096"/>
      </c:barChart>
      <c:catAx>
        <c:axId val="275346704"/>
        <c:scaling>
          <c:orientation val="minMax"/>
        </c:scaling>
        <c:delete val="0"/>
        <c:axPos val="b"/>
        <c:numFmt formatCode="General" sourceLinked="0"/>
        <c:majorTickMark val="out"/>
        <c:minorTickMark val="none"/>
        <c:tickLblPos val="nextTo"/>
        <c:crossAx val="275347096"/>
        <c:crosses val="autoZero"/>
        <c:auto val="1"/>
        <c:lblAlgn val="ctr"/>
        <c:lblOffset val="100"/>
        <c:noMultiLvlLbl val="0"/>
      </c:catAx>
      <c:valAx>
        <c:axId val="275347096"/>
        <c:scaling>
          <c:orientation val="minMax"/>
        </c:scaling>
        <c:delete val="0"/>
        <c:axPos val="l"/>
        <c:majorGridlines/>
        <c:title>
          <c:tx>
            <c:rich>
              <a:bodyPr rot="-5400000" vert="horz"/>
              <a:lstStyle/>
              <a:p>
                <a:pPr>
                  <a:defRPr/>
                </a:pPr>
                <a:r>
                  <a:rPr lang="de-DE"/>
                  <a:t>mg/kg Boden</a:t>
                </a:r>
              </a:p>
            </c:rich>
          </c:tx>
          <c:overlay val="0"/>
        </c:title>
        <c:numFmt formatCode="General" sourceLinked="1"/>
        <c:majorTickMark val="out"/>
        <c:minorTickMark val="none"/>
        <c:tickLblPos val="nextTo"/>
        <c:crossAx val="275346704"/>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organisches P</a:t>
            </a:r>
          </a:p>
        </c:rich>
      </c:tx>
      <c:overlay val="0"/>
      <c:spPr>
        <a:noFill/>
        <a:ln>
          <a:noFill/>
        </a:ln>
        <a:effectLst/>
      </c:spPr>
    </c:title>
    <c:autoTitleDeleted val="0"/>
    <c:plotArea>
      <c:layout/>
      <c:barChart>
        <c:barDir val="col"/>
        <c:grouping val="clustered"/>
        <c:varyColors val="0"/>
        <c:ser>
          <c:idx val="0"/>
          <c:order val="0"/>
          <c:tx>
            <c:v>organisches P</c:v>
          </c:tx>
          <c:spPr>
            <a:solidFill>
              <a:schemeClr val="accent1">
                <a:lumMod val="75000"/>
              </a:schemeClr>
            </a:solidFill>
            <a:ln>
              <a:noFill/>
            </a:ln>
            <a:effectLst/>
          </c:spPr>
          <c:invertIfNegative val="0"/>
          <c:dLbls>
            <c:dLbl>
              <c:idx val="0"/>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(Tabelle1!$H$4,Tabelle1!$H$12,Tabelle1!$H$20,Tabelle1!$H$28,Tabelle1!$H$36)</c:f>
                <c:numCache>
                  <c:formatCode>General</c:formatCode>
                  <c:ptCount val="5"/>
                  <c:pt idx="0">
                    <c:v>4.6646623672030092</c:v>
                  </c:pt>
                  <c:pt idx="1">
                    <c:v>6.459420768665459</c:v>
                  </c:pt>
                  <c:pt idx="2">
                    <c:v>8.7316273779099571</c:v>
                  </c:pt>
                  <c:pt idx="3">
                    <c:v>4.392154700903264</c:v>
                  </c:pt>
                  <c:pt idx="4">
                    <c:v>5.3528705305346866</c:v>
                  </c:pt>
                </c:numCache>
              </c:numRef>
            </c:plus>
            <c:minus>
              <c:numRef>
                <c:f>(Tabelle1!$H$4,Tabelle1!$H$12,Tabelle1!$H$20,Tabelle1!$H$28,Tabelle1!$H$36)</c:f>
                <c:numCache>
                  <c:formatCode>General</c:formatCode>
                  <c:ptCount val="5"/>
                  <c:pt idx="0">
                    <c:v>4.6646623672030092</c:v>
                  </c:pt>
                  <c:pt idx="1">
                    <c:v>6.459420768665459</c:v>
                  </c:pt>
                  <c:pt idx="2">
                    <c:v>8.7316273779099571</c:v>
                  </c:pt>
                  <c:pt idx="3">
                    <c:v>4.392154700903264</c:v>
                  </c:pt>
                  <c:pt idx="4">
                    <c:v>5.3528705305346866</c:v>
                  </c:pt>
                </c:numCache>
              </c:numRef>
            </c:minus>
            <c:spPr>
              <a:noFill/>
              <a:ln w="9525" cap="flat" cmpd="sng" algn="ctr">
                <a:solidFill>
                  <a:schemeClr val="tx1">
                    <a:lumMod val="65000"/>
                    <a:lumOff val="35000"/>
                  </a:schemeClr>
                </a:solidFill>
                <a:round/>
              </a:ln>
              <a:effectLst/>
            </c:spPr>
          </c:errBars>
          <c:cat>
            <c:strRef>
              <c:f>(Tabelle1!$A$1,Tabelle1!$A$9,Tabelle1!$A$17,Tabelle1!$A$25,Tabelle1!$A$33)</c:f>
              <c:strCache>
                <c:ptCount val="5"/>
                <c:pt idx="0">
                  <c:v>2006</c:v>
                </c:pt>
                <c:pt idx="1">
                  <c:v>P0+</c:v>
                </c:pt>
                <c:pt idx="2">
                  <c:v>RP80+</c:v>
                </c:pt>
                <c:pt idx="3">
                  <c:v>FKM80+</c:v>
                </c:pt>
                <c:pt idx="4">
                  <c:v>Ulo80+</c:v>
                </c:pt>
              </c:strCache>
            </c:strRef>
          </c:cat>
          <c:val>
            <c:numRef>
              <c:f>(Tabelle1!$F$4,Tabelle1!$F$12,Tabelle1!$F$20,Tabelle1!$F$28,Tabelle1!$F$36)</c:f>
              <c:numCache>
                <c:formatCode>0.00</c:formatCode>
                <c:ptCount val="5"/>
                <c:pt idx="0">
                  <c:v>193.245</c:v>
                </c:pt>
                <c:pt idx="1">
                  <c:v>133.57999999999998</c:v>
                </c:pt>
                <c:pt idx="2">
                  <c:v>160.28000000000003</c:v>
                </c:pt>
                <c:pt idx="3">
                  <c:v>154.17250000000001</c:v>
                </c:pt>
                <c:pt idx="4">
                  <c:v>158.99250000000001</c:v>
                </c:pt>
              </c:numCache>
            </c:numRef>
          </c:val>
        </c:ser>
        <c:dLbls>
          <c:showLegendKey val="0"/>
          <c:showVal val="0"/>
          <c:showCatName val="0"/>
          <c:showSerName val="0"/>
          <c:showPercent val="0"/>
          <c:showBubbleSize val="0"/>
        </c:dLbls>
        <c:gapWidth val="219"/>
        <c:overlap val="-27"/>
        <c:axId val="275348272"/>
        <c:axId val="275348664"/>
      </c:barChart>
      <c:catAx>
        <c:axId val="27534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348664"/>
        <c:crosses val="autoZero"/>
        <c:auto val="1"/>
        <c:lblAlgn val="ctr"/>
        <c:lblOffset val="100"/>
        <c:noMultiLvlLbl val="0"/>
      </c:catAx>
      <c:valAx>
        <c:axId val="27534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de-DE" sz="1000" b="1" i="0" u="none" strike="noStrike" baseline="0">
                    <a:effectLst/>
                  </a:rPr>
                  <a:t>mg P (1 kg Boden) </a:t>
                </a:r>
                <a:r>
                  <a:rPr lang="de-DE" sz="1000" b="1" i="0" u="none" strike="noStrike" baseline="30000">
                    <a:effectLst/>
                  </a:rPr>
                  <a:t>-1</a:t>
                </a:r>
                <a:endParaRPr lang="de-DE"/>
              </a:p>
            </c:rich>
          </c:tx>
          <c:overlay val="0"/>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3482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Ca-P</a:t>
            </a:r>
          </a:p>
        </c:rich>
      </c:tx>
      <c:overlay val="0"/>
      <c:spPr>
        <a:noFill/>
        <a:ln>
          <a:noFill/>
        </a:ln>
        <a:effectLst/>
      </c:spPr>
    </c:title>
    <c:autoTitleDeleted val="0"/>
    <c:plotArea>
      <c:layout/>
      <c:barChart>
        <c:barDir val="col"/>
        <c:grouping val="clustered"/>
        <c:varyColors val="0"/>
        <c:ser>
          <c:idx val="0"/>
          <c:order val="0"/>
          <c:tx>
            <c:v>Ca-P</c:v>
          </c:tx>
          <c:spPr>
            <a:solidFill>
              <a:schemeClr val="accent1">
                <a:lumMod val="75000"/>
              </a:schemeClr>
            </a:solidFill>
            <a:ln>
              <a:noFill/>
            </a:ln>
            <a:effectLst/>
          </c:spPr>
          <c:invertIfNegative val="0"/>
          <c:dLbls>
            <c:dLbl>
              <c:idx val="0"/>
              <c:layout>
                <c:manualLayout>
                  <c:x val="0"/>
                  <c:y val="-1.3888888888888888E-2"/>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(Tabelle1!$H$5,Tabelle1!$H$13,Tabelle1!$H$21,Tabelle1!$H$29,Tabelle1!$H$37)</c:f>
                <c:numCache>
                  <c:formatCode>General</c:formatCode>
                  <c:ptCount val="5"/>
                  <c:pt idx="0">
                    <c:v>12.519629919983027</c:v>
                  </c:pt>
                  <c:pt idx="1">
                    <c:v>8.023675773401278</c:v>
                  </c:pt>
                  <c:pt idx="2">
                    <c:v>6.2388594043035397</c:v>
                  </c:pt>
                  <c:pt idx="3">
                    <c:v>10.076535036079285</c:v>
                  </c:pt>
                  <c:pt idx="4">
                    <c:v>8.2280885791699276</c:v>
                  </c:pt>
                </c:numCache>
              </c:numRef>
            </c:plus>
            <c:minus>
              <c:numRef>
                <c:f>(Tabelle1!$H$5,Tabelle1!$H$13,Tabelle1!$H$21,Tabelle1!$H$29,Tabelle1!$H$37)</c:f>
                <c:numCache>
                  <c:formatCode>General</c:formatCode>
                  <c:ptCount val="5"/>
                  <c:pt idx="0">
                    <c:v>12.519629919983027</c:v>
                  </c:pt>
                  <c:pt idx="1">
                    <c:v>8.023675773401278</c:v>
                  </c:pt>
                  <c:pt idx="2">
                    <c:v>6.2388594043035397</c:v>
                  </c:pt>
                  <c:pt idx="3">
                    <c:v>10.076535036079285</c:v>
                  </c:pt>
                  <c:pt idx="4">
                    <c:v>8.2280885791699276</c:v>
                  </c:pt>
                </c:numCache>
              </c:numRef>
            </c:minus>
            <c:spPr>
              <a:noFill/>
              <a:ln w="9525" cap="flat" cmpd="sng" algn="ctr">
                <a:solidFill>
                  <a:schemeClr val="tx1">
                    <a:lumMod val="65000"/>
                    <a:lumOff val="35000"/>
                  </a:schemeClr>
                </a:solidFill>
                <a:round/>
              </a:ln>
              <a:effectLst/>
            </c:spPr>
          </c:errBars>
          <c:cat>
            <c:strRef>
              <c:f>(Tabelle1!$A$1,Tabelle1!$A$9,Tabelle1!$A$17,Tabelle1!$A$25,Tabelle1!$A$33)</c:f>
              <c:strCache>
                <c:ptCount val="5"/>
                <c:pt idx="0">
                  <c:v>2006</c:v>
                </c:pt>
                <c:pt idx="1">
                  <c:v>P0+</c:v>
                </c:pt>
                <c:pt idx="2">
                  <c:v>RP80+</c:v>
                </c:pt>
                <c:pt idx="3">
                  <c:v>FKM80+</c:v>
                </c:pt>
                <c:pt idx="4">
                  <c:v>Ulo80+</c:v>
                </c:pt>
              </c:strCache>
            </c:strRef>
          </c:cat>
          <c:val>
            <c:numRef>
              <c:f>(Tabelle1!$F$5,Tabelle1!$F$13,Tabelle1!$F$21,Tabelle1!$F$29,Tabelle1!$F$37)</c:f>
              <c:numCache>
                <c:formatCode>0.00</c:formatCode>
                <c:ptCount val="5"/>
                <c:pt idx="0">
                  <c:v>200.75</c:v>
                </c:pt>
                <c:pt idx="1">
                  <c:v>185.61750000000001</c:v>
                </c:pt>
                <c:pt idx="2">
                  <c:v>233.20999999999998</c:v>
                </c:pt>
                <c:pt idx="3">
                  <c:v>213.785</c:v>
                </c:pt>
                <c:pt idx="4">
                  <c:v>211.565</c:v>
                </c:pt>
              </c:numCache>
            </c:numRef>
          </c:val>
        </c:ser>
        <c:dLbls>
          <c:showLegendKey val="0"/>
          <c:showVal val="0"/>
          <c:showCatName val="0"/>
          <c:showSerName val="0"/>
          <c:showPercent val="0"/>
          <c:showBubbleSize val="0"/>
        </c:dLbls>
        <c:gapWidth val="219"/>
        <c:overlap val="-27"/>
        <c:axId val="275349448"/>
        <c:axId val="275349840"/>
      </c:barChart>
      <c:catAx>
        <c:axId val="27534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349840"/>
        <c:crosses val="autoZero"/>
        <c:auto val="1"/>
        <c:lblAlgn val="ctr"/>
        <c:lblOffset val="100"/>
        <c:noMultiLvlLbl val="0"/>
      </c:catAx>
      <c:valAx>
        <c:axId val="275349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de-DE" sz="1000" b="1" i="0" u="none" strike="noStrike" baseline="0">
                    <a:effectLst/>
                  </a:rPr>
                  <a:t>mg P (1 kg Boden) </a:t>
                </a:r>
                <a:r>
                  <a:rPr lang="de-DE" sz="1000" b="1" i="0" u="none" strike="noStrike" baseline="30000">
                    <a:effectLst/>
                  </a:rPr>
                  <a:t>-1</a:t>
                </a:r>
                <a:endParaRPr lang="de-DE"/>
              </a:p>
            </c:rich>
          </c:tx>
          <c:overlay val="0"/>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34944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adsorbiertes P</a:t>
            </a:r>
          </a:p>
        </c:rich>
      </c:tx>
      <c:overlay val="0"/>
      <c:spPr>
        <a:noFill/>
        <a:ln>
          <a:noFill/>
        </a:ln>
        <a:effectLst/>
      </c:spPr>
    </c:title>
    <c:autoTitleDeleted val="0"/>
    <c:plotArea>
      <c:layout/>
      <c:barChart>
        <c:barDir val="col"/>
        <c:grouping val="clustered"/>
        <c:varyColors val="0"/>
        <c:ser>
          <c:idx val="0"/>
          <c:order val="0"/>
          <c:spPr>
            <a:solidFill>
              <a:schemeClr val="accent1">
                <a:lumMod val="75000"/>
              </a:schemeClr>
            </a:solidFill>
            <a:ln>
              <a:noFill/>
            </a:ln>
            <a:effectLst/>
          </c:spPr>
          <c:invertIfNegative val="0"/>
          <c:dLbls>
            <c:dLbl>
              <c:idx val="0"/>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3888888888888888E-2"/>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0"/>
                  <c:y val="-1.3888888888888888E-2"/>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(Tabelle1!$H$3,Tabelle1!$H$11,Tabelle1!$H$19,Tabelle1!$H$27,Tabelle1!$H$35)</c:f>
                <c:numCache>
                  <c:formatCode>General</c:formatCode>
                  <c:ptCount val="5"/>
                  <c:pt idx="0">
                    <c:v>3.8070833105322648</c:v>
                  </c:pt>
                  <c:pt idx="1">
                    <c:v>6.0770257253583084</c:v>
                  </c:pt>
                  <c:pt idx="2">
                    <c:v>11.716868448949999</c:v>
                  </c:pt>
                  <c:pt idx="3">
                    <c:v>11.806901495170814</c:v>
                  </c:pt>
                  <c:pt idx="4">
                    <c:v>6.7407978941665379</c:v>
                  </c:pt>
                </c:numCache>
              </c:numRef>
            </c:plus>
            <c:minus>
              <c:numRef>
                <c:f>(Tabelle1!$H$3,Tabelle1!$H$11,Tabelle1!$H$19,Tabelle1!$H$27,Tabelle1!$H$35)</c:f>
                <c:numCache>
                  <c:formatCode>General</c:formatCode>
                  <c:ptCount val="5"/>
                  <c:pt idx="0">
                    <c:v>3.8070833105322648</c:v>
                  </c:pt>
                  <c:pt idx="1">
                    <c:v>6.0770257253583084</c:v>
                  </c:pt>
                  <c:pt idx="2">
                    <c:v>11.716868448949999</c:v>
                  </c:pt>
                  <c:pt idx="3">
                    <c:v>11.806901495170814</c:v>
                  </c:pt>
                  <c:pt idx="4">
                    <c:v>6.7407978941665379</c:v>
                  </c:pt>
                </c:numCache>
              </c:numRef>
            </c:minus>
            <c:spPr>
              <a:noFill/>
              <a:ln w="9525" cap="flat" cmpd="sng" algn="ctr">
                <a:solidFill>
                  <a:schemeClr val="tx1">
                    <a:lumMod val="65000"/>
                    <a:lumOff val="35000"/>
                  </a:schemeClr>
                </a:solidFill>
                <a:round/>
              </a:ln>
              <a:effectLst/>
            </c:spPr>
          </c:errBars>
          <c:cat>
            <c:strRef>
              <c:f>(Tabelle1!$A$1,Tabelle1!$A$9,Tabelle1!$A$17,Tabelle1!$A$25,Tabelle1!$A$33)</c:f>
              <c:strCache>
                <c:ptCount val="5"/>
                <c:pt idx="0">
                  <c:v>2006</c:v>
                </c:pt>
                <c:pt idx="1">
                  <c:v>P0+</c:v>
                </c:pt>
                <c:pt idx="2">
                  <c:v>RP80+</c:v>
                </c:pt>
                <c:pt idx="3">
                  <c:v>FKM80+</c:v>
                </c:pt>
                <c:pt idx="4">
                  <c:v>Ulo80+</c:v>
                </c:pt>
              </c:strCache>
            </c:strRef>
          </c:cat>
          <c:val>
            <c:numRef>
              <c:f>(Tabelle1!$F$3,Tabelle1!$F$11,Tabelle1!$F$19,Tabelle1!$F$27,Tabelle1!$F$35)</c:f>
              <c:numCache>
                <c:formatCode>0.00</c:formatCode>
                <c:ptCount val="5"/>
                <c:pt idx="0">
                  <c:v>238.25</c:v>
                </c:pt>
                <c:pt idx="1">
                  <c:v>217.27500000000001</c:v>
                </c:pt>
                <c:pt idx="2">
                  <c:v>228.24250000000001</c:v>
                </c:pt>
                <c:pt idx="3">
                  <c:v>230.3475</c:v>
                </c:pt>
                <c:pt idx="4">
                  <c:v>235.13749999999999</c:v>
                </c:pt>
              </c:numCache>
            </c:numRef>
          </c:val>
        </c:ser>
        <c:dLbls>
          <c:showLegendKey val="0"/>
          <c:showVal val="0"/>
          <c:showCatName val="0"/>
          <c:showSerName val="0"/>
          <c:showPercent val="0"/>
          <c:showBubbleSize val="0"/>
        </c:dLbls>
        <c:gapWidth val="219"/>
        <c:overlap val="-27"/>
        <c:axId val="275524768"/>
        <c:axId val="275525160"/>
      </c:barChart>
      <c:catAx>
        <c:axId val="27552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525160"/>
        <c:crosses val="autoZero"/>
        <c:auto val="1"/>
        <c:lblAlgn val="ctr"/>
        <c:lblOffset val="100"/>
        <c:noMultiLvlLbl val="0"/>
      </c:catAx>
      <c:valAx>
        <c:axId val="2755251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de-DE" sz="1000" b="1" i="0" u="none" strike="noStrike" baseline="0">
                    <a:effectLst/>
                  </a:rPr>
                  <a:t>mg P (1 kg Boden) </a:t>
                </a:r>
                <a:r>
                  <a:rPr lang="de-DE" sz="1000" b="1" i="0" u="none" strike="noStrike" baseline="30000">
                    <a:effectLst/>
                  </a:rPr>
                  <a:t>-1</a:t>
                </a:r>
                <a:endParaRPr lang="de-DE"/>
              </a:p>
            </c:rich>
          </c:tx>
          <c:overlay val="0"/>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27552476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8.6633663366336627E-2"/>
          <c:y val="6.3131313131313135E-2"/>
          <c:w val="0.90222772277227725"/>
          <c:h val="0.87878787878787878"/>
        </c:manualLayout>
      </c:layout>
      <c:barChart>
        <c:barDir val="col"/>
        <c:grouping val="clustered"/>
        <c:varyColors val="1"/>
        <c:ser>
          <c:idx val="0"/>
          <c:order val="0"/>
          <c:spPr>
            <a:solidFill>
              <a:srgbClr val="9999FF"/>
            </a:solidFill>
            <a:ln w="12700">
              <a:solidFill>
                <a:srgbClr val="000000"/>
              </a:solidFill>
              <a:prstDash val="solid"/>
            </a:ln>
          </c:spPr>
          <c:invertIfNegative val="1"/>
          <c:errBars>
            <c:errBarType val="both"/>
            <c:errValType val="cust"/>
            <c:noEndCap val="1"/>
            <c:plus>
              <c:numRef>
                <c:f>Tabelle1!$T$6:$T$12</c:f>
                <c:numCache>
                  <c:formatCode>General</c:formatCode>
                  <c:ptCount val="7"/>
                  <c:pt idx="0">
                    <c:v>0.1</c:v>
                  </c:pt>
                  <c:pt idx="1">
                    <c:v>3</c:v>
                  </c:pt>
                  <c:pt idx="2">
                    <c:v>0.7</c:v>
                  </c:pt>
                  <c:pt idx="3">
                    <c:v>0.6</c:v>
                  </c:pt>
                  <c:pt idx="4">
                    <c:v>2.9</c:v>
                  </c:pt>
                  <c:pt idx="5">
                    <c:v>0.5</c:v>
                  </c:pt>
                  <c:pt idx="6">
                    <c:v>0.8</c:v>
                  </c:pt>
                </c:numCache>
              </c:numRef>
            </c:plus>
            <c:minus>
              <c:numRef>
                <c:f>Tabelle1!$T$6:$T$12</c:f>
                <c:numCache>
                  <c:formatCode>General</c:formatCode>
                  <c:ptCount val="7"/>
                  <c:pt idx="0">
                    <c:v>0.1</c:v>
                  </c:pt>
                  <c:pt idx="1">
                    <c:v>3</c:v>
                  </c:pt>
                  <c:pt idx="2">
                    <c:v>0.7</c:v>
                  </c:pt>
                  <c:pt idx="3">
                    <c:v>0.6</c:v>
                  </c:pt>
                  <c:pt idx="4">
                    <c:v>2.9</c:v>
                  </c:pt>
                  <c:pt idx="5">
                    <c:v>0.5</c:v>
                  </c:pt>
                  <c:pt idx="6">
                    <c:v>0.8</c:v>
                  </c:pt>
                </c:numCache>
              </c:numRef>
            </c:minus>
            <c:spPr>
              <a:ln w="12700">
                <a:solidFill>
                  <a:srgbClr val="000000"/>
                </a:solidFill>
                <a:prstDash val="solid"/>
              </a:ln>
            </c:spPr>
          </c:errBars>
          <c:val>
            <c:numRef>
              <c:f>Tabelle1!$S$6:$S$12</c:f>
              <c:numCache>
                <c:formatCode>General</c:formatCode>
                <c:ptCount val="7"/>
                <c:pt idx="0">
                  <c:v>10.3</c:v>
                </c:pt>
                <c:pt idx="1">
                  <c:v>66.900000000000006</c:v>
                </c:pt>
                <c:pt idx="2">
                  <c:v>40.5</c:v>
                </c:pt>
                <c:pt idx="3">
                  <c:v>41.5</c:v>
                </c:pt>
                <c:pt idx="4">
                  <c:v>47.2</c:v>
                </c:pt>
                <c:pt idx="5">
                  <c:v>56.3</c:v>
                </c:pt>
                <c:pt idx="6">
                  <c:v>49.9</c:v>
                </c:pt>
              </c:numCache>
            </c:numRef>
          </c:val>
          <c:extLst>
            <c:ext xmlns:c14="http://schemas.microsoft.com/office/drawing/2007/8/2/chart" uri="{6F2FDCE9-48DA-4B69-8628-5D25D57E5C99}">
              <c14:invertSolidFillFmt>
                <c14:spPr xmlns:c14="http://schemas.microsoft.com/office/drawing/2007/8/2/chart">
                  <a:solidFill>
                    <a:srgbClr val="FFFFFF"/>
                  </a:solidFill>
                  <a:ln w="12700">
                    <a:solidFill>
                      <a:srgbClr val="000000"/>
                    </a:solidFill>
                    <a:prstDash val="solid"/>
                  </a:ln>
                </c14:spPr>
              </c14:invertSolidFillFmt>
            </c:ext>
          </c:extLst>
        </c:ser>
        <c:dLbls>
          <c:showLegendKey val="0"/>
          <c:showVal val="0"/>
          <c:showCatName val="0"/>
          <c:showSerName val="0"/>
          <c:showPercent val="0"/>
          <c:showBubbleSize val="0"/>
        </c:dLbls>
        <c:gapWidth val="60"/>
        <c:axId val="355225240"/>
        <c:axId val="355225632"/>
      </c:barChart>
      <c:catAx>
        <c:axId val="355225240"/>
        <c:scaling>
          <c:orientation val="minMax"/>
        </c:scaling>
        <c:delete val="1"/>
        <c:axPos val="b"/>
        <c:majorTickMark val="cross"/>
        <c:minorTickMark val="cross"/>
        <c:tickLblPos val="none"/>
        <c:crossAx val="355225632"/>
        <c:crosses val="autoZero"/>
        <c:auto val="1"/>
        <c:lblAlgn val="ctr"/>
        <c:lblOffset val="100"/>
        <c:noMultiLvlLbl val="1"/>
      </c:catAx>
      <c:valAx>
        <c:axId val="355225632"/>
        <c:scaling>
          <c:orientation val="minMax"/>
        </c:scaling>
        <c:delete val="1"/>
        <c:axPos val="l"/>
        <c:title>
          <c:tx>
            <c:rich>
              <a:bodyPr/>
              <a:lstStyle/>
              <a:p>
                <a:pPr>
                  <a:defRPr sz="1150" b="1" i="0" u="none" strike="noStrike" baseline="0">
                    <a:solidFill>
                      <a:srgbClr val="000000"/>
                    </a:solidFill>
                    <a:latin typeface="Arial"/>
                    <a:ea typeface="Arial"/>
                    <a:cs typeface="Arial"/>
                  </a:defRPr>
                </a:pPr>
                <a:r>
                  <a:t>mg P/kg Boden</a:t>
                </a:r>
              </a:p>
            </c:rich>
          </c:tx>
          <c:layout>
            <c:manualLayout>
              <c:xMode val="edge"/>
              <c:yMode val="edge"/>
              <c:x val="1.3613861386138614E-2"/>
              <c:y val="0.3611111111111111"/>
            </c:manualLayout>
          </c:layout>
          <c:overlay val="1"/>
          <c:spPr>
            <a:noFill/>
            <a:ln w="25400">
              <a:noFill/>
            </a:ln>
          </c:spPr>
        </c:title>
        <c:numFmt formatCode="General" sourceLinked="1"/>
        <c:majorTickMark val="cross"/>
        <c:minorTickMark val="cross"/>
        <c:tickLblPos val="nextTo"/>
        <c:crossAx val="355225240"/>
        <c:crosses val="autoZero"/>
        <c:crossBetween val="between"/>
      </c:valAx>
      <c:spPr>
        <a:noFill/>
        <a:ln w="12700">
          <a:solidFill>
            <a:srgbClr val="808080"/>
          </a:solidFill>
          <a:prstDash val="solid"/>
        </a:ln>
      </c:spPr>
    </c:plotArea>
    <c:plotVisOnly val="1"/>
    <c:dispBlanksAs val="gap"/>
    <c:showDLblsOverMax val="1"/>
  </c:char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de-D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P-</a:t>
            </a:r>
            <a:r>
              <a:rPr lang="en-US" dirty="0" err="1"/>
              <a:t>Aufnahme</a:t>
            </a:r>
            <a:r>
              <a:rPr lang="en-US" baseline="0" dirty="0"/>
              <a:t> </a:t>
            </a:r>
            <a:r>
              <a:rPr lang="en-US" baseline="0" dirty="0" err="1"/>
              <a:t>aller</a:t>
            </a:r>
            <a:r>
              <a:rPr lang="en-US" dirty="0"/>
              <a:t> </a:t>
            </a:r>
            <a:r>
              <a:rPr lang="en-US" dirty="0" err="1"/>
              <a:t>Pflanzen</a:t>
            </a:r>
            <a:r>
              <a:rPr lang="en-US" dirty="0"/>
              <a:t> 2015/16</a:t>
            </a:r>
          </a:p>
        </c:rich>
      </c:tx>
      <c:overlay val="0"/>
      <c:spPr>
        <a:noFill/>
        <a:ln>
          <a:noFill/>
        </a:ln>
        <a:effectLst/>
      </c:spPr>
    </c:title>
    <c:autoTitleDeleted val="0"/>
    <c:plotArea>
      <c:layout/>
      <c:barChart>
        <c:barDir val="col"/>
        <c:grouping val="stacked"/>
        <c:varyColors val="0"/>
        <c:ser>
          <c:idx val="0"/>
          <c:order val="0"/>
          <c:tx>
            <c:strRef>
              <c:f>'P-Entzug nach 1 Jahr Abb'!$D$1</c:f>
              <c:strCache>
                <c:ptCount val="1"/>
                <c:pt idx="0">
                  <c:v>Gesamtgehalt Sommergerste </c:v>
                </c:pt>
              </c:strCache>
            </c:strRef>
          </c:tx>
          <c:spPr>
            <a:solidFill>
              <a:schemeClr val="accent3">
                <a:lumMod val="60000"/>
                <a:lumOff val="40000"/>
              </a:schemeClr>
            </a:solidFill>
            <a:ln>
              <a:noFill/>
            </a:ln>
            <a:effectLst/>
          </c:spPr>
          <c:invertIfNegative val="0"/>
          <c:errBars>
            <c:errBarType val="both"/>
            <c:errValType val="cust"/>
            <c:noEndCap val="0"/>
            <c:plus>
              <c:numRef>
                <c:f>'P-Entzug nach 1 Jahr Abb'!$H$3:$H$7</c:f>
                <c:numCache>
                  <c:formatCode>General</c:formatCode>
                  <c:ptCount val="5"/>
                  <c:pt idx="0">
                    <c:v>5.9199166574651256</c:v>
                  </c:pt>
                  <c:pt idx="1">
                    <c:v>6.4749312661087242</c:v>
                  </c:pt>
                  <c:pt idx="2">
                    <c:v>7.1364431360067808</c:v>
                  </c:pt>
                  <c:pt idx="3">
                    <c:v>9.3044464365498669</c:v>
                  </c:pt>
                  <c:pt idx="4">
                    <c:v>17.681982465920974</c:v>
                  </c:pt>
                </c:numCache>
              </c:numRef>
            </c:plus>
            <c:minus>
              <c:numRef>
                <c:f>'P-Entzug nach 1 Jahr Abb'!$H$3:$H$7</c:f>
                <c:numCache>
                  <c:formatCode>General</c:formatCode>
                  <c:ptCount val="5"/>
                  <c:pt idx="0">
                    <c:v>5.9199166574651256</c:v>
                  </c:pt>
                  <c:pt idx="1">
                    <c:v>6.4749312661087242</c:v>
                  </c:pt>
                  <c:pt idx="2">
                    <c:v>7.1364431360067808</c:v>
                  </c:pt>
                  <c:pt idx="3">
                    <c:v>9.3044464365498669</c:v>
                  </c:pt>
                  <c:pt idx="4">
                    <c:v>17.681982465920974</c:v>
                  </c:pt>
                </c:numCache>
              </c:numRef>
            </c:minus>
            <c:spPr>
              <a:noFill/>
              <a:ln w="9525" cap="flat" cmpd="sng" algn="ctr">
                <a:solidFill>
                  <a:schemeClr val="tx1">
                    <a:lumMod val="65000"/>
                    <a:lumOff val="35000"/>
                  </a:schemeClr>
                </a:solidFill>
                <a:round/>
              </a:ln>
              <a:effectLst/>
            </c:spPr>
          </c:errBars>
          <c:cat>
            <c:strRef>
              <c:f>'P-Entzug nach 1 Jahr Abb'!$B$3:$B$7</c:f>
              <c:strCache>
                <c:ptCount val="5"/>
                <c:pt idx="0">
                  <c:v>P0</c:v>
                </c:pt>
                <c:pt idx="1">
                  <c:v>KSGeorg500</c:v>
                </c:pt>
                <c:pt idx="2">
                  <c:v>KSGeorg500Na</c:v>
                </c:pt>
                <c:pt idx="3">
                  <c:v>KSGeorg500HCl/Na</c:v>
                </c:pt>
                <c:pt idx="4">
                  <c:v>TSP</c:v>
                </c:pt>
              </c:strCache>
            </c:strRef>
          </c:cat>
          <c:val>
            <c:numRef>
              <c:f>'P-Entzug nach 1 Jahr Abb'!$D$3:$D$7</c:f>
              <c:numCache>
                <c:formatCode>General</c:formatCode>
                <c:ptCount val="5"/>
                <c:pt idx="0">
                  <c:v>413.40855719456863</c:v>
                </c:pt>
                <c:pt idx="1">
                  <c:v>441.15790656911975</c:v>
                </c:pt>
                <c:pt idx="2">
                  <c:v>425.51897434568741</c:v>
                </c:pt>
                <c:pt idx="3">
                  <c:v>436.77375165495948</c:v>
                </c:pt>
                <c:pt idx="4">
                  <c:v>451.73308007258197</c:v>
                </c:pt>
              </c:numCache>
            </c:numRef>
          </c:val>
          <c:extLst xmlns:c16r2="http://schemas.microsoft.com/office/drawing/2015/06/chart">
            <c:ext xmlns:c16="http://schemas.microsoft.com/office/drawing/2014/chart" uri="{C3380CC4-5D6E-409C-BE32-E72D297353CC}">
              <c16:uniqueId val="{00000000-D617-4A8B-8095-D56025C09B00}"/>
            </c:ext>
          </c:extLst>
        </c:ser>
        <c:ser>
          <c:idx val="1"/>
          <c:order val="1"/>
          <c:tx>
            <c:strRef>
              <c:f>'P-Entzug nach 1 Jahr Abb'!$E$1</c:f>
              <c:strCache>
                <c:ptCount val="1"/>
                <c:pt idx="0">
                  <c:v>Spinat</c:v>
                </c:pt>
              </c:strCache>
            </c:strRef>
          </c:tx>
          <c:spPr>
            <a:solidFill>
              <a:schemeClr val="accent1">
                <a:lumMod val="75000"/>
              </a:schemeClr>
            </a:solidFill>
            <a:ln>
              <a:noFill/>
            </a:ln>
            <a:effectLst/>
          </c:spPr>
          <c:invertIfNegative val="0"/>
          <c:errBars>
            <c:errBarType val="both"/>
            <c:errValType val="cust"/>
            <c:noEndCap val="0"/>
            <c:plus>
              <c:numRef>
                <c:f>'P-Entzug nach 1 Jahr Abb'!$I$3:$I$7</c:f>
                <c:numCache>
                  <c:formatCode>General</c:formatCode>
                  <c:ptCount val="5"/>
                  <c:pt idx="0">
                    <c:v>1.2948106607616643</c:v>
                  </c:pt>
                  <c:pt idx="1">
                    <c:v>1.6603108082167588</c:v>
                  </c:pt>
                  <c:pt idx="2">
                    <c:v>3.1830229033143866</c:v>
                  </c:pt>
                  <c:pt idx="3">
                    <c:v>1.9881195531370162</c:v>
                  </c:pt>
                  <c:pt idx="4">
                    <c:v>3.1191432409397533</c:v>
                  </c:pt>
                </c:numCache>
              </c:numRef>
            </c:plus>
            <c:minus>
              <c:numRef>
                <c:f>'P-Entzug nach 1 Jahr Abb'!$I$3:$I$7</c:f>
                <c:numCache>
                  <c:formatCode>General</c:formatCode>
                  <c:ptCount val="5"/>
                  <c:pt idx="0">
                    <c:v>1.2948106607616643</c:v>
                  </c:pt>
                  <c:pt idx="1">
                    <c:v>1.6603108082167588</c:v>
                  </c:pt>
                  <c:pt idx="2">
                    <c:v>3.1830229033143866</c:v>
                  </c:pt>
                  <c:pt idx="3">
                    <c:v>1.9881195531370162</c:v>
                  </c:pt>
                  <c:pt idx="4">
                    <c:v>3.1191432409397533</c:v>
                  </c:pt>
                </c:numCache>
              </c:numRef>
            </c:minus>
            <c:spPr>
              <a:noFill/>
              <a:ln w="9525" cap="flat" cmpd="sng" algn="ctr">
                <a:solidFill>
                  <a:schemeClr val="tx1">
                    <a:lumMod val="65000"/>
                    <a:lumOff val="35000"/>
                  </a:schemeClr>
                </a:solidFill>
                <a:round/>
              </a:ln>
              <a:effectLst/>
            </c:spPr>
          </c:errBars>
          <c:cat>
            <c:strRef>
              <c:f>'P-Entzug nach 1 Jahr Abb'!$B$3:$B$7</c:f>
              <c:strCache>
                <c:ptCount val="5"/>
                <c:pt idx="0">
                  <c:v>P0</c:v>
                </c:pt>
                <c:pt idx="1">
                  <c:v>KSGeorg500</c:v>
                </c:pt>
                <c:pt idx="2">
                  <c:v>KSGeorg500Na</c:v>
                </c:pt>
                <c:pt idx="3">
                  <c:v>KSGeorg500HCl/Na</c:v>
                </c:pt>
                <c:pt idx="4">
                  <c:v>TSP</c:v>
                </c:pt>
              </c:strCache>
            </c:strRef>
          </c:cat>
          <c:val>
            <c:numRef>
              <c:f>'P-Entzug nach 1 Jahr Abb'!$E$3:$E$7</c:f>
              <c:numCache>
                <c:formatCode>General</c:formatCode>
                <c:ptCount val="5"/>
                <c:pt idx="0">
                  <c:v>40.576629104264107</c:v>
                </c:pt>
                <c:pt idx="1">
                  <c:v>40.510953117293198</c:v>
                </c:pt>
                <c:pt idx="2">
                  <c:v>46.355041660895111</c:v>
                </c:pt>
                <c:pt idx="3">
                  <c:v>46.80203270851343</c:v>
                </c:pt>
                <c:pt idx="4">
                  <c:v>45.795778464349695</c:v>
                </c:pt>
              </c:numCache>
            </c:numRef>
          </c:val>
          <c:extLst xmlns:c16r2="http://schemas.microsoft.com/office/drawing/2015/06/chart">
            <c:ext xmlns:c16="http://schemas.microsoft.com/office/drawing/2014/chart" uri="{C3380CC4-5D6E-409C-BE32-E72D297353CC}">
              <c16:uniqueId val="{00000001-D617-4A8B-8095-D56025C09B00}"/>
            </c:ext>
          </c:extLst>
        </c:ser>
        <c:ser>
          <c:idx val="2"/>
          <c:order val="2"/>
          <c:tx>
            <c:strRef>
              <c:f>'P-Entzug nach 1 Jahr Abb'!$F$1</c:f>
              <c:strCache>
                <c:ptCount val="1"/>
                <c:pt idx="0">
                  <c:v>Weidelgras</c:v>
                </c:pt>
              </c:strCache>
            </c:strRef>
          </c:tx>
          <c:spPr>
            <a:solidFill>
              <a:schemeClr val="accent6">
                <a:lumMod val="40000"/>
                <a:lumOff val="60000"/>
              </a:schemeClr>
            </a:solidFill>
            <a:ln>
              <a:noFill/>
            </a:ln>
            <a:effectLst/>
          </c:spPr>
          <c:invertIfNegative val="0"/>
          <c:errBars>
            <c:errBarType val="both"/>
            <c:errValType val="cust"/>
            <c:noEndCap val="0"/>
            <c:plus>
              <c:numRef>
                <c:f>'P-Entzug nach 1 Jahr Abb'!$J$3:$J$7</c:f>
                <c:numCache>
                  <c:formatCode>General</c:formatCode>
                  <c:ptCount val="5"/>
                  <c:pt idx="0">
                    <c:v>6.6843251618352779</c:v>
                  </c:pt>
                  <c:pt idx="1">
                    <c:v>3.0155331773379621</c:v>
                  </c:pt>
                  <c:pt idx="2">
                    <c:v>2.4455941728002424</c:v>
                  </c:pt>
                  <c:pt idx="3">
                    <c:v>3.0460998285711436</c:v>
                  </c:pt>
                  <c:pt idx="4">
                    <c:v>6.2972590274950395</c:v>
                  </c:pt>
                </c:numCache>
              </c:numRef>
            </c:plus>
            <c:minus>
              <c:numRef>
                <c:f>'P-Entzug nach 1 Jahr Abb'!$J$3:$J$7</c:f>
                <c:numCache>
                  <c:formatCode>General</c:formatCode>
                  <c:ptCount val="5"/>
                  <c:pt idx="0">
                    <c:v>6.6843251618352779</c:v>
                  </c:pt>
                  <c:pt idx="1">
                    <c:v>3.0155331773379621</c:v>
                  </c:pt>
                  <c:pt idx="2">
                    <c:v>2.4455941728002424</c:v>
                  </c:pt>
                  <c:pt idx="3">
                    <c:v>3.0460998285711436</c:v>
                  </c:pt>
                  <c:pt idx="4">
                    <c:v>6.2972590274950395</c:v>
                  </c:pt>
                </c:numCache>
              </c:numRef>
            </c:minus>
            <c:spPr>
              <a:noFill/>
              <a:ln w="9525" cap="flat" cmpd="sng" algn="ctr">
                <a:solidFill>
                  <a:schemeClr val="tx1">
                    <a:lumMod val="65000"/>
                    <a:lumOff val="35000"/>
                  </a:schemeClr>
                </a:solidFill>
                <a:round/>
              </a:ln>
              <a:effectLst/>
            </c:spPr>
          </c:errBars>
          <c:cat>
            <c:strRef>
              <c:f>'P-Entzug nach 1 Jahr Abb'!$B$3:$B$7</c:f>
              <c:strCache>
                <c:ptCount val="5"/>
                <c:pt idx="0">
                  <c:v>P0</c:v>
                </c:pt>
                <c:pt idx="1">
                  <c:v>KSGeorg500</c:v>
                </c:pt>
                <c:pt idx="2">
                  <c:v>KSGeorg500Na</c:v>
                </c:pt>
                <c:pt idx="3">
                  <c:v>KSGeorg500HCl/Na</c:v>
                </c:pt>
                <c:pt idx="4">
                  <c:v>TSP</c:v>
                </c:pt>
              </c:strCache>
            </c:strRef>
          </c:cat>
          <c:val>
            <c:numRef>
              <c:f>'P-Entzug nach 1 Jahr Abb'!$F$3:$F$7</c:f>
              <c:numCache>
                <c:formatCode>General</c:formatCode>
                <c:ptCount val="5"/>
                <c:pt idx="0">
                  <c:v>89.66637163393861</c:v>
                </c:pt>
                <c:pt idx="1">
                  <c:v>97.092096035476771</c:v>
                </c:pt>
                <c:pt idx="2">
                  <c:v>103.28963831845026</c:v>
                </c:pt>
                <c:pt idx="3">
                  <c:v>107.87084030845909</c:v>
                </c:pt>
                <c:pt idx="4">
                  <c:v>112.02527785581009</c:v>
                </c:pt>
              </c:numCache>
            </c:numRef>
          </c:val>
          <c:extLst xmlns:c16r2="http://schemas.microsoft.com/office/drawing/2015/06/chart">
            <c:ext xmlns:c16="http://schemas.microsoft.com/office/drawing/2014/chart" uri="{C3380CC4-5D6E-409C-BE32-E72D297353CC}">
              <c16:uniqueId val="{00000002-D617-4A8B-8095-D56025C09B00}"/>
            </c:ext>
          </c:extLst>
        </c:ser>
        <c:ser>
          <c:idx val="3"/>
          <c:order val="3"/>
          <c:tx>
            <c:strRef>
              <c:f>'P-Entzug nach 1 Jahr Abb'!$G$1</c:f>
              <c:strCache>
                <c:ptCount val="1"/>
                <c:pt idx="0">
                  <c:v>Mais</c:v>
                </c:pt>
              </c:strCache>
            </c:strRef>
          </c:tx>
          <c:spPr>
            <a:solidFill>
              <a:srgbClr val="FF0000"/>
            </a:solidFill>
            <a:ln>
              <a:noFill/>
            </a:ln>
            <a:effectLst/>
          </c:spPr>
          <c:invertIfNegative val="0"/>
          <c:errBars>
            <c:errBarType val="both"/>
            <c:errValType val="cust"/>
            <c:noEndCap val="0"/>
            <c:plus>
              <c:numRef>
                <c:f>'P-Entzug nach 1 Jahr Abb'!$K$3:$K$7</c:f>
                <c:numCache>
                  <c:formatCode>General</c:formatCode>
                  <c:ptCount val="5"/>
                  <c:pt idx="0">
                    <c:v>19.617203470547196</c:v>
                  </c:pt>
                  <c:pt idx="1">
                    <c:v>11.988443215551865</c:v>
                  </c:pt>
                  <c:pt idx="2">
                    <c:v>19.709548811302309</c:v>
                  </c:pt>
                  <c:pt idx="3">
                    <c:v>22.644480029472756</c:v>
                  </c:pt>
                  <c:pt idx="4">
                    <c:v>11.199653804382438</c:v>
                  </c:pt>
                </c:numCache>
              </c:numRef>
            </c:plus>
            <c:minus>
              <c:numRef>
                <c:f>'P-Entzug nach 1 Jahr Abb'!$K$3:$K$7</c:f>
                <c:numCache>
                  <c:formatCode>General</c:formatCode>
                  <c:ptCount val="5"/>
                  <c:pt idx="0">
                    <c:v>19.617203470547196</c:v>
                  </c:pt>
                  <c:pt idx="1">
                    <c:v>11.988443215551865</c:v>
                  </c:pt>
                  <c:pt idx="2">
                    <c:v>19.709548811302309</c:v>
                  </c:pt>
                  <c:pt idx="3">
                    <c:v>22.644480029472756</c:v>
                  </c:pt>
                  <c:pt idx="4">
                    <c:v>11.199653804382438</c:v>
                  </c:pt>
                </c:numCache>
              </c:numRef>
            </c:minus>
            <c:spPr>
              <a:noFill/>
              <a:ln w="9525" cap="flat" cmpd="sng" algn="ctr">
                <a:solidFill>
                  <a:schemeClr val="tx1">
                    <a:lumMod val="65000"/>
                    <a:lumOff val="35000"/>
                  </a:schemeClr>
                </a:solidFill>
                <a:round/>
              </a:ln>
              <a:effectLst/>
            </c:spPr>
          </c:errBars>
          <c:cat>
            <c:strRef>
              <c:f>'P-Entzug nach 1 Jahr Abb'!$B$3:$B$7</c:f>
              <c:strCache>
                <c:ptCount val="5"/>
                <c:pt idx="0">
                  <c:v>P0</c:v>
                </c:pt>
                <c:pt idx="1">
                  <c:v>KSGeorg500</c:v>
                </c:pt>
                <c:pt idx="2">
                  <c:v>KSGeorg500Na</c:v>
                </c:pt>
                <c:pt idx="3">
                  <c:v>KSGeorg500HCl/Na</c:v>
                </c:pt>
                <c:pt idx="4">
                  <c:v>TSP</c:v>
                </c:pt>
              </c:strCache>
            </c:strRef>
          </c:cat>
          <c:val>
            <c:numRef>
              <c:f>'P-Entzug nach 1 Jahr Abb'!$G$3:$G$7</c:f>
              <c:numCache>
                <c:formatCode>General</c:formatCode>
                <c:ptCount val="5"/>
                <c:pt idx="0">
                  <c:v>366.69376328355793</c:v>
                </c:pt>
                <c:pt idx="1">
                  <c:v>434.26209289095334</c:v>
                </c:pt>
                <c:pt idx="2">
                  <c:v>372.92863564896447</c:v>
                </c:pt>
                <c:pt idx="3">
                  <c:v>410.29512385894702</c:v>
                </c:pt>
                <c:pt idx="4">
                  <c:v>394.58465133484691</c:v>
                </c:pt>
              </c:numCache>
            </c:numRef>
          </c:val>
          <c:extLst xmlns:c16r2="http://schemas.microsoft.com/office/drawing/2015/06/chart">
            <c:ext xmlns:c16="http://schemas.microsoft.com/office/drawing/2014/chart" uri="{C3380CC4-5D6E-409C-BE32-E72D297353CC}">
              <c16:uniqueId val="{00000003-D617-4A8B-8095-D56025C09B00}"/>
            </c:ext>
          </c:extLst>
        </c:ser>
        <c:dLbls>
          <c:showLegendKey val="0"/>
          <c:showVal val="0"/>
          <c:showCatName val="0"/>
          <c:showSerName val="0"/>
          <c:showPercent val="0"/>
          <c:showBubbleSize val="0"/>
        </c:dLbls>
        <c:gapWidth val="150"/>
        <c:overlap val="100"/>
        <c:axId val="275525944"/>
        <c:axId val="275526336"/>
      </c:barChart>
      <c:catAx>
        <c:axId val="275525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526336"/>
        <c:crosses val="autoZero"/>
        <c:auto val="1"/>
        <c:lblAlgn val="ctr"/>
        <c:lblOffset val="100"/>
        <c:noMultiLvlLbl val="0"/>
      </c:catAx>
      <c:valAx>
        <c:axId val="275526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mg P/Container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525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600"/>
      </a:pPr>
      <a:endParaRPr lang="de-D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TM-Ertrag Raps</a:t>
            </a:r>
          </a:p>
        </c:rich>
      </c:tx>
      <c:overlay val="0"/>
      <c:spPr>
        <a:noFill/>
        <a:ln>
          <a:noFill/>
        </a:ln>
        <a:effectLst/>
      </c:spPr>
    </c:title>
    <c:autoTitleDeleted val="0"/>
    <c:plotArea>
      <c:layout/>
      <c:barChart>
        <c:barDir val="col"/>
        <c:grouping val="clustered"/>
        <c:varyColors val="0"/>
        <c:ser>
          <c:idx val="0"/>
          <c:order val="0"/>
          <c:tx>
            <c:strRef>
              <c:f>Abbildungen!$D$44</c:f>
              <c:strCache>
                <c:ptCount val="1"/>
                <c:pt idx="0">
                  <c:v>TM</c:v>
                </c:pt>
              </c:strCache>
            </c:strRef>
          </c:tx>
          <c:invertIfNegative val="0"/>
          <c:dPt>
            <c:idx val="0"/>
            <c:invertIfNegative val="0"/>
            <c:bubble3D val="0"/>
          </c:dPt>
          <c:errBars>
            <c:errBarType val="both"/>
            <c:errValType val="cust"/>
            <c:noEndCap val="0"/>
            <c:plus>
              <c:numRef>
                <c:f>Abbildungen!$E$45:$E$49</c:f>
                <c:numCache>
                  <c:formatCode>General</c:formatCode>
                  <c:ptCount val="5"/>
                  <c:pt idx="0">
                    <c:v>0.92791320535202315</c:v>
                  </c:pt>
                  <c:pt idx="1">
                    <c:v>0.42450706707898239</c:v>
                  </c:pt>
                  <c:pt idx="2">
                    <c:v>1.7927370833449057</c:v>
                  </c:pt>
                  <c:pt idx="3">
                    <c:v>0.88074778834049061</c:v>
                  </c:pt>
                  <c:pt idx="4">
                    <c:v>0.82692578264315775</c:v>
                  </c:pt>
                </c:numCache>
              </c:numRef>
            </c:plus>
            <c:minus>
              <c:numRef>
                <c:f>Abbildungen!$E$45:$E$49</c:f>
                <c:numCache>
                  <c:formatCode>General</c:formatCode>
                  <c:ptCount val="5"/>
                  <c:pt idx="0">
                    <c:v>0.92791320535202315</c:v>
                  </c:pt>
                  <c:pt idx="1">
                    <c:v>0.42450706707898239</c:v>
                  </c:pt>
                  <c:pt idx="2">
                    <c:v>1.7927370833449057</c:v>
                  </c:pt>
                  <c:pt idx="3">
                    <c:v>0.88074778834049061</c:v>
                  </c:pt>
                  <c:pt idx="4">
                    <c:v>0.82692578264315775</c:v>
                  </c:pt>
                </c:numCache>
              </c:numRef>
            </c:minus>
            <c:spPr>
              <a:noFill/>
              <a:ln w="9525" cap="flat" cmpd="sng" algn="ctr">
                <a:solidFill>
                  <a:schemeClr val="tx1">
                    <a:lumMod val="65000"/>
                    <a:lumOff val="35000"/>
                  </a:schemeClr>
                </a:solidFill>
                <a:round/>
              </a:ln>
              <a:effectLst/>
            </c:spPr>
          </c:errBars>
          <c:cat>
            <c:strRef>
              <c:f>Abbildungen!$C$45:$C$49</c:f>
              <c:strCache>
                <c:ptCount val="5"/>
                <c:pt idx="0">
                  <c:v>P0</c:v>
                </c:pt>
                <c:pt idx="1">
                  <c:v>Pyreg 550</c:v>
                </c:pt>
                <c:pt idx="2">
                  <c:v>Pyreg 550 + Na</c:v>
                </c:pt>
                <c:pt idx="3">
                  <c:v>Pyreg 550 + HCl/Na</c:v>
                </c:pt>
                <c:pt idx="4">
                  <c:v>TSP</c:v>
                </c:pt>
              </c:strCache>
            </c:strRef>
          </c:cat>
          <c:val>
            <c:numRef>
              <c:f>Abbildungen!$D$45:$D$49</c:f>
              <c:numCache>
                <c:formatCode>General</c:formatCode>
                <c:ptCount val="5"/>
                <c:pt idx="0">
                  <c:v>17.217500000000001</c:v>
                </c:pt>
                <c:pt idx="1">
                  <c:v>26.197499999999998</c:v>
                </c:pt>
                <c:pt idx="2">
                  <c:v>35.662500000000001</c:v>
                </c:pt>
                <c:pt idx="3">
                  <c:v>34.17</c:v>
                </c:pt>
                <c:pt idx="4">
                  <c:v>40.1875</c:v>
                </c:pt>
              </c:numCache>
            </c:numRef>
          </c:val>
          <c:extLst xmlns:c16r2="http://schemas.microsoft.com/office/drawing/2015/06/chart">
            <c:ext xmlns:c16="http://schemas.microsoft.com/office/drawing/2014/chart" uri="{C3380CC4-5D6E-409C-BE32-E72D297353CC}">
              <c16:uniqueId val="{00000000-663E-4CB1-BFFE-5FF1A61923EC}"/>
            </c:ext>
          </c:extLst>
        </c:ser>
        <c:dLbls>
          <c:showLegendKey val="0"/>
          <c:showVal val="0"/>
          <c:showCatName val="0"/>
          <c:showSerName val="0"/>
          <c:showPercent val="0"/>
          <c:showBubbleSize val="0"/>
        </c:dLbls>
        <c:gapWidth val="219"/>
        <c:overlap val="-27"/>
        <c:axId val="275527120"/>
        <c:axId val="275527512"/>
      </c:barChart>
      <c:catAx>
        <c:axId val="27552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527512"/>
        <c:crosses val="autoZero"/>
        <c:auto val="1"/>
        <c:lblAlgn val="ctr"/>
        <c:lblOffset val="100"/>
        <c:noMultiLvlLbl val="0"/>
      </c:catAx>
      <c:valAx>
        <c:axId val="275527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g/Container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52712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de-DE"/>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1020881670533643"/>
          <c:y val="9.6646942800788949E-2"/>
          <c:w val="0.86310904872389793"/>
          <c:h val="0.81065088757396453"/>
        </c:manualLayout>
      </c:layout>
      <c:barChart>
        <c:barDir val="col"/>
        <c:grouping val="clustered"/>
        <c:varyColors val="1"/>
        <c:ser>
          <c:idx val="0"/>
          <c:order val="0"/>
          <c:spPr>
            <a:gradFill rotWithShape="0">
              <a:gsLst>
                <a:gs pos="0">
                  <a:srgbClr val="99CC00"/>
                </a:gs>
                <a:gs pos="100000">
                  <a:srgbClr val="99CC00">
                    <a:gamma/>
                    <a:shade val="46275"/>
                    <a:invGamma/>
                  </a:srgbClr>
                </a:gs>
              </a:gsLst>
              <a:lin ang="5400000" scaled="1"/>
            </a:gradFill>
            <a:ln w="6102">
              <a:solidFill>
                <a:srgbClr val="000000"/>
              </a:solidFill>
              <a:prstDash val="solid"/>
            </a:ln>
          </c:spPr>
          <c:invertIfNegative val="1"/>
          <c:dPt>
            <c:idx val="1"/>
            <c:invertIfNegative val="1"/>
            <c:bubble3D val="0"/>
            <c:spPr>
              <a:gradFill rotWithShape="0">
                <a:gsLst>
                  <a:gs pos="0">
                    <a:srgbClr val="FFFF99"/>
                  </a:gs>
                  <a:gs pos="100000">
                    <a:srgbClr val="FFFF99">
                      <a:gamma/>
                      <a:shade val="46275"/>
                      <a:invGamma/>
                    </a:srgbClr>
                  </a:gs>
                </a:gsLst>
                <a:lin ang="5400000" scaled="1"/>
              </a:gradFill>
              <a:ln w="6102">
                <a:solidFill>
                  <a:srgbClr val="000000"/>
                </a:solidFill>
                <a:prstDash val="solid"/>
              </a:ln>
            </c:spPr>
          </c:dPt>
          <c:dPt>
            <c:idx val="2"/>
            <c:invertIfNegative val="1"/>
            <c:bubble3D val="0"/>
            <c:spPr>
              <a:gradFill rotWithShape="0">
                <a:gsLst>
                  <a:gs pos="0">
                    <a:srgbClr val="FFFF00"/>
                  </a:gs>
                  <a:gs pos="100000">
                    <a:srgbClr val="FFFF00">
                      <a:gamma/>
                      <a:shade val="46275"/>
                      <a:invGamma/>
                    </a:srgbClr>
                  </a:gs>
                </a:gsLst>
                <a:lin ang="5400000" scaled="1"/>
              </a:gradFill>
              <a:ln w="6102">
                <a:solidFill>
                  <a:srgbClr val="000000"/>
                </a:solidFill>
                <a:prstDash val="solid"/>
              </a:ln>
            </c:spPr>
          </c:dPt>
          <c:dPt>
            <c:idx val="3"/>
            <c:invertIfNegative val="1"/>
            <c:bubble3D val="0"/>
            <c:spPr>
              <a:gradFill rotWithShape="0">
                <a:gsLst>
                  <a:gs pos="0">
                    <a:srgbClr val="FF9900"/>
                  </a:gs>
                  <a:gs pos="100000">
                    <a:srgbClr val="FF9900">
                      <a:gamma/>
                      <a:shade val="46275"/>
                      <a:invGamma/>
                    </a:srgbClr>
                  </a:gs>
                </a:gsLst>
                <a:lin ang="5400000" scaled="1"/>
              </a:gradFill>
              <a:ln w="6102">
                <a:solidFill>
                  <a:srgbClr val="000000"/>
                </a:solidFill>
                <a:prstDash val="solid"/>
              </a:ln>
            </c:spPr>
          </c:dPt>
          <c:errBars>
            <c:errBarType val="both"/>
            <c:errValType val="cust"/>
            <c:noEndCap val="1"/>
            <c:plus>
              <c:numRef>
                <c:f>Tabelle1!$BC$34:$BC$37</c:f>
                <c:numCache>
                  <c:formatCode>General</c:formatCode>
                  <c:ptCount val="4"/>
                  <c:pt idx="0">
                    <c:v>4.6186679595914271</c:v>
                  </c:pt>
                  <c:pt idx="1">
                    <c:v>4.2733619847727349</c:v>
                  </c:pt>
                  <c:pt idx="2">
                    <c:v>3.5237145967247536</c:v>
                  </c:pt>
                  <c:pt idx="3">
                    <c:v>6.6774458108288828</c:v>
                  </c:pt>
                </c:numCache>
              </c:numRef>
            </c:plus>
            <c:minus>
              <c:numRef>
                <c:f>Tabelle1!$BC$34:$BC$37</c:f>
                <c:numCache>
                  <c:formatCode>General</c:formatCode>
                  <c:ptCount val="4"/>
                  <c:pt idx="0">
                    <c:v>4.6186679595914271</c:v>
                  </c:pt>
                  <c:pt idx="1">
                    <c:v>4.2733619847727349</c:v>
                  </c:pt>
                  <c:pt idx="2">
                    <c:v>3.5237145967247536</c:v>
                  </c:pt>
                  <c:pt idx="3">
                    <c:v>6.6774458108288828</c:v>
                  </c:pt>
                </c:numCache>
              </c:numRef>
            </c:minus>
            <c:spPr>
              <a:ln w="6102">
                <a:solidFill>
                  <a:srgbClr val="000000"/>
                </a:solidFill>
                <a:prstDash val="solid"/>
              </a:ln>
            </c:spPr>
          </c:errBars>
          <c:val>
            <c:numRef>
              <c:f>Tabelle1!$BC$24:$BC$27</c:f>
              <c:numCache>
                <c:formatCode>0.000</c:formatCode>
                <c:ptCount val="4"/>
                <c:pt idx="0">
                  <c:v>68.559582064895949</c:v>
                </c:pt>
                <c:pt idx="1">
                  <c:v>114.16105778765494</c:v>
                </c:pt>
                <c:pt idx="2">
                  <c:v>120.3518075813118</c:v>
                </c:pt>
                <c:pt idx="3">
                  <c:v>111.70757268140213</c:v>
                </c:pt>
              </c:numCache>
            </c:numRef>
          </c:val>
        </c:ser>
        <c:dLbls>
          <c:showLegendKey val="0"/>
          <c:showVal val="0"/>
          <c:showCatName val="0"/>
          <c:showSerName val="0"/>
          <c:showPercent val="0"/>
          <c:showBubbleSize val="0"/>
        </c:dLbls>
        <c:gapWidth val="150"/>
        <c:axId val="355226416"/>
        <c:axId val="355226808"/>
      </c:barChart>
      <c:catAx>
        <c:axId val="355226416"/>
        <c:scaling>
          <c:orientation val="minMax"/>
        </c:scaling>
        <c:delete val="1"/>
        <c:axPos val="b"/>
        <c:majorTickMark val="cross"/>
        <c:minorTickMark val="cross"/>
        <c:tickLblPos val="none"/>
        <c:crossAx val="355226808"/>
        <c:crosses val="autoZero"/>
        <c:auto val="1"/>
        <c:lblAlgn val="ctr"/>
        <c:lblOffset val="100"/>
        <c:noMultiLvlLbl val="1"/>
      </c:catAx>
      <c:valAx>
        <c:axId val="355226808"/>
        <c:scaling>
          <c:orientation val="minMax"/>
        </c:scaling>
        <c:delete val="1"/>
        <c:axPos val="l"/>
        <c:majorGridlines>
          <c:spPr>
            <a:ln w="1526">
              <a:solidFill>
                <a:srgbClr val="000000"/>
              </a:solidFill>
              <a:prstDash val="solid"/>
            </a:ln>
          </c:spPr>
        </c:majorGridlines>
        <c:numFmt formatCode="0" sourceLinked="0"/>
        <c:majorTickMark val="cross"/>
        <c:minorTickMark val="cross"/>
        <c:tickLblPos val="nextTo"/>
        <c:crossAx val="355226416"/>
        <c:crosses val="autoZero"/>
        <c:crossBetween val="between"/>
      </c:valAx>
      <c:spPr>
        <a:noFill/>
        <a:ln w="6102">
          <a:solidFill>
            <a:srgbClr val="000000"/>
          </a:solidFill>
          <a:prstDash val="solid"/>
        </a:ln>
      </c:spPr>
    </c:plotArea>
    <c:plotVisOnly val="1"/>
    <c:dispBlanksAs val="gap"/>
    <c:showDLblsOverMax val="1"/>
  </c:chart>
  <c:spPr>
    <a:noFill/>
    <a:ln>
      <a:noFill/>
    </a:ln>
  </c:spPr>
  <c:txPr>
    <a:bodyPr/>
    <a:lstStyle/>
    <a:p>
      <a:pPr>
        <a:defRPr sz="384" b="0" i="0" u="none" strike="noStrike" baseline="0">
          <a:solidFill>
            <a:srgbClr val="000000"/>
          </a:solidFill>
          <a:latin typeface="Arial"/>
          <a:ea typeface="Arial"/>
          <a:cs typeface="Arial"/>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20100502512562815"/>
          <c:y val="5.5374592833876218E-2"/>
          <c:w val="0.62060301507537685"/>
          <c:h val="0.63192182410423448"/>
        </c:manualLayout>
      </c:layout>
      <c:barChart>
        <c:barDir val="col"/>
        <c:grouping val="clustered"/>
        <c:varyColors val="1"/>
        <c:ser>
          <c:idx val="0"/>
          <c:order val="0"/>
          <c:tx>
            <c:strRef>
              <c:f>Tabelle1!$B$2</c:f>
              <c:strCache>
                <c:ptCount val="1"/>
                <c:pt idx="0">
                  <c:v>CAL-P</c:v>
                </c:pt>
              </c:strCache>
            </c:strRef>
          </c:tx>
          <c:spPr>
            <a:solidFill>
              <a:srgbClr val="0000FF"/>
            </a:solidFill>
            <a:ln w="23711">
              <a:solidFill>
                <a:srgbClr val="000000"/>
              </a:solidFill>
              <a:prstDash val="solid"/>
            </a:ln>
          </c:spPr>
          <c:invertIfNegative val="1"/>
          <c:cat>
            <c:strRef>
              <c:f>Tabelle1!$A$3:$A$9</c:f>
              <c:strCache>
                <c:ptCount val="7"/>
                <c:pt idx="0">
                  <c:v>Pfaffen. 2</c:v>
                </c:pt>
                <c:pt idx="1">
                  <c:v>Ofenloch 2</c:v>
                </c:pt>
                <c:pt idx="2">
                  <c:v>Schöne Aus.</c:v>
                </c:pt>
                <c:pt idx="3">
                  <c:v>Ofen. 3</c:v>
                </c:pt>
                <c:pt idx="4">
                  <c:v>Pfaffen. 2</c:v>
                </c:pt>
                <c:pt idx="5">
                  <c:v>Ecke Kreuz</c:v>
                </c:pt>
                <c:pt idx="6">
                  <c:v>Münsterstr. 1</c:v>
                </c:pt>
              </c:strCache>
            </c:strRef>
          </c:cat>
          <c:val>
            <c:numRef>
              <c:f>Tabelle1!$B$3:$B$9</c:f>
              <c:numCache>
                <c:formatCode>General</c:formatCode>
                <c:ptCount val="7"/>
                <c:pt idx="0">
                  <c:v>56.2</c:v>
                </c:pt>
                <c:pt idx="1">
                  <c:v>30.5</c:v>
                </c:pt>
                <c:pt idx="2">
                  <c:v>22.9</c:v>
                </c:pt>
                <c:pt idx="3">
                  <c:v>21.4</c:v>
                </c:pt>
                <c:pt idx="4">
                  <c:v>45.2</c:v>
                </c:pt>
                <c:pt idx="5">
                  <c:v>43</c:v>
                </c:pt>
                <c:pt idx="6">
                  <c:v>82.8</c:v>
                </c:pt>
              </c:numCache>
            </c:numRef>
          </c:val>
          <c:extLst>
            <c:ext xmlns:c14="http://schemas.microsoft.com/office/drawing/2007/8/2/chart" uri="{6F2FDCE9-48DA-4B69-8628-5D25D57E5C99}">
              <c14:invertSolidFillFmt>
                <c14:spPr xmlns:c14="http://schemas.microsoft.com/office/drawing/2007/8/2/chart">
                  <a:solidFill>
                    <a:srgbClr val="FFFFFF"/>
                  </a:solidFill>
                  <a:ln w="23711">
                    <a:solidFill>
                      <a:srgbClr val="000000"/>
                    </a:solidFill>
                    <a:prstDash val="solid"/>
                  </a:ln>
                </c14:spPr>
              </c14:invertSolidFillFmt>
            </c:ext>
          </c:extLst>
        </c:ser>
        <c:ser>
          <c:idx val="1"/>
          <c:order val="1"/>
          <c:tx>
            <c:strRef>
              <c:f>Tabelle1!$C$2</c:f>
              <c:strCache>
                <c:ptCount val="1"/>
                <c:pt idx="0">
                  <c:v>DL-P</c:v>
                </c:pt>
              </c:strCache>
            </c:strRef>
          </c:tx>
          <c:spPr>
            <a:solidFill>
              <a:srgbClr val="FF0000"/>
            </a:solidFill>
            <a:ln w="23711">
              <a:solidFill>
                <a:srgbClr val="000000"/>
              </a:solidFill>
              <a:prstDash val="solid"/>
            </a:ln>
          </c:spPr>
          <c:invertIfNegative val="1"/>
          <c:cat>
            <c:strRef>
              <c:f>Tabelle1!$A$3:$A$9</c:f>
              <c:strCache>
                <c:ptCount val="7"/>
                <c:pt idx="0">
                  <c:v>Pfaffen. 2</c:v>
                </c:pt>
                <c:pt idx="1">
                  <c:v>Ofenloch 2</c:v>
                </c:pt>
                <c:pt idx="2">
                  <c:v>Schöne Aus.</c:v>
                </c:pt>
                <c:pt idx="3">
                  <c:v>Ofen. 3</c:v>
                </c:pt>
                <c:pt idx="4">
                  <c:v>Pfaffen. 2</c:v>
                </c:pt>
                <c:pt idx="5">
                  <c:v>Ecke Kreuz</c:v>
                </c:pt>
                <c:pt idx="6">
                  <c:v>Münsterstr. 1</c:v>
                </c:pt>
              </c:strCache>
            </c:strRef>
          </c:cat>
          <c:val>
            <c:numRef>
              <c:f>Tabelle1!$C$3:$C$9</c:f>
              <c:numCache>
                <c:formatCode>General</c:formatCode>
                <c:ptCount val="7"/>
                <c:pt idx="0">
                  <c:v>104.9</c:v>
                </c:pt>
                <c:pt idx="1">
                  <c:v>76.400000000000006</c:v>
                </c:pt>
                <c:pt idx="2">
                  <c:v>42.2</c:v>
                </c:pt>
                <c:pt idx="3">
                  <c:v>52.3</c:v>
                </c:pt>
                <c:pt idx="4">
                  <c:v>111.6</c:v>
                </c:pt>
                <c:pt idx="5">
                  <c:v>63.2</c:v>
                </c:pt>
                <c:pt idx="6">
                  <c:v>152.69999999999999</c:v>
                </c:pt>
              </c:numCache>
            </c:numRef>
          </c:val>
          <c:extLst>
            <c:ext xmlns:c14="http://schemas.microsoft.com/office/drawing/2007/8/2/chart" uri="{6F2FDCE9-48DA-4B69-8628-5D25D57E5C99}">
              <c14:invertSolidFillFmt>
                <c14:spPr xmlns:c14="http://schemas.microsoft.com/office/drawing/2007/8/2/chart">
                  <a:solidFill>
                    <a:srgbClr val="FFFFFF"/>
                  </a:solidFill>
                  <a:ln w="23711">
                    <a:solidFill>
                      <a:srgbClr val="000000"/>
                    </a:solidFill>
                    <a:prstDash val="solid"/>
                  </a:ln>
                </c14:spPr>
              </c14:invertSolidFillFmt>
            </c:ext>
          </c:extLst>
        </c:ser>
        <c:dLbls>
          <c:showLegendKey val="0"/>
          <c:showVal val="0"/>
          <c:showCatName val="0"/>
          <c:showSerName val="0"/>
          <c:showPercent val="0"/>
          <c:showBubbleSize val="0"/>
        </c:dLbls>
        <c:gapWidth val="150"/>
        <c:axId val="355600944"/>
        <c:axId val="355600160"/>
      </c:barChart>
      <c:catAx>
        <c:axId val="355600944"/>
        <c:scaling>
          <c:orientation val="minMax"/>
        </c:scaling>
        <c:delete val="1"/>
        <c:axPos val="b"/>
        <c:numFmt formatCode="General" sourceLinked="1"/>
        <c:majorTickMark val="cross"/>
        <c:minorTickMark val="cross"/>
        <c:tickLblPos val="nextTo"/>
        <c:crossAx val="355600160"/>
        <c:crosses val="autoZero"/>
        <c:auto val="1"/>
        <c:lblAlgn val="ctr"/>
        <c:lblOffset val="100"/>
        <c:tickLblSkip val="1"/>
        <c:tickMarkSkip val="1"/>
        <c:noMultiLvlLbl val="1"/>
      </c:catAx>
      <c:valAx>
        <c:axId val="355600160"/>
        <c:scaling>
          <c:orientation val="minMax"/>
        </c:scaling>
        <c:delete val="1"/>
        <c:axPos val="l"/>
        <c:majorGridlines>
          <c:spPr>
            <a:ln w="5928">
              <a:solidFill>
                <a:srgbClr val="000000"/>
              </a:solidFill>
              <a:prstDash val="solid"/>
            </a:ln>
          </c:spPr>
        </c:majorGridlines>
        <c:title>
          <c:tx>
            <c:rich>
              <a:bodyPr/>
              <a:lstStyle/>
              <a:p>
                <a:pPr>
                  <a:defRPr sz="2240" b="0" i="0" u="none" strike="noStrike" baseline="0">
                    <a:solidFill>
                      <a:srgbClr val="000000"/>
                    </a:solidFill>
                    <a:latin typeface="Arial"/>
                    <a:ea typeface="Arial"/>
                    <a:cs typeface="Arial"/>
                  </a:defRPr>
                </a:pPr>
                <a:r>
                  <a:t>mg P/kg Boden</a:t>
                </a:r>
              </a:p>
            </c:rich>
          </c:tx>
          <c:layout>
            <c:manualLayout>
              <c:xMode val="edge"/>
              <c:yMode val="edge"/>
              <c:x val="1.0050251256281407E-2"/>
              <c:y val="0.18241042345276873"/>
            </c:manualLayout>
          </c:layout>
          <c:overlay val="1"/>
          <c:spPr>
            <a:noFill/>
            <a:ln w="47422">
              <a:noFill/>
            </a:ln>
          </c:spPr>
        </c:title>
        <c:numFmt formatCode="General" sourceLinked="1"/>
        <c:majorTickMark val="cross"/>
        <c:minorTickMark val="cross"/>
        <c:tickLblPos val="nextTo"/>
        <c:crossAx val="355600944"/>
        <c:crosses val="autoZero"/>
        <c:crossBetween val="between"/>
      </c:valAx>
      <c:spPr>
        <a:solidFill>
          <a:srgbClr val="FFFFFF"/>
        </a:solidFill>
        <a:ln w="23711">
          <a:solidFill>
            <a:srgbClr val="FFFFFF"/>
          </a:solidFill>
          <a:prstDash val="solid"/>
        </a:ln>
      </c:spPr>
    </c:plotArea>
    <c:legend>
      <c:legendPos val="r"/>
      <c:layout>
        <c:manualLayout>
          <c:xMode val="edge"/>
          <c:yMode val="edge"/>
          <c:x val="0.26381909547738691"/>
          <c:y val="0.14332247557003258"/>
          <c:w val="0.18592964824120603"/>
          <c:h val="0.15960912052117263"/>
        </c:manualLayout>
      </c:layout>
      <c:overlay val="1"/>
      <c:spPr>
        <a:solidFill>
          <a:srgbClr val="FFFFFF"/>
        </a:solidFill>
        <a:ln w="5928">
          <a:solidFill>
            <a:srgbClr val="000000"/>
          </a:solidFill>
          <a:prstDash val="solid"/>
        </a:ln>
      </c:spPr>
      <c:txPr>
        <a:bodyPr/>
        <a:lstStyle/>
        <a:p>
          <a:pPr>
            <a:defRPr sz="2054"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5928">
      <a:solidFill>
        <a:srgbClr val="000000"/>
      </a:solidFill>
      <a:prstDash val="solid"/>
    </a:ln>
  </c:spPr>
  <c:txPr>
    <a:bodyPr/>
    <a:lstStyle/>
    <a:p>
      <a:pPr>
        <a:defRPr sz="2240" b="0" i="0" u="none" strike="noStrike" baseline="0">
          <a:solidFill>
            <a:srgbClr val="000000"/>
          </a:solidFill>
          <a:latin typeface="Arial"/>
          <a:ea typeface="Arial"/>
          <a:cs typeface="Arial"/>
        </a:defRPr>
      </a:pPr>
      <a:endParaRPr lang="de-D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2459016393442623"/>
          <c:y val="0.10761154855643044"/>
          <c:w val="0.84098360655737703"/>
          <c:h val="0.79002624671916011"/>
        </c:manualLayout>
      </c:layout>
      <c:barChart>
        <c:barDir val="col"/>
        <c:grouping val="clustered"/>
        <c:varyColors val="1"/>
        <c:ser>
          <c:idx val="0"/>
          <c:order val="0"/>
          <c:spPr>
            <a:gradFill rotWithShape="0">
              <a:gsLst>
                <a:gs pos="0">
                  <a:srgbClr val="99CC00"/>
                </a:gs>
                <a:gs pos="100000">
                  <a:srgbClr val="99CC00">
                    <a:gamma/>
                    <a:shade val="46275"/>
                    <a:invGamma/>
                  </a:srgbClr>
                </a:gs>
              </a:gsLst>
              <a:lin ang="5400000" scaled="1"/>
            </a:gradFill>
            <a:ln w="9046">
              <a:solidFill>
                <a:srgbClr val="000000"/>
              </a:solidFill>
              <a:prstDash val="solid"/>
            </a:ln>
          </c:spPr>
          <c:invertIfNegative val="1"/>
          <c:dPt>
            <c:idx val="1"/>
            <c:invertIfNegative val="1"/>
            <c:bubble3D val="0"/>
            <c:spPr>
              <a:gradFill rotWithShape="0">
                <a:gsLst>
                  <a:gs pos="0">
                    <a:srgbClr val="FFFF99"/>
                  </a:gs>
                  <a:gs pos="100000">
                    <a:srgbClr val="FFFF99">
                      <a:gamma/>
                      <a:shade val="46275"/>
                      <a:invGamma/>
                    </a:srgbClr>
                  </a:gs>
                </a:gsLst>
                <a:lin ang="5400000" scaled="1"/>
              </a:gradFill>
              <a:ln w="9046">
                <a:solidFill>
                  <a:srgbClr val="000000"/>
                </a:solidFill>
                <a:prstDash val="solid"/>
              </a:ln>
            </c:spPr>
          </c:dPt>
          <c:dPt>
            <c:idx val="2"/>
            <c:invertIfNegative val="1"/>
            <c:bubble3D val="0"/>
            <c:spPr>
              <a:gradFill rotWithShape="0">
                <a:gsLst>
                  <a:gs pos="0">
                    <a:srgbClr val="FFFF00"/>
                  </a:gs>
                  <a:gs pos="100000">
                    <a:srgbClr val="FFFF00">
                      <a:gamma/>
                      <a:shade val="46275"/>
                      <a:invGamma/>
                    </a:srgbClr>
                  </a:gs>
                </a:gsLst>
                <a:lin ang="5400000" scaled="1"/>
              </a:gradFill>
              <a:ln w="9046">
                <a:solidFill>
                  <a:srgbClr val="000000"/>
                </a:solidFill>
                <a:prstDash val="solid"/>
              </a:ln>
            </c:spPr>
          </c:dPt>
          <c:dPt>
            <c:idx val="3"/>
            <c:invertIfNegative val="1"/>
            <c:bubble3D val="0"/>
            <c:spPr>
              <a:gradFill rotWithShape="0">
                <a:gsLst>
                  <a:gs pos="0">
                    <a:srgbClr val="FF9900"/>
                  </a:gs>
                  <a:gs pos="100000">
                    <a:srgbClr val="FF9900">
                      <a:gamma/>
                      <a:shade val="46275"/>
                      <a:invGamma/>
                    </a:srgbClr>
                  </a:gs>
                </a:gsLst>
                <a:lin ang="5400000" scaled="1"/>
              </a:gradFill>
              <a:ln w="9046">
                <a:solidFill>
                  <a:srgbClr val="000000"/>
                </a:solidFill>
                <a:prstDash val="solid"/>
              </a:ln>
            </c:spPr>
          </c:dPt>
          <c:errBars>
            <c:errBarType val="both"/>
            <c:errValType val="cust"/>
            <c:noEndCap val="1"/>
            <c:plus>
              <c:numRef>
                <c:f>Tabelle1!$BD$34:$BD$37</c:f>
                <c:numCache>
                  <c:formatCode>General</c:formatCode>
                  <c:ptCount val="4"/>
                  <c:pt idx="0">
                    <c:v>1.8958712422167292</c:v>
                  </c:pt>
                  <c:pt idx="1">
                    <c:v>5.4052784963499105</c:v>
                  </c:pt>
                  <c:pt idx="2">
                    <c:v>0.75478855014306834</c:v>
                  </c:pt>
                  <c:pt idx="3">
                    <c:v>1.8902407703294843</c:v>
                  </c:pt>
                </c:numCache>
              </c:numRef>
            </c:plus>
            <c:minus>
              <c:numRef>
                <c:f>Tabelle1!$BD$34:$BD$37</c:f>
                <c:numCache>
                  <c:formatCode>General</c:formatCode>
                  <c:ptCount val="4"/>
                  <c:pt idx="0">
                    <c:v>1.8958712422167292</c:v>
                  </c:pt>
                  <c:pt idx="1">
                    <c:v>5.4052784963499105</c:v>
                  </c:pt>
                  <c:pt idx="2">
                    <c:v>0.75478855014306834</c:v>
                  </c:pt>
                  <c:pt idx="3">
                    <c:v>1.8902407703294843</c:v>
                  </c:pt>
                </c:numCache>
              </c:numRef>
            </c:minus>
            <c:spPr>
              <a:ln w="9046">
                <a:solidFill>
                  <a:srgbClr val="000000"/>
                </a:solidFill>
                <a:prstDash val="solid"/>
              </a:ln>
            </c:spPr>
          </c:errBars>
          <c:val>
            <c:numRef>
              <c:f>Tabelle1!$BD$24:$BD$27</c:f>
              <c:numCache>
                <c:formatCode>0.000</c:formatCode>
                <c:ptCount val="4"/>
                <c:pt idx="0">
                  <c:v>29.362180112437713</c:v>
                </c:pt>
                <c:pt idx="1">
                  <c:v>26.26690060924469</c:v>
                </c:pt>
                <c:pt idx="2">
                  <c:v>18.679467342990701</c:v>
                </c:pt>
                <c:pt idx="3">
                  <c:v>20.548349894342195</c:v>
                </c:pt>
              </c:numCache>
            </c:numRef>
          </c:val>
        </c:ser>
        <c:dLbls>
          <c:showLegendKey val="0"/>
          <c:showVal val="0"/>
          <c:showCatName val="0"/>
          <c:showSerName val="0"/>
          <c:showPercent val="0"/>
          <c:showBubbleSize val="0"/>
        </c:dLbls>
        <c:gapWidth val="150"/>
        <c:axId val="355227592"/>
        <c:axId val="355227984"/>
      </c:barChart>
      <c:catAx>
        <c:axId val="355227592"/>
        <c:scaling>
          <c:orientation val="minMax"/>
        </c:scaling>
        <c:delete val="1"/>
        <c:axPos val="b"/>
        <c:majorTickMark val="cross"/>
        <c:minorTickMark val="cross"/>
        <c:tickLblPos val="none"/>
        <c:crossAx val="355227984"/>
        <c:crosses val="autoZero"/>
        <c:auto val="1"/>
        <c:lblAlgn val="ctr"/>
        <c:lblOffset val="100"/>
        <c:noMultiLvlLbl val="1"/>
      </c:catAx>
      <c:valAx>
        <c:axId val="355227984"/>
        <c:scaling>
          <c:orientation val="minMax"/>
          <c:max val="140"/>
        </c:scaling>
        <c:delete val="1"/>
        <c:axPos val="l"/>
        <c:majorGridlines>
          <c:spPr>
            <a:ln w="2261">
              <a:solidFill>
                <a:srgbClr val="000000"/>
              </a:solidFill>
              <a:prstDash val="solid"/>
            </a:ln>
          </c:spPr>
        </c:majorGridlines>
        <c:numFmt formatCode="0" sourceLinked="0"/>
        <c:majorTickMark val="cross"/>
        <c:minorTickMark val="cross"/>
        <c:tickLblPos val="nextTo"/>
        <c:crossAx val="355227592"/>
        <c:crosses val="autoZero"/>
        <c:crossBetween val="between"/>
      </c:valAx>
      <c:spPr>
        <a:noFill/>
        <a:ln w="9046">
          <a:solidFill>
            <a:srgbClr val="000000"/>
          </a:solidFill>
          <a:prstDash val="solid"/>
        </a:ln>
      </c:spPr>
    </c:plotArea>
    <c:plotVisOnly val="1"/>
    <c:dispBlanksAs val="gap"/>
    <c:showDLblsOverMax val="1"/>
  </c:chart>
  <c:spPr>
    <a:noFill/>
    <a:ln>
      <a:noFill/>
    </a:ln>
  </c:spPr>
  <c:txPr>
    <a:bodyPr/>
    <a:lstStyle/>
    <a:p>
      <a:pPr>
        <a:defRPr sz="374" b="0" i="0" u="none" strike="noStrike" baseline="0">
          <a:solidFill>
            <a:srgbClr val="000000"/>
          </a:solidFill>
          <a:latin typeface="Arial"/>
          <a:ea typeface="Arial"/>
          <a:cs typeface="Arial"/>
        </a:defRPr>
      </a:pPr>
      <a:endParaRPr lang="de-D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0047846889952153"/>
          <c:y val="3.6247334754797439E-2"/>
          <c:w val="0.90111642743221687"/>
          <c:h val="0.91044776119402981"/>
        </c:manualLayout>
      </c:layout>
      <c:barChart>
        <c:barDir val="col"/>
        <c:grouping val="clustered"/>
        <c:varyColors val="1"/>
        <c:ser>
          <c:idx val="0"/>
          <c:order val="0"/>
          <c:spPr>
            <a:gradFill rotWithShape="0">
              <a:gsLst>
                <a:gs pos="0">
                  <a:srgbClr val="99CC00"/>
                </a:gs>
                <a:gs pos="100000">
                  <a:srgbClr val="99CC00">
                    <a:gamma/>
                    <a:shade val="46275"/>
                    <a:invGamma/>
                  </a:srgbClr>
                </a:gs>
              </a:gsLst>
              <a:lin ang="5400000" scaled="1"/>
            </a:gradFill>
            <a:ln w="12182">
              <a:solidFill>
                <a:srgbClr val="000000"/>
              </a:solidFill>
              <a:prstDash val="solid"/>
            </a:ln>
          </c:spPr>
          <c:invertIfNegative val="1"/>
          <c:dPt>
            <c:idx val="1"/>
            <c:invertIfNegative val="1"/>
            <c:bubble3D val="0"/>
            <c:spPr>
              <a:gradFill rotWithShape="0">
                <a:gsLst>
                  <a:gs pos="0">
                    <a:srgbClr val="FFFF99"/>
                  </a:gs>
                  <a:gs pos="100000">
                    <a:srgbClr val="FFFF99">
                      <a:gamma/>
                      <a:shade val="46275"/>
                      <a:invGamma/>
                    </a:srgbClr>
                  </a:gs>
                </a:gsLst>
                <a:lin ang="5400000" scaled="1"/>
              </a:gradFill>
              <a:ln w="12182">
                <a:solidFill>
                  <a:srgbClr val="000000"/>
                </a:solidFill>
                <a:prstDash val="solid"/>
              </a:ln>
            </c:spPr>
          </c:dPt>
          <c:dPt>
            <c:idx val="2"/>
            <c:invertIfNegative val="1"/>
            <c:bubble3D val="0"/>
            <c:spPr>
              <a:gradFill rotWithShape="0">
                <a:gsLst>
                  <a:gs pos="0">
                    <a:srgbClr val="FFFF00"/>
                  </a:gs>
                  <a:gs pos="100000">
                    <a:srgbClr val="FFFF00">
                      <a:gamma/>
                      <a:shade val="46275"/>
                      <a:invGamma/>
                    </a:srgbClr>
                  </a:gs>
                </a:gsLst>
                <a:lin ang="5400000" scaled="1"/>
              </a:gradFill>
              <a:ln w="12182">
                <a:solidFill>
                  <a:srgbClr val="000000"/>
                </a:solidFill>
                <a:prstDash val="solid"/>
              </a:ln>
            </c:spPr>
          </c:dPt>
          <c:dPt>
            <c:idx val="3"/>
            <c:invertIfNegative val="1"/>
            <c:bubble3D val="0"/>
            <c:spPr>
              <a:gradFill rotWithShape="0">
                <a:gsLst>
                  <a:gs pos="0">
                    <a:srgbClr val="FF9900"/>
                  </a:gs>
                  <a:gs pos="100000">
                    <a:srgbClr val="FF9900">
                      <a:gamma/>
                      <a:shade val="46275"/>
                      <a:invGamma/>
                    </a:srgbClr>
                  </a:gs>
                </a:gsLst>
                <a:lin ang="5400000" scaled="1"/>
              </a:gradFill>
              <a:ln w="12182">
                <a:solidFill>
                  <a:srgbClr val="000000"/>
                </a:solidFill>
                <a:prstDash val="solid"/>
              </a:ln>
            </c:spPr>
          </c:dPt>
          <c:errBars>
            <c:errBarType val="both"/>
            <c:errValType val="cust"/>
            <c:noEndCap val="1"/>
            <c:plus>
              <c:numRef>
                <c:f>'TS-Erträge'!$AL$87:$AL$90</c:f>
                <c:numCache>
                  <c:formatCode>General</c:formatCode>
                  <c:ptCount val="4"/>
                  <c:pt idx="0">
                    <c:v>1.7545780378441027</c:v>
                  </c:pt>
                  <c:pt idx="1">
                    <c:v>1.9093608933487258</c:v>
                  </c:pt>
                  <c:pt idx="2">
                    <c:v>1.8756354108900219</c:v>
                  </c:pt>
                  <c:pt idx="3">
                    <c:v>2.590151171726081</c:v>
                  </c:pt>
                </c:numCache>
              </c:numRef>
            </c:plus>
            <c:minus>
              <c:numRef>
                <c:f>'TS-Erträge'!$AL$87:$AL$90</c:f>
                <c:numCache>
                  <c:formatCode>General</c:formatCode>
                  <c:ptCount val="4"/>
                  <c:pt idx="0">
                    <c:v>1.7545780378441027</c:v>
                  </c:pt>
                  <c:pt idx="1">
                    <c:v>1.9093608933487258</c:v>
                  </c:pt>
                  <c:pt idx="2">
                    <c:v>1.8756354108900219</c:v>
                  </c:pt>
                  <c:pt idx="3">
                    <c:v>2.590151171726081</c:v>
                  </c:pt>
                </c:numCache>
              </c:numRef>
            </c:minus>
            <c:spPr>
              <a:ln w="12182">
                <a:solidFill>
                  <a:srgbClr val="000000"/>
                </a:solidFill>
                <a:prstDash val="solid"/>
              </a:ln>
            </c:spPr>
          </c:errBars>
          <c:val>
            <c:numRef>
              <c:f>'TS-Erträge'!$AL$58:$AL$61</c:f>
              <c:numCache>
                <c:formatCode>0.0</c:formatCode>
                <c:ptCount val="4"/>
                <c:pt idx="0">
                  <c:v>97.921762177333648</c:v>
                </c:pt>
                <c:pt idx="1">
                  <c:v>140.42795839689961</c:v>
                </c:pt>
                <c:pt idx="2">
                  <c:v>139.03127492430252</c:v>
                </c:pt>
                <c:pt idx="3">
                  <c:v>132.25592257574431</c:v>
                </c:pt>
              </c:numCache>
            </c:numRef>
          </c:val>
        </c:ser>
        <c:dLbls>
          <c:showLegendKey val="0"/>
          <c:showVal val="0"/>
          <c:showCatName val="0"/>
          <c:showSerName val="0"/>
          <c:showPercent val="0"/>
          <c:showBubbleSize val="0"/>
        </c:dLbls>
        <c:gapWidth val="150"/>
        <c:axId val="355593888"/>
        <c:axId val="355597416"/>
      </c:barChart>
      <c:catAx>
        <c:axId val="355593888"/>
        <c:scaling>
          <c:orientation val="minMax"/>
        </c:scaling>
        <c:delete val="1"/>
        <c:axPos val="b"/>
        <c:majorTickMark val="cross"/>
        <c:minorTickMark val="cross"/>
        <c:tickLblPos val="none"/>
        <c:crossAx val="355597416"/>
        <c:crosses val="autoZero"/>
        <c:auto val="1"/>
        <c:lblAlgn val="ctr"/>
        <c:lblOffset val="100"/>
        <c:noMultiLvlLbl val="1"/>
      </c:catAx>
      <c:valAx>
        <c:axId val="355597416"/>
        <c:scaling>
          <c:orientation val="minMax"/>
        </c:scaling>
        <c:delete val="1"/>
        <c:axPos val="l"/>
        <c:majorGridlines>
          <c:spPr>
            <a:ln w="3045">
              <a:solidFill>
                <a:srgbClr val="000000"/>
              </a:solidFill>
              <a:prstDash val="solid"/>
            </a:ln>
          </c:spPr>
        </c:majorGridlines>
        <c:numFmt formatCode="0" sourceLinked="0"/>
        <c:majorTickMark val="cross"/>
        <c:minorTickMark val="cross"/>
        <c:tickLblPos val="nextTo"/>
        <c:crossAx val="355593888"/>
        <c:crosses val="autoZero"/>
        <c:crossBetween val="between"/>
      </c:valAx>
      <c:spPr>
        <a:noFill/>
        <a:ln w="12182">
          <a:solidFill>
            <a:srgbClr val="000000"/>
          </a:solidFill>
          <a:prstDash val="solid"/>
        </a:ln>
      </c:spPr>
    </c:plotArea>
    <c:plotVisOnly val="1"/>
    <c:dispBlanksAs val="gap"/>
    <c:showDLblsOverMax val="1"/>
  </c:chart>
  <c:spPr>
    <a:noFill/>
    <a:ln>
      <a:noFill/>
    </a:ln>
  </c:spPr>
  <c:txPr>
    <a:bodyPr/>
    <a:lstStyle/>
    <a:p>
      <a:pPr>
        <a:defRPr sz="767" b="0" i="0" u="none" strike="noStrike" baseline="0">
          <a:solidFill>
            <a:srgbClr val="000000"/>
          </a:solidFill>
          <a:latin typeface="Arial"/>
          <a:ea typeface="Arial"/>
          <a:cs typeface="Arial"/>
        </a:defRPr>
      </a:pPr>
      <a:endParaRPr lang="de-D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P-Konzentration Raps</a:t>
            </a:r>
          </a:p>
        </c:rich>
      </c:tx>
      <c:overlay val="0"/>
      <c:spPr>
        <a:noFill/>
        <a:ln>
          <a:noFill/>
        </a:ln>
        <a:effectLst/>
      </c:spPr>
    </c:title>
    <c:autoTitleDeleted val="0"/>
    <c:plotArea>
      <c:layout/>
      <c:barChart>
        <c:barDir val="col"/>
        <c:grouping val="clustered"/>
        <c:varyColors val="0"/>
        <c:ser>
          <c:idx val="0"/>
          <c:order val="0"/>
          <c:spPr>
            <a:solidFill>
              <a:schemeClr val="accent4">
                <a:lumMod val="60000"/>
                <a:lumOff val="40000"/>
              </a:schemeClr>
            </a:solidFill>
            <a:ln>
              <a:noFill/>
            </a:ln>
            <a:effectLst/>
          </c:spPr>
          <c:invertIfNegative val="0"/>
          <c:errBars>
            <c:errBarType val="both"/>
            <c:errValType val="cust"/>
            <c:noEndCap val="0"/>
            <c:plus>
              <c:numRef>
                <c:f>Abbildungen!$G$61:$G$65</c:f>
                <c:numCache>
                  <c:formatCode>General</c:formatCode>
                  <c:ptCount val="5"/>
                  <c:pt idx="0">
                    <c:v>77.340250076741114</c:v>
                  </c:pt>
                  <c:pt idx="1">
                    <c:v>103.28480728033</c:v>
                  </c:pt>
                  <c:pt idx="2">
                    <c:v>31.302994691419631</c:v>
                  </c:pt>
                  <c:pt idx="3">
                    <c:v>36.40342946844293</c:v>
                  </c:pt>
                  <c:pt idx="4">
                    <c:v>122.23169834495512</c:v>
                  </c:pt>
                </c:numCache>
              </c:numRef>
            </c:plus>
            <c:minus>
              <c:numRef>
                <c:f>Abbildungen!$G$61:$G$65</c:f>
                <c:numCache>
                  <c:formatCode>General</c:formatCode>
                  <c:ptCount val="5"/>
                  <c:pt idx="0">
                    <c:v>77.340250076741114</c:v>
                  </c:pt>
                  <c:pt idx="1">
                    <c:v>103.28480728033</c:v>
                  </c:pt>
                  <c:pt idx="2">
                    <c:v>31.302994691419631</c:v>
                  </c:pt>
                  <c:pt idx="3">
                    <c:v>36.40342946844293</c:v>
                  </c:pt>
                  <c:pt idx="4">
                    <c:v>122.23169834495512</c:v>
                  </c:pt>
                </c:numCache>
              </c:numRef>
            </c:minus>
            <c:spPr>
              <a:noFill/>
              <a:ln w="9525" cap="flat" cmpd="sng" algn="ctr">
                <a:solidFill>
                  <a:schemeClr val="tx1">
                    <a:lumMod val="65000"/>
                    <a:lumOff val="35000"/>
                  </a:schemeClr>
                </a:solidFill>
                <a:round/>
              </a:ln>
              <a:effectLst/>
            </c:spPr>
          </c:errBars>
          <c:cat>
            <c:strRef>
              <c:f>Abbildungen!$E$61:$E$65</c:f>
              <c:strCache>
                <c:ptCount val="5"/>
                <c:pt idx="0">
                  <c:v>P0</c:v>
                </c:pt>
                <c:pt idx="1">
                  <c:v>Pyreg 550</c:v>
                </c:pt>
                <c:pt idx="2">
                  <c:v>Pyreg 550 + Na</c:v>
                </c:pt>
                <c:pt idx="3">
                  <c:v>Pyreg 550 + HCl/Na</c:v>
                </c:pt>
                <c:pt idx="4">
                  <c:v>TSP</c:v>
                </c:pt>
              </c:strCache>
            </c:strRef>
          </c:cat>
          <c:val>
            <c:numRef>
              <c:f>Abbildungen!$F$61:$F$65</c:f>
              <c:numCache>
                <c:formatCode>General</c:formatCode>
                <c:ptCount val="5"/>
                <c:pt idx="0">
                  <c:v>3777.1180313875229</c:v>
                </c:pt>
                <c:pt idx="1">
                  <c:v>3766.3369622890264</c:v>
                </c:pt>
                <c:pt idx="2">
                  <c:v>4294.8090901621517</c:v>
                </c:pt>
                <c:pt idx="3">
                  <c:v>4160.2192429120478</c:v>
                </c:pt>
                <c:pt idx="4">
                  <c:v>4936.4224120520157</c:v>
                </c:pt>
              </c:numCache>
            </c:numRef>
          </c:val>
          <c:extLst xmlns:c16r2="http://schemas.microsoft.com/office/drawing/2015/06/chart">
            <c:ext xmlns:c16="http://schemas.microsoft.com/office/drawing/2014/chart" uri="{C3380CC4-5D6E-409C-BE32-E72D297353CC}">
              <c16:uniqueId val="{00000000-44E9-481C-B306-4C41C78C3350}"/>
            </c:ext>
          </c:extLst>
        </c:ser>
        <c:dLbls>
          <c:showLegendKey val="0"/>
          <c:showVal val="0"/>
          <c:showCatName val="0"/>
          <c:showSerName val="0"/>
          <c:showPercent val="0"/>
          <c:showBubbleSize val="0"/>
        </c:dLbls>
        <c:gapWidth val="219"/>
        <c:overlap val="-27"/>
        <c:axId val="275910480"/>
        <c:axId val="275910872"/>
      </c:barChart>
      <c:catAx>
        <c:axId val="27591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910872"/>
        <c:crosses val="autoZero"/>
        <c:auto val="1"/>
        <c:lblAlgn val="ctr"/>
        <c:lblOffset val="100"/>
        <c:noMultiLvlLbl val="0"/>
      </c:catAx>
      <c:valAx>
        <c:axId val="275910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mg/kg TM</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91048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de-D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de-DE"/>
              <a:t>P-Aufnahme Raps</a:t>
            </a:r>
          </a:p>
        </c:rich>
      </c:tx>
      <c:overlay val="0"/>
      <c:spPr>
        <a:noFill/>
        <a:ln>
          <a:noFill/>
        </a:ln>
        <a:effectLst/>
      </c:spPr>
    </c:title>
    <c:autoTitleDeleted val="0"/>
    <c:plotArea>
      <c:layout/>
      <c:barChart>
        <c:barDir val="col"/>
        <c:grouping val="clustered"/>
        <c:varyColors val="0"/>
        <c:ser>
          <c:idx val="0"/>
          <c:order val="0"/>
          <c:spPr>
            <a:solidFill>
              <a:schemeClr val="accent4">
                <a:lumMod val="60000"/>
                <a:lumOff val="40000"/>
              </a:schemeClr>
            </a:solidFill>
            <a:ln>
              <a:noFill/>
            </a:ln>
            <a:effectLst/>
          </c:spPr>
          <c:invertIfNegative val="0"/>
          <c:errBars>
            <c:errBarType val="both"/>
            <c:errValType val="cust"/>
            <c:noEndCap val="0"/>
            <c:plus>
              <c:numRef>
                <c:f>Abbildungen!$H$64:$H$68</c:f>
                <c:numCache>
                  <c:formatCode>General</c:formatCode>
                  <c:ptCount val="5"/>
                  <c:pt idx="0">
                    <c:v>2.8347191173892452</c:v>
                  </c:pt>
                  <c:pt idx="1">
                    <c:v>3.8892785456216639</c:v>
                  </c:pt>
                  <c:pt idx="2">
                    <c:v>8.2709768165878721</c:v>
                  </c:pt>
                  <c:pt idx="3">
                    <c:v>4.5542601639558438</c:v>
                  </c:pt>
                  <c:pt idx="4">
                    <c:v>5.4266445117668702</c:v>
                  </c:pt>
                </c:numCache>
              </c:numRef>
            </c:plus>
            <c:minus>
              <c:numRef>
                <c:f>Abbildungen!$H$64:$H$68</c:f>
                <c:numCache>
                  <c:formatCode>General</c:formatCode>
                  <c:ptCount val="5"/>
                  <c:pt idx="0">
                    <c:v>2.8347191173892452</c:v>
                  </c:pt>
                  <c:pt idx="1">
                    <c:v>3.8892785456216639</c:v>
                  </c:pt>
                  <c:pt idx="2">
                    <c:v>8.2709768165878721</c:v>
                  </c:pt>
                  <c:pt idx="3">
                    <c:v>4.5542601639558438</c:v>
                  </c:pt>
                  <c:pt idx="4">
                    <c:v>5.4266445117668702</c:v>
                  </c:pt>
                </c:numCache>
              </c:numRef>
            </c:minus>
            <c:spPr>
              <a:noFill/>
              <a:ln w="9525" cap="flat" cmpd="sng" algn="ctr">
                <a:solidFill>
                  <a:schemeClr val="tx1">
                    <a:lumMod val="65000"/>
                    <a:lumOff val="35000"/>
                  </a:schemeClr>
                </a:solidFill>
                <a:round/>
              </a:ln>
              <a:effectLst/>
            </c:spPr>
          </c:errBars>
          <c:cat>
            <c:strRef>
              <c:f>Abbildungen!$C$64:$C$68</c:f>
              <c:strCache>
                <c:ptCount val="5"/>
                <c:pt idx="0">
                  <c:v>P0</c:v>
                </c:pt>
                <c:pt idx="1">
                  <c:v>Pyreg 550</c:v>
                </c:pt>
                <c:pt idx="2">
                  <c:v>Pyreg 550 + Na</c:v>
                </c:pt>
                <c:pt idx="3">
                  <c:v>Pyreg 550 + HCl/Na</c:v>
                </c:pt>
                <c:pt idx="4">
                  <c:v>TSP</c:v>
                </c:pt>
              </c:strCache>
            </c:strRef>
          </c:cat>
          <c:val>
            <c:numRef>
              <c:f>Abbildungen!$G$64:$G$68</c:f>
              <c:numCache>
                <c:formatCode>0.00</c:formatCode>
                <c:ptCount val="5"/>
                <c:pt idx="0">
                  <c:v>64.903361157076688</c:v>
                </c:pt>
                <c:pt idx="1">
                  <c:v>98.74498234226796</c:v>
                </c:pt>
                <c:pt idx="2">
                  <c:v>153.25563743858203</c:v>
                </c:pt>
                <c:pt idx="3">
                  <c:v>142.21191447459606</c:v>
                </c:pt>
                <c:pt idx="4">
                  <c:v>198.30347731409677</c:v>
                </c:pt>
              </c:numCache>
            </c:numRef>
          </c:val>
          <c:extLst xmlns:c16r2="http://schemas.microsoft.com/office/drawing/2015/06/chart">
            <c:ext xmlns:c16="http://schemas.microsoft.com/office/drawing/2014/chart" uri="{C3380CC4-5D6E-409C-BE32-E72D297353CC}">
              <c16:uniqueId val="{00000000-B1CD-4E38-B90B-A5D0894E95AA}"/>
            </c:ext>
          </c:extLst>
        </c:ser>
        <c:dLbls>
          <c:showLegendKey val="0"/>
          <c:showVal val="0"/>
          <c:showCatName val="0"/>
          <c:showSerName val="0"/>
          <c:showPercent val="0"/>
          <c:showBubbleSize val="0"/>
        </c:dLbls>
        <c:gapWidth val="219"/>
        <c:overlap val="-27"/>
        <c:axId val="275911656"/>
        <c:axId val="275912048"/>
      </c:barChart>
      <c:catAx>
        <c:axId val="275911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912048"/>
        <c:crosses val="autoZero"/>
        <c:auto val="1"/>
        <c:lblAlgn val="ctr"/>
        <c:lblOffset val="100"/>
        <c:noMultiLvlLbl val="0"/>
      </c:catAx>
      <c:valAx>
        <c:axId val="27591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mg/Container</a:t>
                </a: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27591165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5450643776824036"/>
          <c:y val="9.3220338983050849E-2"/>
          <c:w val="0.57296137339055797"/>
          <c:h val="0.64830508474576276"/>
        </c:manualLayout>
      </c:layout>
      <c:lineChart>
        <c:grouping val="standard"/>
        <c:varyColors val="1"/>
        <c:ser>
          <c:idx val="0"/>
          <c:order val="0"/>
          <c:tx>
            <c:strRef>
              <c:f>Tabelle1!$B$1:$B$2</c:f>
              <c:strCache>
                <c:ptCount val="1"/>
                <c:pt idx="0">
                  <c:v>Kontrolle</c:v>
                </c:pt>
              </c:strCache>
            </c:strRef>
          </c:tx>
          <c:spPr>
            <a:ln w="21595">
              <a:solidFill>
                <a:srgbClr val="000080"/>
              </a:solidFill>
              <a:prstDash val="solid"/>
            </a:ln>
          </c:spPr>
          <c:marker>
            <c:symbol val="diamond"/>
            <c:size val="8"/>
            <c:spPr>
              <a:solidFill>
                <a:srgbClr val="000080"/>
              </a:solidFill>
              <a:ln>
                <a:solidFill>
                  <a:srgbClr val="000080"/>
                </a:solidFill>
                <a:prstDash val="solid"/>
              </a:ln>
            </c:spPr>
          </c:marker>
          <c:cat>
            <c:numRef>
              <c:f>Tabelle1!$A$3:$A$63</c:f>
              <c:numCache>
                <c:formatCode>General</c:formatCode>
                <c:ptCount val="61"/>
                <c:pt idx="0">
                  <c:v>0</c:v>
                </c:pt>
                <c:pt idx="1">
                  <c:v>1</c:v>
                </c:pt>
                <c:pt idx="2">
                  <c:v>2</c:v>
                </c:pt>
                <c:pt idx="3">
                  <c:v>3</c:v>
                </c:pt>
                <c:pt idx="4">
                  <c:v>4</c:v>
                </c:pt>
                <c:pt idx="5">
                  <c:v>5</c:v>
                </c:pt>
                <c:pt idx="10">
                  <c:v>10</c:v>
                </c:pt>
                <c:pt idx="15">
                  <c:v>15</c:v>
                </c:pt>
                <c:pt idx="20">
                  <c:v>20</c:v>
                </c:pt>
                <c:pt idx="25">
                  <c:v>25</c:v>
                </c:pt>
                <c:pt idx="30">
                  <c:v>30</c:v>
                </c:pt>
                <c:pt idx="35">
                  <c:v>35</c:v>
                </c:pt>
                <c:pt idx="40">
                  <c:v>40</c:v>
                </c:pt>
                <c:pt idx="45">
                  <c:v>45</c:v>
                </c:pt>
                <c:pt idx="50">
                  <c:v>50</c:v>
                </c:pt>
                <c:pt idx="55">
                  <c:v>55</c:v>
                </c:pt>
                <c:pt idx="60">
                  <c:v>60</c:v>
                </c:pt>
              </c:numCache>
            </c:numRef>
          </c:cat>
          <c:val>
            <c:numRef>
              <c:f>Tabelle1!$B$3:$B$63</c:f>
              <c:numCache>
                <c:formatCode>General</c:formatCode>
                <c:ptCount val="61"/>
                <c:pt idx="5">
                  <c:v>7.24</c:v>
                </c:pt>
                <c:pt idx="10">
                  <c:v>16.260000000000002</c:v>
                </c:pt>
                <c:pt idx="15">
                  <c:v>23.52</c:v>
                </c:pt>
                <c:pt idx="20">
                  <c:v>29.44</c:v>
                </c:pt>
                <c:pt idx="25">
                  <c:v>34.32</c:v>
                </c:pt>
                <c:pt idx="30">
                  <c:v>38.880000000000003</c:v>
                </c:pt>
                <c:pt idx="35">
                  <c:v>42.85</c:v>
                </c:pt>
                <c:pt idx="40">
                  <c:v>46.24</c:v>
                </c:pt>
                <c:pt idx="45">
                  <c:v>49.53</c:v>
                </c:pt>
                <c:pt idx="50">
                  <c:v>52.38</c:v>
                </c:pt>
              </c:numCache>
            </c:numRef>
          </c:val>
          <c:smooth val="1"/>
        </c:ser>
        <c:ser>
          <c:idx val="1"/>
          <c:order val="1"/>
          <c:tx>
            <c:strRef>
              <c:f>Tabelle1!$C$1:$C$2</c:f>
              <c:strCache>
                <c:ptCount val="1"/>
                <c:pt idx="0">
                  <c:v>Rohphosphat</c:v>
                </c:pt>
              </c:strCache>
            </c:strRef>
          </c:tx>
          <c:spPr>
            <a:ln w="21595">
              <a:solidFill>
                <a:srgbClr val="FF00FF"/>
              </a:solidFill>
              <a:prstDash val="solid"/>
            </a:ln>
          </c:spPr>
          <c:marker>
            <c:symbol val="square"/>
            <c:size val="8"/>
            <c:spPr>
              <a:solidFill>
                <a:srgbClr val="FF00FF"/>
              </a:solidFill>
              <a:ln>
                <a:solidFill>
                  <a:srgbClr val="FF00FF"/>
                </a:solidFill>
                <a:prstDash val="solid"/>
              </a:ln>
            </c:spPr>
          </c:marker>
          <c:cat>
            <c:numRef>
              <c:f>Tabelle1!$A$3:$A$63</c:f>
              <c:numCache>
                <c:formatCode>General</c:formatCode>
                <c:ptCount val="61"/>
                <c:pt idx="0">
                  <c:v>0</c:v>
                </c:pt>
                <c:pt idx="1">
                  <c:v>1</c:v>
                </c:pt>
                <c:pt idx="2">
                  <c:v>2</c:v>
                </c:pt>
                <c:pt idx="3">
                  <c:v>3</c:v>
                </c:pt>
                <c:pt idx="4">
                  <c:v>4</c:v>
                </c:pt>
                <c:pt idx="5">
                  <c:v>5</c:v>
                </c:pt>
                <c:pt idx="10">
                  <c:v>10</c:v>
                </c:pt>
                <c:pt idx="15">
                  <c:v>15</c:v>
                </c:pt>
                <c:pt idx="20">
                  <c:v>20</c:v>
                </c:pt>
                <c:pt idx="25">
                  <c:v>25</c:v>
                </c:pt>
                <c:pt idx="30">
                  <c:v>30</c:v>
                </c:pt>
                <c:pt idx="35">
                  <c:v>35</c:v>
                </c:pt>
                <c:pt idx="40">
                  <c:v>40</c:v>
                </c:pt>
                <c:pt idx="45">
                  <c:v>45</c:v>
                </c:pt>
                <c:pt idx="50">
                  <c:v>50</c:v>
                </c:pt>
                <c:pt idx="55">
                  <c:v>55</c:v>
                </c:pt>
                <c:pt idx="60">
                  <c:v>60</c:v>
                </c:pt>
              </c:numCache>
            </c:numRef>
          </c:cat>
          <c:val>
            <c:numRef>
              <c:f>Tabelle1!$C$3:$C$63</c:f>
              <c:numCache>
                <c:formatCode>General</c:formatCode>
                <c:ptCount val="61"/>
                <c:pt idx="5">
                  <c:v>10.039999999999999</c:v>
                </c:pt>
                <c:pt idx="10">
                  <c:v>26.98</c:v>
                </c:pt>
                <c:pt idx="15">
                  <c:v>40.78</c:v>
                </c:pt>
                <c:pt idx="20">
                  <c:v>52.7</c:v>
                </c:pt>
                <c:pt idx="25">
                  <c:v>63.99</c:v>
                </c:pt>
                <c:pt idx="30">
                  <c:v>74.67</c:v>
                </c:pt>
                <c:pt idx="35">
                  <c:v>85.01</c:v>
                </c:pt>
                <c:pt idx="40">
                  <c:v>94.96</c:v>
                </c:pt>
                <c:pt idx="45">
                  <c:v>105.05</c:v>
                </c:pt>
                <c:pt idx="50">
                  <c:v>114.75</c:v>
                </c:pt>
              </c:numCache>
            </c:numRef>
          </c:val>
          <c:smooth val="1"/>
        </c:ser>
        <c:dLbls>
          <c:showLegendKey val="0"/>
          <c:showVal val="0"/>
          <c:showCatName val="0"/>
          <c:showSerName val="0"/>
          <c:showPercent val="0"/>
          <c:showBubbleSize val="0"/>
        </c:dLbls>
        <c:marker val="1"/>
        <c:smooth val="0"/>
        <c:axId val="355599768"/>
        <c:axId val="355595456"/>
      </c:lineChart>
      <c:catAx>
        <c:axId val="355599768"/>
        <c:scaling>
          <c:orientation val="minMax"/>
        </c:scaling>
        <c:delete val="1"/>
        <c:axPos val="b"/>
        <c:title>
          <c:tx>
            <c:rich>
              <a:bodyPr/>
              <a:lstStyle/>
              <a:p>
                <a:pPr>
                  <a:defRPr sz="1573" b="1" i="0" u="none" strike="noStrike" baseline="0">
                    <a:solidFill>
                      <a:srgbClr val="0000FF"/>
                    </a:solidFill>
                    <a:latin typeface="Arial"/>
                    <a:ea typeface="Arial"/>
                    <a:cs typeface="Arial"/>
                  </a:defRPr>
                </a:pPr>
                <a:r>
                  <a:t>Extraktionszeit, min.</a:t>
                </a:r>
              </a:p>
            </c:rich>
          </c:tx>
          <c:layout>
            <c:manualLayout>
              <c:xMode val="edge"/>
              <c:yMode val="edge"/>
              <c:x val="0.33261802575107297"/>
              <c:y val="0.8771186440677966"/>
            </c:manualLayout>
          </c:layout>
          <c:overlay val="1"/>
          <c:spPr>
            <a:noFill/>
            <a:ln w="43190">
              <a:noFill/>
            </a:ln>
          </c:spPr>
        </c:title>
        <c:numFmt formatCode="General" sourceLinked="1"/>
        <c:majorTickMark val="cross"/>
        <c:minorTickMark val="cross"/>
        <c:tickLblPos val="nextTo"/>
        <c:crossAx val="355595456"/>
        <c:crosses val="autoZero"/>
        <c:auto val="1"/>
        <c:lblAlgn val="ctr"/>
        <c:lblOffset val="100"/>
        <c:tickLblSkip val="6"/>
        <c:tickMarkSkip val="5"/>
        <c:noMultiLvlLbl val="1"/>
      </c:catAx>
      <c:valAx>
        <c:axId val="355595456"/>
        <c:scaling>
          <c:orientation val="minMax"/>
        </c:scaling>
        <c:delete val="1"/>
        <c:axPos val="l"/>
        <c:majorGridlines>
          <c:spPr>
            <a:ln w="5399">
              <a:solidFill>
                <a:srgbClr val="000000"/>
              </a:solidFill>
              <a:prstDash val="solid"/>
            </a:ln>
          </c:spPr>
        </c:majorGridlines>
        <c:title>
          <c:tx>
            <c:rich>
              <a:bodyPr/>
              <a:lstStyle/>
              <a:p>
                <a:pPr>
                  <a:defRPr sz="1913" b="1" i="0" u="none" strike="noStrike" baseline="0">
                    <a:solidFill>
                      <a:srgbClr val="0000FF"/>
                    </a:solidFill>
                    <a:latin typeface="Arial"/>
                    <a:ea typeface="Arial"/>
                    <a:cs typeface="Arial"/>
                  </a:defRPr>
                </a:pPr>
                <a:r>
                  <a:t>mg P/kg Boden</a:t>
                </a:r>
              </a:p>
            </c:rich>
          </c:tx>
          <c:layout>
            <c:manualLayout>
              <c:xMode val="edge"/>
              <c:yMode val="edge"/>
              <c:x val="1.2875536480686695E-2"/>
              <c:y val="0.17796610169491525"/>
            </c:manualLayout>
          </c:layout>
          <c:overlay val="1"/>
          <c:spPr>
            <a:noFill/>
            <a:ln w="43190">
              <a:noFill/>
            </a:ln>
          </c:spPr>
        </c:title>
        <c:numFmt formatCode="General" sourceLinked="1"/>
        <c:majorTickMark val="cross"/>
        <c:minorTickMark val="cross"/>
        <c:tickLblPos val="nextTo"/>
        <c:crossAx val="355599768"/>
        <c:crosses val="autoZero"/>
        <c:crossBetween val="between"/>
      </c:valAx>
      <c:spPr>
        <a:solidFill>
          <a:srgbClr val="FFFFFF"/>
        </a:solidFill>
        <a:ln w="21595">
          <a:solidFill>
            <a:srgbClr val="808080"/>
          </a:solidFill>
          <a:prstDash val="solid"/>
        </a:ln>
      </c:spPr>
    </c:plotArea>
    <c:legend>
      <c:legendPos val="r"/>
      <c:layout>
        <c:manualLayout>
          <c:xMode val="edge"/>
          <c:yMode val="edge"/>
          <c:x val="0.74678111587982832"/>
          <c:y val="0.32627118644067798"/>
          <c:w val="0.24463519313304721"/>
          <c:h val="0.17372881355932204"/>
        </c:manualLayout>
      </c:layout>
      <c:overlay val="1"/>
      <c:spPr>
        <a:solidFill>
          <a:srgbClr val="FFFFFF"/>
        </a:solidFill>
        <a:ln w="5399">
          <a:solidFill>
            <a:srgbClr val="000000"/>
          </a:solidFill>
          <a:prstDash val="solid"/>
        </a:ln>
      </c:spPr>
      <c:txPr>
        <a:bodyPr/>
        <a:lstStyle/>
        <a:p>
          <a:pPr>
            <a:defRPr sz="1445" b="0" i="0" u="none" strike="noStrike" baseline="0">
              <a:solidFill>
                <a:srgbClr val="0000FF"/>
              </a:solidFill>
              <a:latin typeface="Arial"/>
              <a:ea typeface="Arial"/>
              <a:cs typeface="Arial"/>
            </a:defRPr>
          </a:pPr>
          <a:endParaRPr lang="de-DE"/>
        </a:p>
      </c:txPr>
    </c:legend>
    <c:plotVisOnly val="1"/>
    <c:dispBlanksAs val="gap"/>
    <c:showDLblsOverMax val="1"/>
  </c:chart>
  <c:spPr>
    <a:solidFill>
      <a:srgbClr val="FFFFFF"/>
    </a:solidFill>
    <a:ln w="5399">
      <a:solidFill>
        <a:srgbClr val="000000"/>
      </a:solidFill>
      <a:prstDash val="solid"/>
    </a:ln>
  </c:spPr>
  <c:txPr>
    <a:bodyPr/>
    <a:lstStyle/>
    <a:p>
      <a:pPr>
        <a:defRPr sz="1573" b="0" i="0" u="none" strike="noStrike" baseline="0">
          <a:solidFill>
            <a:srgbClr val="000000"/>
          </a:solidFill>
          <a:latin typeface="Arial"/>
          <a:ea typeface="Arial"/>
          <a:cs typeface="Arial"/>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5570175438596492"/>
          <c:y val="0.10280373831775701"/>
          <c:w val="0.48903508771929827"/>
          <c:h val="0.60747663551401865"/>
        </c:manualLayout>
      </c:layout>
      <c:lineChart>
        <c:grouping val="standard"/>
        <c:varyColors val="1"/>
        <c:ser>
          <c:idx val="0"/>
          <c:order val="0"/>
          <c:tx>
            <c:strRef>
              <c:f>Tabelle1!$B$1:$B$2</c:f>
              <c:strCache>
                <c:ptCount val="1"/>
                <c:pt idx="0">
                  <c:v>Kontrolle</c:v>
                </c:pt>
              </c:strCache>
            </c:strRef>
          </c:tx>
          <c:spPr>
            <a:ln w="22467">
              <a:solidFill>
                <a:srgbClr val="000080"/>
              </a:solidFill>
              <a:prstDash val="solid"/>
            </a:ln>
          </c:spPr>
          <c:marker>
            <c:symbol val="diamond"/>
            <c:size val="8"/>
            <c:spPr>
              <a:solidFill>
                <a:srgbClr val="000080"/>
              </a:solidFill>
              <a:ln>
                <a:solidFill>
                  <a:srgbClr val="000080"/>
                </a:solidFill>
                <a:prstDash val="solid"/>
              </a:ln>
            </c:spPr>
          </c:marker>
          <c:cat>
            <c:numRef>
              <c:f>Tabelle1!$A$3:$A$63</c:f>
              <c:numCache>
                <c:formatCode>General</c:formatCode>
                <c:ptCount val="61"/>
                <c:pt idx="0">
                  <c:v>0</c:v>
                </c:pt>
                <c:pt idx="1">
                  <c:v>1</c:v>
                </c:pt>
                <c:pt idx="2">
                  <c:v>2</c:v>
                </c:pt>
                <c:pt idx="3">
                  <c:v>3</c:v>
                </c:pt>
                <c:pt idx="4">
                  <c:v>4</c:v>
                </c:pt>
                <c:pt idx="5">
                  <c:v>5</c:v>
                </c:pt>
                <c:pt idx="10">
                  <c:v>10</c:v>
                </c:pt>
                <c:pt idx="15">
                  <c:v>15</c:v>
                </c:pt>
                <c:pt idx="20">
                  <c:v>20</c:v>
                </c:pt>
                <c:pt idx="25">
                  <c:v>25</c:v>
                </c:pt>
                <c:pt idx="30">
                  <c:v>30</c:v>
                </c:pt>
                <c:pt idx="35">
                  <c:v>35</c:v>
                </c:pt>
                <c:pt idx="40">
                  <c:v>40</c:v>
                </c:pt>
                <c:pt idx="45">
                  <c:v>45</c:v>
                </c:pt>
                <c:pt idx="50">
                  <c:v>50</c:v>
                </c:pt>
                <c:pt idx="55">
                  <c:v>55</c:v>
                </c:pt>
                <c:pt idx="60">
                  <c:v>60</c:v>
                </c:pt>
              </c:numCache>
            </c:numRef>
          </c:cat>
          <c:val>
            <c:numRef>
              <c:f>Tabelle1!$B$3:$B$63</c:f>
              <c:numCache>
                <c:formatCode>General</c:formatCode>
                <c:ptCount val="61"/>
                <c:pt idx="5">
                  <c:v>7.24</c:v>
                </c:pt>
                <c:pt idx="10">
                  <c:v>16.260000000000002</c:v>
                </c:pt>
                <c:pt idx="15">
                  <c:v>23.52</c:v>
                </c:pt>
                <c:pt idx="20">
                  <c:v>29.44</c:v>
                </c:pt>
                <c:pt idx="25">
                  <c:v>34.32</c:v>
                </c:pt>
                <c:pt idx="30">
                  <c:v>38.880000000000003</c:v>
                </c:pt>
                <c:pt idx="35">
                  <c:v>42.85</c:v>
                </c:pt>
                <c:pt idx="40">
                  <c:v>46.24</c:v>
                </c:pt>
                <c:pt idx="45">
                  <c:v>49.53</c:v>
                </c:pt>
                <c:pt idx="50">
                  <c:v>52.38</c:v>
                </c:pt>
              </c:numCache>
            </c:numRef>
          </c:val>
          <c:smooth val="1"/>
        </c:ser>
        <c:ser>
          <c:idx val="1"/>
          <c:order val="1"/>
          <c:tx>
            <c:strRef>
              <c:f>Tabelle1!$C$1:$C$2</c:f>
              <c:strCache>
                <c:ptCount val="1"/>
                <c:pt idx="0">
                  <c:v>Rohphosphat</c:v>
                </c:pt>
              </c:strCache>
            </c:strRef>
          </c:tx>
          <c:spPr>
            <a:ln w="22467">
              <a:solidFill>
                <a:srgbClr val="FF00FF"/>
              </a:solidFill>
              <a:prstDash val="solid"/>
            </a:ln>
          </c:spPr>
          <c:marker>
            <c:symbol val="square"/>
            <c:size val="8"/>
            <c:spPr>
              <a:solidFill>
                <a:srgbClr val="FF00FF"/>
              </a:solidFill>
              <a:ln>
                <a:solidFill>
                  <a:srgbClr val="FF00FF"/>
                </a:solidFill>
                <a:prstDash val="solid"/>
              </a:ln>
            </c:spPr>
          </c:marker>
          <c:cat>
            <c:numRef>
              <c:f>Tabelle1!$A$3:$A$63</c:f>
              <c:numCache>
                <c:formatCode>General</c:formatCode>
                <c:ptCount val="61"/>
                <c:pt idx="0">
                  <c:v>0</c:v>
                </c:pt>
                <c:pt idx="1">
                  <c:v>1</c:v>
                </c:pt>
                <c:pt idx="2">
                  <c:v>2</c:v>
                </c:pt>
                <c:pt idx="3">
                  <c:v>3</c:v>
                </c:pt>
                <c:pt idx="4">
                  <c:v>4</c:v>
                </c:pt>
                <c:pt idx="5">
                  <c:v>5</c:v>
                </c:pt>
                <c:pt idx="10">
                  <c:v>10</c:v>
                </c:pt>
                <c:pt idx="15">
                  <c:v>15</c:v>
                </c:pt>
                <c:pt idx="20">
                  <c:v>20</c:v>
                </c:pt>
                <c:pt idx="25">
                  <c:v>25</c:v>
                </c:pt>
                <c:pt idx="30">
                  <c:v>30</c:v>
                </c:pt>
                <c:pt idx="35">
                  <c:v>35</c:v>
                </c:pt>
                <c:pt idx="40">
                  <c:v>40</c:v>
                </c:pt>
                <c:pt idx="45">
                  <c:v>45</c:v>
                </c:pt>
                <c:pt idx="50">
                  <c:v>50</c:v>
                </c:pt>
                <c:pt idx="55">
                  <c:v>55</c:v>
                </c:pt>
                <c:pt idx="60">
                  <c:v>60</c:v>
                </c:pt>
              </c:numCache>
            </c:numRef>
          </c:cat>
          <c:val>
            <c:numRef>
              <c:f>Tabelle1!$C$3:$C$63</c:f>
              <c:numCache>
                <c:formatCode>General</c:formatCode>
                <c:ptCount val="61"/>
                <c:pt idx="5">
                  <c:v>10.039999999999999</c:v>
                </c:pt>
                <c:pt idx="10">
                  <c:v>26.98</c:v>
                </c:pt>
                <c:pt idx="15">
                  <c:v>40.78</c:v>
                </c:pt>
                <c:pt idx="20">
                  <c:v>52.7</c:v>
                </c:pt>
                <c:pt idx="25">
                  <c:v>63.99</c:v>
                </c:pt>
                <c:pt idx="30">
                  <c:v>74.67</c:v>
                </c:pt>
                <c:pt idx="35">
                  <c:v>85.01</c:v>
                </c:pt>
                <c:pt idx="40">
                  <c:v>94.96</c:v>
                </c:pt>
                <c:pt idx="45">
                  <c:v>105.05</c:v>
                </c:pt>
                <c:pt idx="50">
                  <c:v>114.75</c:v>
                </c:pt>
              </c:numCache>
            </c:numRef>
          </c:val>
          <c:smooth val="1"/>
        </c:ser>
        <c:ser>
          <c:idx val="2"/>
          <c:order val="2"/>
          <c:tx>
            <c:strRef>
              <c:f>Tabelle1!$D$1:$D$2</c:f>
              <c:strCache>
                <c:ptCount val="1"/>
                <c:pt idx="0">
                  <c:v>Thomasphosphat</c:v>
                </c:pt>
              </c:strCache>
            </c:strRef>
          </c:tx>
          <c:spPr>
            <a:ln w="44933">
              <a:solidFill>
                <a:srgbClr val="0000FF"/>
              </a:solidFill>
              <a:prstDash val="solid"/>
            </a:ln>
          </c:spPr>
          <c:marker>
            <c:symbol val="triangle"/>
            <c:size val="10"/>
            <c:spPr>
              <a:solidFill>
                <a:srgbClr val="3366FF"/>
              </a:solidFill>
              <a:ln>
                <a:solidFill>
                  <a:srgbClr val="0000FF"/>
                </a:solidFill>
                <a:prstDash val="solid"/>
              </a:ln>
            </c:spPr>
          </c:marker>
          <c:cat>
            <c:numRef>
              <c:f>Tabelle1!$A$3:$A$63</c:f>
              <c:numCache>
                <c:formatCode>General</c:formatCode>
                <c:ptCount val="61"/>
                <c:pt idx="0">
                  <c:v>0</c:v>
                </c:pt>
                <c:pt idx="1">
                  <c:v>1</c:v>
                </c:pt>
                <c:pt idx="2">
                  <c:v>2</c:v>
                </c:pt>
                <c:pt idx="3">
                  <c:v>3</c:v>
                </c:pt>
                <c:pt idx="4">
                  <c:v>4</c:v>
                </c:pt>
                <c:pt idx="5">
                  <c:v>5</c:v>
                </c:pt>
                <c:pt idx="10">
                  <c:v>10</c:v>
                </c:pt>
                <c:pt idx="15">
                  <c:v>15</c:v>
                </c:pt>
                <c:pt idx="20">
                  <c:v>20</c:v>
                </c:pt>
                <c:pt idx="25">
                  <c:v>25</c:v>
                </c:pt>
                <c:pt idx="30">
                  <c:v>30</c:v>
                </c:pt>
                <c:pt idx="35">
                  <c:v>35</c:v>
                </c:pt>
                <c:pt idx="40">
                  <c:v>40</c:v>
                </c:pt>
                <c:pt idx="45">
                  <c:v>45</c:v>
                </c:pt>
                <c:pt idx="50">
                  <c:v>50</c:v>
                </c:pt>
                <c:pt idx="55">
                  <c:v>55</c:v>
                </c:pt>
                <c:pt idx="60">
                  <c:v>60</c:v>
                </c:pt>
              </c:numCache>
            </c:numRef>
          </c:cat>
          <c:val>
            <c:numRef>
              <c:f>Tabelle1!$D$3:$D$63</c:f>
              <c:numCache>
                <c:formatCode>General</c:formatCode>
                <c:ptCount val="61"/>
                <c:pt idx="5">
                  <c:v>22.7</c:v>
                </c:pt>
                <c:pt idx="10">
                  <c:v>48.8</c:v>
                </c:pt>
                <c:pt idx="15">
                  <c:v>68.59</c:v>
                </c:pt>
                <c:pt idx="20">
                  <c:v>83.5</c:v>
                </c:pt>
                <c:pt idx="25">
                  <c:v>96.2</c:v>
                </c:pt>
                <c:pt idx="30">
                  <c:v>107.06</c:v>
                </c:pt>
                <c:pt idx="35">
                  <c:v>115.76</c:v>
                </c:pt>
                <c:pt idx="40">
                  <c:v>124.1</c:v>
                </c:pt>
                <c:pt idx="45">
                  <c:v>130.5</c:v>
                </c:pt>
                <c:pt idx="50">
                  <c:v>136</c:v>
                </c:pt>
              </c:numCache>
            </c:numRef>
          </c:val>
          <c:smooth val="1"/>
        </c:ser>
        <c:dLbls>
          <c:showLegendKey val="0"/>
          <c:showVal val="0"/>
          <c:showCatName val="0"/>
          <c:showSerName val="0"/>
          <c:showPercent val="0"/>
          <c:showBubbleSize val="0"/>
        </c:dLbls>
        <c:marker val="1"/>
        <c:smooth val="0"/>
        <c:axId val="355598592"/>
        <c:axId val="355597024"/>
      </c:lineChart>
      <c:catAx>
        <c:axId val="355598592"/>
        <c:scaling>
          <c:orientation val="minMax"/>
        </c:scaling>
        <c:delete val="1"/>
        <c:axPos val="b"/>
        <c:title>
          <c:tx>
            <c:rich>
              <a:bodyPr/>
              <a:lstStyle/>
              <a:p>
                <a:pPr>
                  <a:defRPr sz="1990" b="1" i="0" u="none" strike="noStrike" baseline="0">
                    <a:solidFill>
                      <a:srgbClr val="0000FF"/>
                    </a:solidFill>
                    <a:latin typeface="Arial"/>
                    <a:ea typeface="Arial"/>
                    <a:cs typeface="Arial"/>
                  </a:defRPr>
                </a:pPr>
                <a:r>
                  <a:t>Extraktionszeit, min.</a:t>
                </a:r>
              </a:p>
            </c:rich>
          </c:tx>
          <c:layout>
            <c:manualLayout>
              <c:xMode val="edge"/>
              <c:yMode val="edge"/>
              <c:x val="0.26535087719298245"/>
              <c:y val="0.85046728971962615"/>
            </c:manualLayout>
          </c:layout>
          <c:overlay val="1"/>
          <c:spPr>
            <a:noFill/>
            <a:ln w="44933">
              <a:noFill/>
            </a:ln>
          </c:spPr>
        </c:title>
        <c:numFmt formatCode="General" sourceLinked="1"/>
        <c:majorTickMark val="cross"/>
        <c:minorTickMark val="cross"/>
        <c:tickLblPos val="nextTo"/>
        <c:crossAx val="355597024"/>
        <c:crosses val="autoZero"/>
        <c:auto val="1"/>
        <c:lblAlgn val="ctr"/>
        <c:lblOffset val="100"/>
        <c:tickLblSkip val="6"/>
        <c:tickMarkSkip val="5"/>
        <c:noMultiLvlLbl val="1"/>
      </c:catAx>
      <c:valAx>
        <c:axId val="355597024"/>
        <c:scaling>
          <c:orientation val="minMax"/>
        </c:scaling>
        <c:delete val="1"/>
        <c:axPos val="l"/>
        <c:majorGridlines>
          <c:spPr>
            <a:ln w="5617">
              <a:solidFill>
                <a:srgbClr val="000000"/>
              </a:solidFill>
              <a:prstDash val="solid"/>
            </a:ln>
          </c:spPr>
        </c:majorGridlines>
        <c:title>
          <c:tx>
            <c:rich>
              <a:bodyPr/>
              <a:lstStyle/>
              <a:p>
                <a:pPr>
                  <a:defRPr sz="1990" b="1" i="0" u="none" strike="noStrike" baseline="0">
                    <a:solidFill>
                      <a:srgbClr val="0000FF"/>
                    </a:solidFill>
                    <a:latin typeface="Arial"/>
                    <a:ea typeface="Arial"/>
                    <a:cs typeface="Arial"/>
                  </a:defRPr>
                </a:pPr>
                <a:r>
                  <a:t>mg P/kg Boden</a:t>
                </a:r>
              </a:p>
            </c:rich>
          </c:tx>
          <c:layout>
            <c:manualLayout>
              <c:xMode val="edge"/>
              <c:yMode val="edge"/>
              <c:x val="8.771929824561403E-3"/>
              <c:y val="0.14485981308411214"/>
            </c:manualLayout>
          </c:layout>
          <c:overlay val="1"/>
          <c:spPr>
            <a:noFill/>
            <a:ln w="44933">
              <a:noFill/>
            </a:ln>
          </c:spPr>
        </c:title>
        <c:numFmt formatCode="General" sourceLinked="1"/>
        <c:majorTickMark val="cross"/>
        <c:minorTickMark val="cross"/>
        <c:tickLblPos val="nextTo"/>
        <c:crossAx val="355598592"/>
        <c:crosses val="autoZero"/>
        <c:crossBetween val="midCat"/>
        <c:minorUnit val="5"/>
      </c:valAx>
      <c:spPr>
        <a:solidFill>
          <a:srgbClr val="FFFFFF"/>
        </a:solidFill>
        <a:ln w="22467">
          <a:solidFill>
            <a:srgbClr val="808080"/>
          </a:solidFill>
          <a:prstDash val="solid"/>
        </a:ln>
      </c:spPr>
    </c:plotArea>
    <c:legend>
      <c:legendPos val="r"/>
      <c:layout>
        <c:manualLayout>
          <c:xMode val="edge"/>
          <c:yMode val="edge"/>
          <c:x val="0.69517543859649122"/>
          <c:y val="0.37850467289719625"/>
          <c:w val="0.30263157894736842"/>
          <c:h val="0.28504672897196259"/>
        </c:manualLayout>
      </c:layout>
      <c:overlay val="1"/>
      <c:spPr>
        <a:solidFill>
          <a:srgbClr val="FFFFFF"/>
        </a:solidFill>
        <a:ln w="5617">
          <a:solidFill>
            <a:srgbClr val="000000"/>
          </a:solidFill>
          <a:prstDash val="solid"/>
        </a:ln>
      </c:spPr>
      <c:txPr>
        <a:bodyPr/>
        <a:lstStyle/>
        <a:p>
          <a:pPr>
            <a:defRPr sz="1504" b="0" i="0" u="none" strike="noStrike" baseline="0">
              <a:solidFill>
                <a:srgbClr val="0000FF"/>
              </a:solidFill>
              <a:latin typeface="Arial"/>
              <a:ea typeface="Arial"/>
              <a:cs typeface="Arial"/>
            </a:defRPr>
          </a:pPr>
          <a:endParaRPr lang="de-DE"/>
        </a:p>
      </c:txPr>
    </c:legend>
    <c:plotVisOnly val="1"/>
    <c:dispBlanksAs val="gap"/>
    <c:showDLblsOverMax val="1"/>
  </c:chart>
  <c:spPr>
    <a:solidFill>
      <a:srgbClr val="FFFFFF"/>
    </a:solidFill>
    <a:ln w="5617">
      <a:solidFill>
        <a:srgbClr val="000000"/>
      </a:solidFill>
      <a:prstDash val="solid"/>
    </a:ln>
  </c:spPr>
  <c:txPr>
    <a:bodyPr/>
    <a:lstStyle/>
    <a:p>
      <a:pPr>
        <a:defRPr sz="1636" b="0" i="0" u="none" strike="noStrike" baseline="0">
          <a:solidFill>
            <a:srgbClr val="000000"/>
          </a:solidFill>
          <a:latin typeface="Arial"/>
          <a:ea typeface="Arial"/>
          <a:cs typeface="Arial"/>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384928716904277"/>
          <c:y val="5.6410256410256411E-2"/>
          <c:w val="0.70264765784114058"/>
          <c:h val="0.77948717948717949"/>
        </c:manualLayout>
      </c:layout>
      <c:barChart>
        <c:barDir val="col"/>
        <c:grouping val="clustered"/>
        <c:varyColors val="1"/>
        <c:ser>
          <c:idx val="0"/>
          <c:order val="0"/>
          <c:tx>
            <c:strRef>
              <c:f>Tabelle1!$C$3</c:f>
              <c:strCache>
                <c:ptCount val="1"/>
                <c:pt idx="0">
                  <c:v>Al/Fe-P</c:v>
                </c:pt>
              </c:strCache>
            </c:strRef>
          </c:tx>
          <c:spPr>
            <a:solidFill>
              <a:srgbClr val="9999FF"/>
            </a:solidFill>
            <a:ln w="11814">
              <a:solidFill>
                <a:srgbClr val="000000"/>
              </a:solidFill>
              <a:prstDash val="solid"/>
            </a:ln>
          </c:spPr>
          <c:invertIfNegative val="1"/>
          <c:cat>
            <c:numRef>
              <c:f>Tabelle1!$B$4:$B$12</c:f>
              <c:numCache>
                <c:formatCode>General</c:formatCode>
                <c:ptCount val="9"/>
                <c:pt idx="0">
                  <c:v>1</c:v>
                </c:pt>
                <c:pt idx="1">
                  <c:v>2</c:v>
                </c:pt>
                <c:pt idx="2">
                  <c:v>3</c:v>
                </c:pt>
                <c:pt idx="3">
                  <c:v>4</c:v>
                </c:pt>
                <c:pt idx="4">
                  <c:v>5</c:v>
                </c:pt>
                <c:pt idx="5">
                  <c:v>6</c:v>
                </c:pt>
                <c:pt idx="6">
                  <c:v>7</c:v>
                </c:pt>
                <c:pt idx="7">
                  <c:v>8</c:v>
                </c:pt>
                <c:pt idx="8">
                  <c:v>9</c:v>
                </c:pt>
              </c:numCache>
            </c:numRef>
          </c:cat>
          <c:val>
            <c:numRef>
              <c:f>Tabelle1!$C$4:$C$12</c:f>
              <c:numCache>
                <c:formatCode>General</c:formatCode>
                <c:ptCount val="9"/>
                <c:pt idx="0">
                  <c:v>56.2</c:v>
                </c:pt>
                <c:pt idx="1">
                  <c:v>246.2</c:v>
                </c:pt>
                <c:pt idx="2">
                  <c:v>161.4</c:v>
                </c:pt>
                <c:pt idx="3">
                  <c:v>128.80000000000001</c:v>
                </c:pt>
                <c:pt idx="4">
                  <c:v>192.1</c:v>
                </c:pt>
                <c:pt idx="5">
                  <c:v>284</c:v>
                </c:pt>
                <c:pt idx="6">
                  <c:v>225.8</c:v>
                </c:pt>
                <c:pt idx="7">
                  <c:v>216.6</c:v>
                </c:pt>
                <c:pt idx="8">
                  <c:v>177.8</c:v>
                </c:pt>
              </c:numCache>
            </c:numRef>
          </c:val>
          <c:extLst>
            <c:ext xmlns:c14="http://schemas.microsoft.com/office/drawing/2007/8/2/chart" uri="{6F2FDCE9-48DA-4B69-8628-5D25D57E5C99}">
              <c14:invertSolidFillFmt>
                <c14:spPr xmlns:c14="http://schemas.microsoft.com/office/drawing/2007/8/2/chart">
                  <a:solidFill>
                    <a:srgbClr val="FFFFFF"/>
                  </a:solidFill>
                  <a:ln w="11814">
                    <a:solidFill>
                      <a:srgbClr val="000000"/>
                    </a:solidFill>
                    <a:prstDash val="solid"/>
                  </a:ln>
                </c14:spPr>
              </c14:invertSolidFillFmt>
            </c:ext>
          </c:extLst>
        </c:ser>
        <c:ser>
          <c:idx val="1"/>
          <c:order val="1"/>
          <c:tx>
            <c:strRef>
              <c:f>Tabelle1!$D$3</c:f>
              <c:strCache>
                <c:ptCount val="1"/>
                <c:pt idx="0">
                  <c:v>org.-P</c:v>
                </c:pt>
              </c:strCache>
            </c:strRef>
          </c:tx>
          <c:spPr>
            <a:solidFill>
              <a:srgbClr val="993366"/>
            </a:solidFill>
            <a:ln w="11814">
              <a:solidFill>
                <a:srgbClr val="000000"/>
              </a:solidFill>
              <a:prstDash val="solid"/>
            </a:ln>
          </c:spPr>
          <c:invertIfNegative val="1"/>
          <c:cat>
            <c:numRef>
              <c:f>Tabelle1!$B$4:$B$12</c:f>
              <c:numCache>
                <c:formatCode>General</c:formatCode>
                <c:ptCount val="9"/>
                <c:pt idx="0">
                  <c:v>1</c:v>
                </c:pt>
                <c:pt idx="1">
                  <c:v>2</c:v>
                </c:pt>
                <c:pt idx="2">
                  <c:v>3</c:v>
                </c:pt>
                <c:pt idx="3">
                  <c:v>4</c:v>
                </c:pt>
                <c:pt idx="4">
                  <c:v>5</c:v>
                </c:pt>
                <c:pt idx="5">
                  <c:v>6</c:v>
                </c:pt>
                <c:pt idx="6">
                  <c:v>7</c:v>
                </c:pt>
                <c:pt idx="7">
                  <c:v>8</c:v>
                </c:pt>
                <c:pt idx="8">
                  <c:v>9</c:v>
                </c:pt>
              </c:numCache>
            </c:numRef>
          </c:cat>
          <c:val>
            <c:numRef>
              <c:f>Tabelle1!$D$4:$D$12</c:f>
              <c:numCache>
                <c:formatCode>General</c:formatCode>
                <c:ptCount val="9"/>
                <c:pt idx="0">
                  <c:v>75.599999999999994</c:v>
                </c:pt>
                <c:pt idx="1">
                  <c:v>223.7</c:v>
                </c:pt>
                <c:pt idx="2">
                  <c:v>120.6</c:v>
                </c:pt>
                <c:pt idx="3">
                  <c:v>117.4</c:v>
                </c:pt>
                <c:pt idx="4">
                  <c:v>279.89999999999998</c:v>
                </c:pt>
                <c:pt idx="5">
                  <c:v>257.39999999999998</c:v>
                </c:pt>
                <c:pt idx="6">
                  <c:v>312.60000000000002</c:v>
                </c:pt>
                <c:pt idx="7">
                  <c:v>304.39999999999998</c:v>
                </c:pt>
                <c:pt idx="8">
                  <c:v>356.5</c:v>
                </c:pt>
              </c:numCache>
            </c:numRef>
          </c:val>
          <c:extLst>
            <c:ext xmlns:c14="http://schemas.microsoft.com/office/drawing/2007/8/2/chart" uri="{6F2FDCE9-48DA-4B69-8628-5D25D57E5C99}">
              <c14:invertSolidFillFmt>
                <c14:spPr xmlns:c14="http://schemas.microsoft.com/office/drawing/2007/8/2/chart">
                  <a:solidFill>
                    <a:srgbClr val="FFFFFF"/>
                  </a:solidFill>
                  <a:ln w="11814">
                    <a:solidFill>
                      <a:srgbClr val="000000"/>
                    </a:solidFill>
                    <a:prstDash val="solid"/>
                  </a:ln>
                </c14:spPr>
              </c14:invertSolidFillFmt>
            </c:ext>
          </c:extLst>
        </c:ser>
        <c:ser>
          <c:idx val="2"/>
          <c:order val="2"/>
          <c:tx>
            <c:strRef>
              <c:f>Tabelle1!$E$3</c:f>
              <c:strCache>
                <c:ptCount val="1"/>
                <c:pt idx="0">
                  <c:v>Ca-P</c:v>
                </c:pt>
              </c:strCache>
            </c:strRef>
          </c:tx>
          <c:spPr>
            <a:solidFill>
              <a:srgbClr val="FFFFCC"/>
            </a:solidFill>
            <a:ln w="11814">
              <a:solidFill>
                <a:srgbClr val="000000"/>
              </a:solidFill>
              <a:prstDash val="solid"/>
            </a:ln>
          </c:spPr>
          <c:invertIfNegative val="1"/>
          <c:cat>
            <c:numRef>
              <c:f>Tabelle1!$B$4:$B$12</c:f>
              <c:numCache>
                <c:formatCode>General</c:formatCode>
                <c:ptCount val="9"/>
                <c:pt idx="0">
                  <c:v>1</c:v>
                </c:pt>
                <c:pt idx="1">
                  <c:v>2</c:v>
                </c:pt>
                <c:pt idx="2">
                  <c:v>3</c:v>
                </c:pt>
                <c:pt idx="3">
                  <c:v>4</c:v>
                </c:pt>
                <c:pt idx="4">
                  <c:v>5</c:v>
                </c:pt>
                <c:pt idx="5">
                  <c:v>6</c:v>
                </c:pt>
                <c:pt idx="6">
                  <c:v>7</c:v>
                </c:pt>
                <c:pt idx="7">
                  <c:v>8</c:v>
                </c:pt>
                <c:pt idx="8">
                  <c:v>9</c:v>
                </c:pt>
              </c:numCache>
            </c:numRef>
          </c:cat>
          <c:val>
            <c:numRef>
              <c:f>Tabelle1!$E$4:$E$12</c:f>
              <c:numCache>
                <c:formatCode>General</c:formatCode>
                <c:ptCount val="9"/>
                <c:pt idx="0">
                  <c:v>355.5</c:v>
                </c:pt>
                <c:pt idx="1">
                  <c:v>236</c:v>
                </c:pt>
                <c:pt idx="2">
                  <c:v>330</c:v>
                </c:pt>
                <c:pt idx="3">
                  <c:v>404.5</c:v>
                </c:pt>
                <c:pt idx="4">
                  <c:v>279.89999999999998</c:v>
                </c:pt>
                <c:pt idx="5">
                  <c:v>257.39999999999998</c:v>
                </c:pt>
                <c:pt idx="6">
                  <c:v>312.60000000000002</c:v>
                </c:pt>
                <c:pt idx="7">
                  <c:v>304.39999999999998</c:v>
                </c:pt>
                <c:pt idx="8">
                  <c:v>356.5</c:v>
                </c:pt>
              </c:numCache>
            </c:numRef>
          </c:val>
          <c:extLst>
            <c:ext xmlns:c14="http://schemas.microsoft.com/office/drawing/2007/8/2/chart" uri="{6F2FDCE9-48DA-4B69-8628-5D25D57E5C99}">
              <c14:invertSolidFillFmt>
                <c14:spPr xmlns:c14="http://schemas.microsoft.com/office/drawing/2007/8/2/chart">
                  <a:solidFill>
                    <a:srgbClr val="FFFFFF"/>
                  </a:solidFill>
                  <a:ln w="11814">
                    <a:solidFill>
                      <a:srgbClr val="000000"/>
                    </a:solidFill>
                    <a:prstDash val="solid"/>
                  </a:ln>
                </c14:spPr>
              </c14:invertSolidFillFmt>
            </c:ext>
          </c:extLst>
        </c:ser>
        <c:dLbls>
          <c:showLegendKey val="0"/>
          <c:showVal val="0"/>
          <c:showCatName val="0"/>
          <c:showSerName val="0"/>
          <c:showPercent val="0"/>
          <c:showBubbleSize val="0"/>
        </c:dLbls>
        <c:gapWidth val="150"/>
        <c:axId val="355598200"/>
        <c:axId val="355596632"/>
      </c:barChart>
      <c:catAx>
        <c:axId val="355598200"/>
        <c:scaling>
          <c:orientation val="minMax"/>
        </c:scaling>
        <c:delete val="1"/>
        <c:axPos val="b"/>
        <c:title>
          <c:tx>
            <c:rich>
              <a:bodyPr/>
              <a:lstStyle/>
              <a:p>
                <a:pPr>
                  <a:defRPr sz="884" b="1" i="0" u="none" strike="noStrike" baseline="0">
                    <a:solidFill>
                      <a:srgbClr val="000000"/>
                    </a:solidFill>
                    <a:latin typeface="Arial"/>
                    <a:ea typeface="Arial"/>
                    <a:cs typeface="Arial"/>
                  </a:defRPr>
                </a:pPr>
                <a:r>
                  <a:t>Standort</a:t>
                </a:r>
              </a:p>
            </c:rich>
          </c:tx>
          <c:layout>
            <c:manualLayout>
              <c:xMode val="edge"/>
              <c:yMode val="edge"/>
              <c:x val="0.42769857433808556"/>
              <c:y val="0.9128205128205128"/>
            </c:manualLayout>
          </c:layout>
          <c:overlay val="1"/>
          <c:spPr>
            <a:noFill/>
            <a:ln w="23628">
              <a:noFill/>
            </a:ln>
          </c:spPr>
        </c:title>
        <c:numFmt formatCode="General" sourceLinked="1"/>
        <c:majorTickMark val="cross"/>
        <c:minorTickMark val="cross"/>
        <c:tickLblPos val="nextTo"/>
        <c:crossAx val="355596632"/>
        <c:crosses val="autoZero"/>
        <c:auto val="1"/>
        <c:lblAlgn val="ctr"/>
        <c:lblOffset val="100"/>
        <c:tickLblSkip val="1"/>
        <c:tickMarkSkip val="1"/>
        <c:noMultiLvlLbl val="1"/>
      </c:catAx>
      <c:valAx>
        <c:axId val="355596632"/>
        <c:scaling>
          <c:orientation val="minMax"/>
        </c:scaling>
        <c:delete val="1"/>
        <c:axPos val="l"/>
        <c:majorGridlines>
          <c:spPr>
            <a:ln w="2953">
              <a:solidFill>
                <a:srgbClr val="000000"/>
              </a:solidFill>
              <a:prstDash val="solid"/>
            </a:ln>
          </c:spPr>
        </c:majorGridlines>
        <c:title>
          <c:tx>
            <c:rich>
              <a:bodyPr/>
              <a:lstStyle/>
              <a:p>
                <a:pPr>
                  <a:defRPr sz="884" b="1" i="0" u="none" strike="noStrike" baseline="0">
                    <a:solidFill>
                      <a:srgbClr val="000000"/>
                    </a:solidFill>
                    <a:latin typeface="Arial"/>
                    <a:ea typeface="Arial"/>
                    <a:cs typeface="Arial"/>
                  </a:defRPr>
                </a:pPr>
                <a:r>
                  <a:t>mg P/kg Boden</a:t>
                </a:r>
              </a:p>
            </c:rich>
          </c:tx>
          <c:layout>
            <c:manualLayout>
              <c:xMode val="edge"/>
              <c:yMode val="edge"/>
              <c:x val="2.2403258655804479E-2"/>
              <c:y val="0.31538461538461537"/>
            </c:manualLayout>
          </c:layout>
          <c:overlay val="1"/>
          <c:spPr>
            <a:noFill/>
            <a:ln w="23628">
              <a:noFill/>
            </a:ln>
          </c:spPr>
        </c:title>
        <c:numFmt formatCode="General" sourceLinked="1"/>
        <c:majorTickMark val="cross"/>
        <c:minorTickMark val="cross"/>
        <c:tickLblPos val="nextTo"/>
        <c:crossAx val="355598200"/>
        <c:crosses val="autoZero"/>
        <c:crossBetween val="between"/>
      </c:valAx>
      <c:spPr>
        <a:solidFill>
          <a:srgbClr val="C0C0C0"/>
        </a:solidFill>
        <a:ln w="11814">
          <a:solidFill>
            <a:srgbClr val="808080"/>
          </a:solidFill>
          <a:prstDash val="solid"/>
        </a:ln>
      </c:spPr>
    </c:plotArea>
    <c:legend>
      <c:legendPos val="r"/>
      <c:layout>
        <c:manualLayout>
          <c:xMode val="edge"/>
          <c:yMode val="edge"/>
          <c:x val="0.86150712830957232"/>
          <c:y val="0.36153846153846153"/>
          <c:w val="0.13034623217922606"/>
          <c:h val="0.1641025641025641"/>
        </c:manualLayout>
      </c:layout>
      <c:overlay val="1"/>
      <c:spPr>
        <a:solidFill>
          <a:srgbClr val="FFFFFF"/>
        </a:solidFill>
        <a:ln w="2953">
          <a:solidFill>
            <a:srgbClr val="000000"/>
          </a:solidFill>
          <a:prstDash val="solid"/>
        </a:ln>
      </c:spPr>
      <c:txPr>
        <a:bodyPr/>
        <a:lstStyle/>
        <a:p>
          <a:pPr>
            <a:defRPr sz="809"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2953">
      <a:solidFill>
        <a:srgbClr val="000000"/>
      </a:solidFill>
      <a:prstDash val="solid"/>
    </a:ln>
  </c:spPr>
  <c:txPr>
    <a:bodyPr/>
    <a:lstStyle/>
    <a:p>
      <a:pPr>
        <a:defRPr sz="884" b="0" i="0" u="none" strike="noStrike" baseline="0">
          <a:solidFill>
            <a:srgbClr val="000000"/>
          </a:solidFill>
          <a:latin typeface="Arial"/>
          <a:ea typeface="Arial"/>
          <a:cs typeface="Arial"/>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title>
      <c:layout>
        <c:manualLayout>
          <c:xMode val="edge"/>
          <c:yMode val="edge"/>
          <c:x val="0.31111111111111112"/>
          <c:y val="1.9305019305019305E-2"/>
        </c:manualLayout>
      </c:layout>
      <c:overlay val="1"/>
      <c:spPr>
        <a:noFill/>
        <a:ln w="35425">
          <a:noFill/>
        </a:ln>
      </c:spPr>
      <c:txPr>
        <a:bodyPr/>
        <a:lstStyle/>
        <a:p>
          <a:pPr>
            <a:defRPr sz="732" b="0" i="0" u="none" strike="noStrike" baseline="0">
              <a:solidFill>
                <a:srgbClr val="000000"/>
              </a:solidFill>
              <a:latin typeface="Arial"/>
              <a:ea typeface="Arial"/>
              <a:cs typeface="Arial"/>
            </a:defRPr>
          </a:pPr>
          <a:endParaRPr lang="de-DE"/>
        </a:p>
      </c:txPr>
    </c:title>
    <c:autoTitleDeleted val="0"/>
    <c:plotArea>
      <c:layout>
        <c:manualLayout>
          <c:layoutTarget val="inner"/>
          <c:xMode val="edge"/>
          <c:yMode val="edge"/>
          <c:x val="0.15925925925925927"/>
          <c:y val="0.16602316602316602"/>
          <c:w val="0.80740740740740746"/>
          <c:h val="0.6640926640926641"/>
        </c:manualLayout>
      </c:layout>
      <c:barChart>
        <c:barDir val="col"/>
        <c:grouping val="clustered"/>
        <c:varyColors val="1"/>
        <c:ser>
          <c:idx val="0"/>
          <c:order val="0"/>
          <c:tx>
            <c:strRef>
              <c:f>Tabelle1!$I$2:$I$3</c:f>
              <c:strCache>
                <c:ptCount val="1"/>
                <c:pt idx="0">
                  <c:v>P Konzentration in der Pflanze</c:v>
                </c:pt>
              </c:strCache>
            </c:strRef>
          </c:tx>
          <c:spPr>
            <a:solidFill>
              <a:srgbClr val="9999FF"/>
            </a:solidFill>
            <a:ln w="17712">
              <a:solidFill>
                <a:srgbClr val="000000"/>
              </a:solidFill>
              <a:prstDash val="solid"/>
            </a:ln>
          </c:spPr>
          <c:invertIfNegative val="1"/>
          <c:cat>
            <c:numRef>
              <c:f>Tabelle1!$H$4:$H$12</c:f>
              <c:numCache>
                <c:formatCode>General</c:formatCode>
                <c:ptCount val="9"/>
                <c:pt idx="0">
                  <c:v>1</c:v>
                </c:pt>
                <c:pt idx="1">
                  <c:v>2</c:v>
                </c:pt>
                <c:pt idx="2">
                  <c:v>3</c:v>
                </c:pt>
                <c:pt idx="3">
                  <c:v>4</c:v>
                </c:pt>
                <c:pt idx="4">
                  <c:v>5</c:v>
                </c:pt>
                <c:pt idx="5">
                  <c:v>6</c:v>
                </c:pt>
                <c:pt idx="6">
                  <c:v>7</c:v>
                </c:pt>
                <c:pt idx="7">
                  <c:v>8</c:v>
                </c:pt>
                <c:pt idx="8">
                  <c:v>9</c:v>
                </c:pt>
              </c:numCache>
            </c:numRef>
          </c:cat>
          <c:val>
            <c:numRef>
              <c:f>Tabelle1!$I$4:$I$12</c:f>
              <c:numCache>
                <c:formatCode>General</c:formatCode>
                <c:ptCount val="9"/>
                <c:pt idx="0">
                  <c:v>3.14</c:v>
                </c:pt>
                <c:pt idx="1">
                  <c:v>4.12</c:v>
                </c:pt>
                <c:pt idx="2">
                  <c:v>2.72</c:v>
                </c:pt>
                <c:pt idx="3">
                  <c:v>2.98</c:v>
                </c:pt>
                <c:pt idx="4">
                  <c:v>3.35</c:v>
                </c:pt>
                <c:pt idx="5">
                  <c:v>3.85</c:v>
                </c:pt>
                <c:pt idx="6">
                  <c:v>3.61</c:v>
                </c:pt>
                <c:pt idx="7">
                  <c:v>3.94</c:v>
                </c:pt>
                <c:pt idx="8">
                  <c:v>3.2</c:v>
                </c:pt>
              </c:numCache>
            </c:numRef>
          </c:val>
          <c:extLst>
            <c:ext xmlns:c14="http://schemas.microsoft.com/office/drawing/2007/8/2/chart" uri="{6F2FDCE9-48DA-4B69-8628-5D25D57E5C99}">
              <c14:invertSolidFillFmt>
                <c14:spPr xmlns:c14="http://schemas.microsoft.com/office/drawing/2007/8/2/chart">
                  <a:solidFill>
                    <a:srgbClr val="FFFFFF"/>
                  </a:solidFill>
                  <a:ln w="17712">
                    <a:solidFill>
                      <a:srgbClr val="000000"/>
                    </a:solidFill>
                    <a:prstDash val="solid"/>
                  </a:ln>
                </c14:spPr>
              </c14:invertSolidFillFmt>
            </c:ext>
          </c:extLst>
        </c:ser>
        <c:dLbls>
          <c:showLegendKey val="0"/>
          <c:showVal val="0"/>
          <c:showCatName val="0"/>
          <c:showSerName val="0"/>
          <c:showPercent val="0"/>
          <c:showBubbleSize val="0"/>
        </c:dLbls>
        <c:gapWidth val="150"/>
        <c:axId val="355219752"/>
        <c:axId val="355220144"/>
      </c:barChart>
      <c:catAx>
        <c:axId val="355219752"/>
        <c:scaling>
          <c:orientation val="minMax"/>
        </c:scaling>
        <c:delete val="1"/>
        <c:axPos val="b"/>
        <c:title>
          <c:tx>
            <c:rich>
              <a:bodyPr/>
              <a:lstStyle/>
              <a:p>
                <a:pPr>
                  <a:defRPr sz="732" b="1" i="0" u="none" strike="noStrike" baseline="0">
                    <a:solidFill>
                      <a:srgbClr val="000000"/>
                    </a:solidFill>
                    <a:latin typeface="Arial"/>
                    <a:ea typeface="Arial"/>
                    <a:cs typeface="Arial"/>
                  </a:defRPr>
                </a:pPr>
                <a:r>
                  <a:t>Standort</a:t>
                </a:r>
              </a:p>
            </c:rich>
          </c:tx>
          <c:layout>
            <c:manualLayout>
              <c:xMode val="edge"/>
              <c:yMode val="edge"/>
              <c:x val="0.48148148148148145"/>
              <c:y val="0.89961389961389959"/>
            </c:manualLayout>
          </c:layout>
          <c:overlay val="1"/>
          <c:spPr>
            <a:noFill/>
            <a:ln w="35425">
              <a:noFill/>
            </a:ln>
          </c:spPr>
        </c:title>
        <c:numFmt formatCode="General" sourceLinked="1"/>
        <c:majorTickMark val="cross"/>
        <c:minorTickMark val="cross"/>
        <c:tickLblPos val="nextTo"/>
        <c:crossAx val="355220144"/>
        <c:crosses val="autoZero"/>
        <c:auto val="1"/>
        <c:lblAlgn val="ctr"/>
        <c:lblOffset val="100"/>
        <c:tickLblSkip val="1"/>
        <c:tickMarkSkip val="1"/>
        <c:noMultiLvlLbl val="1"/>
      </c:catAx>
      <c:valAx>
        <c:axId val="355220144"/>
        <c:scaling>
          <c:orientation val="minMax"/>
        </c:scaling>
        <c:delete val="1"/>
        <c:axPos val="l"/>
        <c:majorGridlines>
          <c:spPr>
            <a:ln w="4428">
              <a:solidFill>
                <a:srgbClr val="000000"/>
              </a:solidFill>
              <a:prstDash val="solid"/>
            </a:ln>
          </c:spPr>
        </c:majorGridlines>
        <c:title>
          <c:tx>
            <c:rich>
              <a:bodyPr/>
              <a:lstStyle/>
              <a:p>
                <a:pPr>
                  <a:defRPr sz="732" b="1" i="0" u="none" strike="noStrike" baseline="0">
                    <a:solidFill>
                      <a:srgbClr val="000000"/>
                    </a:solidFill>
                    <a:latin typeface="Arial"/>
                    <a:ea typeface="Arial"/>
                    <a:cs typeface="Arial"/>
                  </a:defRPr>
                </a:pPr>
                <a:r>
                  <a:t>mg P/ g TM</a:t>
                </a:r>
              </a:p>
            </c:rich>
          </c:tx>
          <c:layout>
            <c:manualLayout>
              <c:xMode val="edge"/>
              <c:yMode val="edge"/>
              <c:x val="4.0740740740740744E-2"/>
              <c:y val="0.39768339768339767"/>
            </c:manualLayout>
          </c:layout>
          <c:overlay val="1"/>
          <c:spPr>
            <a:noFill/>
            <a:ln w="35425">
              <a:noFill/>
            </a:ln>
          </c:spPr>
        </c:title>
        <c:numFmt formatCode="General" sourceLinked="1"/>
        <c:majorTickMark val="cross"/>
        <c:minorTickMark val="cross"/>
        <c:tickLblPos val="nextTo"/>
        <c:crossAx val="355219752"/>
        <c:crosses val="autoZero"/>
        <c:crossBetween val="between"/>
      </c:valAx>
      <c:spPr>
        <a:solidFill>
          <a:srgbClr val="C0C0C0"/>
        </a:solidFill>
        <a:ln w="17712">
          <a:solidFill>
            <a:srgbClr val="808080"/>
          </a:solidFill>
          <a:prstDash val="solid"/>
        </a:ln>
      </c:spPr>
    </c:plotArea>
    <c:plotVisOnly val="1"/>
    <c:dispBlanksAs val="gap"/>
    <c:showDLblsOverMax val="1"/>
  </c:chart>
  <c:spPr>
    <a:solidFill>
      <a:srgbClr val="FFFFFF"/>
    </a:solidFill>
    <a:ln w="4428">
      <a:solidFill>
        <a:srgbClr val="000000"/>
      </a:solidFill>
      <a:prstDash val="solid"/>
    </a:ln>
  </c:spPr>
  <c:txPr>
    <a:bodyPr/>
    <a:lstStyle/>
    <a:p>
      <a:pPr>
        <a:defRPr sz="732" b="0" i="0" u="none" strike="noStrike" baseline="0">
          <a:solidFill>
            <a:srgbClr val="000000"/>
          </a:solidFill>
          <a:latin typeface="Arial"/>
          <a:ea typeface="Arial"/>
          <a:cs typeface="Arial"/>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de-DE"/>
  <c:roundedCorners val="1"/>
  <c:style val="2"/>
  <c:chart>
    <c:autoTitleDeleted val="1"/>
    <c:plotArea>
      <c:layout>
        <c:manualLayout>
          <c:layoutTarget val="inner"/>
          <c:xMode val="edge"/>
          <c:yMode val="edge"/>
          <c:x val="0.1496881496881497"/>
          <c:y val="8.8353413654618476E-2"/>
          <c:w val="0.54054054054054057"/>
          <c:h val="0.61044176706827313"/>
        </c:manualLayout>
      </c:layout>
      <c:lineChart>
        <c:grouping val="standard"/>
        <c:varyColors val="1"/>
        <c:ser>
          <c:idx val="0"/>
          <c:order val="0"/>
          <c:tx>
            <c:strRef>
              <c:f>Tabelle1!$C$2:$C$3</c:f>
              <c:strCache>
                <c:ptCount val="1"/>
                <c:pt idx="0">
                  <c:v>Red clover</c:v>
                </c:pt>
              </c:strCache>
            </c:strRef>
          </c:tx>
          <c:spPr>
            <a:ln w="39682">
              <a:solidFill>
                <a:srgbClr val="000080"/>
              </a:solidFill>
              <a:prstDash val="solid"/>
            </a:ln>
          </c:spPr>
          <c:marker>
            <c:symbol val="diamond"/>
            <c:size val="17"/>
            <c:spPr>
              <a:solidFill>
                <a:srgbClr val="000080"/>
              </a:solidFill>
              <a:ln>
                <a:solidFill>
                  <a:srgbClr val="000080"/>
                </a:solidFill>
                <a:prstDash val="solid"/>
              </a:ln>
            </c:spPr>
          </c:marker>
          <c:cat>
            <c:strRef>
              <c:f>Tabelle1!$B$4:$B$10</c:f>
              <c:strCache>
                <c:ptCount val="7"/>
                <c:pt idx="0">
                  <c:v>1st cut</c:v>
                </c:pt>
                <c:pt idx="1">
                  <c:v>2nd cut</c:v>
                </c:pt>
                <c:pt idx="2">
                  <c:v>3rd cut</c:v>
                </c:pt>
                <c:pt idx="3">
                  <c:v>4th cut</c:v>
                </c:pt>
                <c:pt idx="4">
                  <c:v>5th cut</c:v>
                </c:pt>
                <c:pt idx="5">
                  <c:v>6th cut</c:v>
                </c:pt>
                <c:pt idx="6">
                  <c:v>7th cut</c:v>
                </c:pt>
              </c:strCache>
            </c:strRef>
          </c:cat>
          <c:val>
            <c:numRef>
              <c:f>Tabelle1!$C$4:$C$10</c:f>
              <c:numCache>
                <c:formatCode>General</c:formatCode>
                <c:ptCount val="7"/>
                <c:pt idx="0">
                  <c:v>7</c:v>
                </c:pt>
                <c:pt idx="1">
                  <c:v>6.7</c:v>
                </c:pt>
                <c:pt idx="2">
                  <c:v>6.3</c:v>
                </c:pt>
                <c:pt idx="3">
                  <c:v>5.7</c:v>
                </c:pt>
                <c:pt idx="4">
                  <c:v>5.2</c:v>
                </c:pt>
                <c:pt idx="5">
                  <c:v>4.5999999999999996</c:v>
                </c:pt>
                <c:pt idx="6">
                  <c:v>4.5</c:v>
                </c:pt>
              </c:numCache>
            </c:numRef>
          </c:val>
          <c:smooth val="1"/>
        </c:ser>
        <c:ser>
          <c:idx val="1"/>
          <c:order val="1"/>
          <c:tx>
            <c:strRef>
              <c:f>Tabelle1!$D$2:$D$3</c:f>
              <c:strCache>
                <c:ptCount val="1"/>
                <c:pt idx="0">
                  <c:v>Grass</c:v>
                </c:pt>
              </c:strCache>
            </c:strRef>
          </c:tx>
          <c:spPr>
            <a:ln w="39682">
              <a:solidFill>
                <a:srgbClr val="FF00FF"/>
              </a:solidFill>
              <a:prstDash val="solid"/>
            </a:ln>
          </c:spPr>
          <c:marker>
            <c:symbol val="square"/>
            <c:size val="17"/>
            <c:spPr>
              <a:solidFill>
                <a:srgbClr val="FF00FF"/>
              </a:solidFill>
              <a:ln>
                <a:solidFill>
                  <a:srgbClr val="FF00FF"/>
                </a:solidFill>
                <a:prstDash val="solid"/>
              </a:ln>
            </c:spPr>
          </c:marker>
          <c:cat>
            <c:strRef>
              <c:f>Tabelle1!$B$4:$B$10</c:f>
              <c:strCache>
                <c:ptCount val="7"/>
                <c:pt idx="0">
                  <c:v>1st cut</c:v>
                </c:pt>
                <c:pt idx="1">
                  <c:v>2nd cut</c:v>
                </c:pt>
                <c:pt idx="2">
                  <c:v>3rd cut</c:v>
                </c:pt>
                <c:pt idx="3">
                  <c:v>4th cut</c:v>
                </c:pt>
                <c:pt idx="4">
                  <c:v>5th cut</c:v>
                </c:pt>
                <c:pt idx="5">
                  <c:v>6th cut</c:v>
                </c:pt>
                <c:pt idx="6">
                  <c:v>7th cut</c:v>
                </c:pt>
              </c:strCache>
            </c:strRef>
          </c:cat>
          <c:val>
            <c:numRef>
              <c:f>Tabelle1!$D$4:$D$10</c:f>
              <c:numCache>
                <c:formatCode>General</c:formatCode>
                <c:ptCount val="7"/>
                <c:pt idx="0">
                  <c:v>6.9</c:v>
                </c:pt>
                <c:pt idx="1">
                  <c:v>7.1</c:v>
                </c:pt>
                <c:pt idx="2">
                  <c:v>7</c:v>
                </c:pt>
                <c:pt idx="3">
                  <c:v>6.9</c:v>
                </c:pt>
                <c:pt idx="4">
                  <c:v>7</c:v>
                </c:pt>
                <c:pt idx="5">
                  <c:v>7</c:v>
                </c:pt>
                <c:pt idx="6">
                  <c:v>6.9</c:v>
                </c:pt>
              </c:numCache>
            </c:numRef>
          </c:val>
          <c:smooth val="1"/>
        </c:ser>
        <c:dLbls>
          <c:showLegendKey val="0"/>
          <c:showVal val="0"/>
          <c:showCatName val="0"/>
          <c:showSerName val="0"/>
          <c:showPercent val="0"/>
          <c:showBubbleSize val="0"/>
        </c:dLbls>
        <c:marker val="1"/>
        <c:smooth val="0"/>
        <c:axId val="355220536"/>
        <c:axId val="355220928"/>
      </c:lineChart>
      <c:catAx>
        <c:axId val="355220536"/>
        <c:scaling>
          <c:orientation val="minMax"/>
        </c:scaling>
        <c:delete val="1"/>
        <c:axPos val="b"/>
        <c:numFmt formatCode="General" sourceLinked="1"/>
        <c:majorTickMark val="cross"/>
        <c:minorTickMark val="cross"/>
        <c:tickLblPos val="nextTo"/>
        <c:crossAx val="355220928"/>
        <c:crosses val="autoZero"/>
        <c:auto val="1"/>
        <c:lblAlgn val="ctr"/>
        <c:lblOffset val="100"/>
        <c:tickLblSkip val="1"/>
        <c:tickMarkSkip val="1"/>
        <c:noMultiLvlLbl val="1"/>
      </c:catAx>
      <c:valAx>
        <c:axId val="355220928"/>
        <c:scaling>
          <c:orientation val="minMax"/>
          <c:min val="2"/>
        </c:scaling>
        <c:delete val="1"/>
        <c:axPos val="l"/>
        <c:majorGridlines>
          <c:spPr>
            <a:ln w="4960">
              <a:solidFill>
                <a:srgbClr val="000000"/>
              </a:solidFill>
              <a:prstDash val="solid"/>
            </a:ln>
          </c:spPr>
        </c:majorGridlines>
        <c:title>
          <c:tx>
            <c:rich>
              <a:bodyPr/>
              <a:lstStyle/>
              <a:p>
                <a:pPr>
                  <a:defRPr sz="2656" b="1" i="0" u="none" strike="noStrike" baseline="0">
                    <a:solidFill>
                      <a:srgbClr val="000000"/>
                    </a:solidFill>
                    <a:latin typeface="Arial"/>
                    <a:ea typeface="Arial"/>
                    <a:cs typeface="Arial"/>
                  </a:defRPr>
                </a:pPr>
                <a:r>
                  <a:t>pH value</a:t>
                </a:r>
              </a:p>
            </c:rich>
          </c:tx>
          <c:layout>
            <c:manualLayout>
              <c:xMode val="edge"/>
              <c:yMode val="edge"/>
              <c:x val="2.2868941433441658E-2"/>
              <c:y val="0.17269072076293571"/>
            </c:manualLayout>
          </c:layout>
          <c:overlay val="1"/>
          <c:spPr>
            <a:noFill/>
            <a:ln w="4960">
              <a:solidFill>
                <a:srgbClr val="000000"/>
              </a:solidFill>
              <a:prstDash val="solid"/>
            </a:ln>
          </c:spPr>
        </c:title>
        <c:numFmt formatCode="General" sourceLinked="1"/>
        <c:majorTickMark val="cross"/>
        <c:minorTickMark val="cross"/>
        <c:tickLblPos val="nextTo"/>
        <c:crossAx val="355220536"/>
        <c:crosses val="autoZero"/>
        <c:crossBetween val="between"/>
      </c:valAx>
      <c:spPr>
        <a:solidFill>
          <a:srgbClr val="FFFFFF"/>
        </a:solidFill>
        <a:ln w="19841">
          <a:solidFill>
            <a:srgbClr val="808080"/>
          </a:solidFill>
          <a:prstDash val="solid"/>
        </a:ln>
      </c:spPr>
    </c:plotArea>
    <c:legend>
      <c:legendPos val="r"/>
      <c:layout>
        <c:manualLayout>
          <c:xMode val="edge"/>
          <c:yMode val="edge"/>
          <c:wMode val="edge"/>
          <c:hMode val="edge"/>
          <c:x val="0.7110187542669858"/>
          <c:y val="0.28514046181197228"/>
          <c:w val="0.99168412188890398"/>
          <c:h val="0.49799183571750738"/>
        </c:manualLayout>
      </c:layout>
      <c:overlay val="1"/>
      <c:spPr>
        <a:solidFill>
          <a:srgbClr val="FFFFFF"/>
        </a:solidFill>
        <a:ln w="4960">
          <a:solidFill>
            <a:srgbClr val="000000"/>
          </a:solidFill>
          <a:prstDash val="solid"/>
        </a:ln>
      </c:spPr>
      <c:txPr>
        <a:bodyPr/>
        <a:lstStyle/>
        <a:p>
          <a:pPr>
            <a:defRPr sz="1898" b="0" i="0" u="none" strike="noStrike" baseline="0">
              <a:solidFill>
                <a:srgbClr val="000000"/>
              </a:solidFill>
              <a:latin typeface="Arial"/>
              <a:ea typeface="Arial"/>
              <a:cs typeface="Arial"/>
            </a:defRPr>
          </a:pPr>
          <a:endParaRPr lang="de-DE"/>
        </a:p>
      </c:txPr>
    </c:legend>
    <c:plotVisOnly val="1"/>
    <c:dispBlanksAs val="gap"/>
    <c:showDLblsOverMax val="1"/>
  </c:chart>
  <c:spPr>
    <a:solidFill>
      <a:srgbClr val="FFFFFF"/>
    </a:solidFill>
    <a:ln w="4960">
      <a:solidFill>
        <a:srgbClr val="000000"/>
      </a:solidFill>
      <a:prstDash val="solid"/>
    </a:ln>
  </c:spPr>
  <c:txPr>
    <a:bodyPr/>
    <a:lstStyle/>
    <a:p>
      <a:pPr>
        <a:defRPr sz="1484" b="0" i="0" u="none" strike="noStrike" baseline="0">
          <a:solidFill>
            <a:srgbClr val="000000"/>
          </a:solidFill>
          <a:latin typeface="Arial"/>
          <a:ea typeface="Arial"/>
          <a:cs typeface="Arial"/>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527387558912671"/>
          <c:y val="5.4866747425802546E-2"/>
          <c:w val="0.79472612441087331"/>
          <c:h val="0.75721823603410521"/>
        </c:manualLayout>
      </c:layout>
      <c:barChart>
        <c:barDir val="col"/>
        <c:grouping val="clustered"/>
        <c:varyColors val="0"/>
        <c:ser>
          <c:idx val="0"/>
          <c:order val="0"/>
          <c:spPr>
            <a:solidFill>
              <a:schemeClr val="bg1"/>
            </a:solidFill>
            <a:ln>
              <a:solidFill>
                <a:schemeClr val="tx1"/>
              </a:solidFill>
            </a:ln>
          </c:spPr>
          <c:invertIfNegative val="0"/>
          <c:dPt>
            <c:idx val="0"/>
            <c:invertIfNegative val="0"/>
            <c:bubble3D val="0"/>
            <c:spPr>
              <a:solidFill>
                <a:schemeClr val="accent5">
                  <a:lumMod val="60000"/>
                  <a:lumOff val="40000"/>
                </a:schemeClr>
              </a:solidFill>
              <a:ln>
                <a:solidFill>
                  <a:schemeClr val="tx1"/>
                </a:solidFill>
              </a:ln>
            </c:spPr>
          </c:dPt>
          <c:dPt>
            <c:idx val="1"/>
            <c:invertIfNegative val="0"/>
            <c:bubble3D val="0"/>
            <c:spPr>
              <a:solidFill>
                <a:schemeClr val="accent5">
                  <a:lumMod val="60000"/>
                  <a:lumOff val="40000"/>
                </a:schemeClr>
              </a:solidFill>
              <a:ln>
                <a:solidFill>
                  <a:schemeClr val="tx1"/>
                </a:solidFill>
              </a:ln>
            </c:spPr>
          </c:dPt>
          <c:dPt>
            <c:idx val="2"/>
            <c:invertIfNegative val="0"/>
            <c:bubble3D val="0"/>
            <c:spPr>
              <a:solidFill>
                <a:schemeClr val="accent5">
                  <a:lumMod val="60000"/>
                  <a:lumOff val="40000"/>
                </a:schemeClr>
              </a:solidFill>
              <a:ln>
                <a:solidFill>
                  <a:schemeClr val="tx1"/>
                </a:solidFill>
              </a:ln>
            </c:spPr>
          </c:dPt>
          <c:dPt>
            <c:idx val="3"/>
            <c:invertIfNegative val="0"/>
            <c:bubble3D val="0"/>
            <c:spPr>
              <a:solidFill>
                <a:srgbClr val="0000FF"/>
              </a:solidFill>
              <a:ln>
                <a:solidFill>
                  <a:schemeClr val="tx1"/>
                </a:solidFill>
              </a:ln>
            </c:spPr>
          </c:dPt>
          <c:dPt>
            <c:idx val="4"/>
            <c:invertIfNegative val="0"/>
            <c:bubble3D val="0"/>
            <c:spPr>
              <a:solidFill>
                <a:srgbClr val="008000"/>
              </a:solidFill>
              <a:ln>
                <a:solidFill>
                  <a:schemeClr val="tx1"/>
                </a:solidFill>
              </a:ln>
            </c:spPr>
          </c:dPt>
          <c:dPt>
            <c:idx val="5"/>
            <c:invertIfNegative val="0"/>
            <c:bubble3D val="0"/>
            <c:spPr>
              <a:solidFill>
                <a:srgbClr val="008000"/>
              </a:solidFill>
              <a:ln>
                <a:solidFill>
                  <a:schemeClr val="tx1"/>
                </a:solidFill>
              </a:ln>
            </c:spPr>
          </c:dPt>
          <c:dPt>
            <c:idx val="6"/>
            <c:invertIfNegative val="0"/>
            <c:bubble3D val="0"/>
            <c:spPr>
              <a:solidFill>
                <a:srgbClr val="FF0000"/>
              </a:solidFill>
              <a:ln>
                <a:solidFill>
                  <a:schemeClr val="tx1"/>
                </a:solidFill>
              </a:ln>
            </c:spPr>
          </c:dPt>
          <c:dPt>
            <c:idx val="7"/>
            <c:invertIfNegative val="0"/>
            <c:bubble3D val="0"/>
            <c:spPr>
              <a:solidFill>
                <a:srgbClr val="FF0000"/>
              </a:solidFill>
              <a:ln>
                <a:solidFill>
                  <a:schemeClr val="tx1"/>
                </a:solidFill>
              </a:ln>
            </c:spPr>
          </c:dPt>
          <c:cat>
            <c:strRef>
              <c:f>('1. Ernte'!$A$5;'1. Ernte'!$A$9;'1. Ernte'!$A$13;'1. Ernte'!$A$17;'1. Ernte'!$A$21;'1. Ernte'!$A$25;'1. Ernte'!$A$29;'1. Ernte'!$A$33)</c:f>
              <c:strCache>
                <c:ptCount val="8"/>
                <c:pt idx="0">
                  <c:v>P0</c:v>
                </c:pt>
                <c:pt idx="1">
                  <c:v>1/3 P</c:v>
                </c:pt>
                <c:pt idx="2">
                  <c:v>Pfull</c:v>
                </c:pt>
                <c:pt idx="3">
                  <c:v>Dolophos</c:v>
                </c:pt>
                <c:pt idx="4">
                  <c:v>Al-SSC</c:v>
                </c:pt>
                <c:pt idx="5">
                  <c:v>Al-Na-SSC</c:v>
                </c:pt>
                <c:pt idx="6">
                  <c:v>Fe-SSC</c:v>
                </c:pt>
                <c:pt idx="7">
                  <c:v>Fe-Na-SSC</c:v>
                </c:pt>
              </c:strCache>
            </c:strRef>
          </c:cat>
          <c:val>
            <c:numRef>
              <c:f>('1. Ernte'!$AZ$8;'1. Ernte'!$AZ$12;'1. Ernte'!$AZ$16;'1. Ernte'!$AZ$20;'1. Ernte'!$AZ$24;'1. Ernte'!$AZ$28;'1. Ernte'!$AZ$32;'1. Ernte'!$AZ$36)</c:f>
              <c:numCache>
                <c:formatCode>0.00%</c:formatCode>
                <c:ptCount val="8"/>
                <c:pt idx="0">
                  <c:v>1.7954288439933255E-2</c:v>
                </c:pt>
                <c:pt idx="1">
                  <c:v>0.45542195885271242</c:v>
                </c:pt>
                <c:pt idx="2">
                  <c:v>1</c:v>
                </c:pt>
                <c:pt idx="3">
                  <c:v>0.84270894175488353</c:v>
                </c:pt>
                <c:pt idx="4">
                  <c:v>0.88230081720298437</c:v>
                </c:pt>
                <c:pt idx="5">
                  <c:v>0.91227565763457596</c:v>
                </c:pt>
                <c:pt idx="6">
                  <c:v>0.75767492635000755</c:v>
                </c:pt>
                <c:pt idx="7">
                  <c:v>0.88097828995393201</c:v>
                </c:pt>
              </c:numCache>
            </c:numRef>
          </c:val>
        </c:ser>
        <c:dLbls>
          <c:showLegendKey val="0"/>
          <c:showVal val="0"/>
          <c:showCatName val="0"/>
          <c:showSerName val="0"/>
          <c:showPercent val="0"/>
          <c:showBubbleSize val="0"/>
        </c:dLbls>
        <c:gapWidth val="150"/>
        <c:axId val="55909672"/>
        <c:axId val="55910064"/>
      </c:barChart>
      <c:catAx>
        <c:axId val="55909672"/>
        <c:scaling>
          <c:orientation val="minMax"/>
        </c:scaling>
        <c:delete val="0"/>
        <c:axPos val="b"/>
        <c:numFmt formatCode="General" sourceLinked="0"/>
        <c:majorTickMark val="out"/>
        <c:minorTickMark val="none"/>
        <c:tickLblPos val="nextTo"/>
        <c:txPr>
          <a:bodyPr/>
          <a:lstStyle/>
          <a:p>
            <a:pPr>
              <a:defRPr sz="1400"/>
            </a:pPr>
            <a:endParaRPr lang="de-DE"/>
          </a:p>
        </c:txPr>
        <c:crossAx val="55910064"/>
        <c:crosses val="autoZero"/>
        <c:auto val="1"/>
        <c:lblAlgn val="ctr"/>
        <c:lblOffset val="100"/>
        <c:noMultiLvlLbl val="0"/>
      </c:catAx>
      <c:valAx>
        <c:axId val="55910064"/>
        <c:scaling>
          <c:orientation val="minMax"/>
        </c:scaling>
        <c:delete val="0"/>
        <c:axPos val="l"/>
        <c:majorGridlines>
          <c:spPr>
            <a:ln>
              <a:solidFill>
                <a:schemeClr val="tx1"/>
              </a:solidFill>
            </a:ln>
          </c:spPr>
        </c:majorGridlines>
        <c:minorGridlines/>
        <c:title>
          <c:tx>
            <c:rich>
              <a:bodyPr rot="-5400000" vert="horz"/>
              <a:lstStyle/>
              <a:p>
                <a:pPr>
                  <a:defRPr/>
                </a:pPr>
                <a:r>
                  <a:rPr lang="de-DE" sz="1400" b="0"/>
                  <a:t>P-Uptake</a:t>
                </a:r>
                <a:r>
                  <a:rPr lang="de-DE" sz="1400" b="0" baseline="0"/>
                  <a:t> of red clover relative to Pfull treatment in percentage</a:t>
                </a:r>
                <a:endParaRPr lang="de-DE" sz="1400" b="0"/>
              </a:p>
            </c:rich>
          </c:tx>
          <c:overlay val="0"/>
        </c:title>
        <c:numFmt formatCode="0%" sourceLinked="0"/>
        <c:majorTickMark val="out"/>
        <c:minorTickMark val="none"/>
        <c:tickLblPos val="nextTo"/>
        <c:txPr>
          <a:bodyPr/>
          <a:lstStyle/>
          <a:p>
            <a:pPr>
              <a:defRPr sz="1400"/>
            </a:pPr>
            <a:endParaRPr lang="de-DE"/>
          </a:p>
        </c:txPr>
        <c:crossAx val="55909672"/>
        <c:crosses val="autoZero"/>
        <c:crossBetween val="between"/>
      </c:valAx>
      <c:spPr>
        <a:ln>
          <a:solidFill>
            <a:schemeClr val="tx1"/>
          </a:solidFill>
        </a:ln>
      </c:spPr>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0.11864</cdr:x>
      <cdr:y>0.05803</cdr:y>
    </cdr:from>
    <cdr:to>
      <cdr:x>0.40675</cdr:x>
      <cdr:y>0.19607</cdr:y>
    </cdr:to>
    <cdr:sp macro="" textlink="">
      <cdr:nvSpPr>
        <cdr:cNvPr id="2" name="TextBox 1"/>
        <cdr:cNvSpPr txBox="1"/>
      </cdr:nvSpPr>
      <cdr:spPr>
        <a:xfrm xmlns:a="http://schemas.openxmlformats.org/drawingml/2006/main">
          <a:off x="683458" y="169141"/>
          <a:ext cx="1659691" cy="402360"/>
        </a:xfrm>
        <a:prstGeom xmlns:a="http://schemas.openxmlformats.org/drawingml/2006/main" prst="rect">
          <a:avLst/>
        </a:prstGeom>
        <a:ln xmlns:a="http://schemas.openxmlformats.org/drawingml/2006/main" w="3175">
          <a:solidFill>
            <a:sysClr val="windowText" lastClr="000000"/>
          </a:solidFill>
        </a:ln>
      </cdr:spPr>
      <cdr:txBody>
        <a:bodyPr xmlns:a="http://schemas.openxmlformats.org/drawingml/2006/main" wrap="square" rtlCol="0"/>
        <a:lstStyle xmlns:a="http://schemas.openxmlformats.org/drawingml/2006/main">
          <a:lvl1pPr marL="0" indent="0">
            <a:defRPr sz="1100">
              <a:latin typeface="Times New Roman"/>
            </a:defRPr>
          </a:lvl1pPr>
          <a:lvl2pPr marL="457200" indent="0">
            <a:defRPr sz="1100">
              <a:latin typeface="Times New Roman"/>
            </a:defRPr>
          </a:lvl2pPr>
          <a:lvl3pPr marL="914400" indent="0">
            <a:defRPr sz="1100">
              <a:latin typeface="Times New Roman"/>
            </a:defRPr>
          </a:lvl3pPr>
          <a:lvl4pPr marL="1371600" indent="0">
            <a:defRPr sz="1100">
              <a:latin typeface="Times New Roman"/>
            </a:defRPr>
          </a:lvl4pPr>
          <a:lvl5pPr marL="1828800" indent="0">
            <a:defRPr sz="1100">
              <a:latin typeface="Times New Roman"/>
            </a:defRPr>
          </a:lvl5pPr>
          <a:lvl6pPr marL="2286000" indent="0">
            <a:defRPr sz="1100">
              <a:latin typeface="Times New Roman"/>
            </a:defRPr>
          </a:lvl6pPr>
          <a:lvl7pPr marL="2743200" indent="0">
            <a:defRPr sz="1100">
              <a:latin typeface="Times New Roman"/>
            </a:defRPr>
          </a:lvl7pPr>
          <a:lvl8pPr marL="3200400" indent="0">
            <a:defRPr sz="1100">
              <a:latin typeface="Times New Roman"/>
            </a:defRPr>
          </a:lvl8pPr>
          <a:lvl9pPr marL="3657600" indent="0">
            <a:defRPr sz="1100">
              <a:latin typeface="Times New Roman"/>
            </a:defRPr>
          </a:lvl9pPr>
        </a:lstStyle>
        <a:p xmlns:a="http://schemas.openxmlformats.org/drawingml/2006/main">
          <a:r>
            <a:rPr lang="en-US" sz="800"/>
            <a:t>               </a:t>
          </a:r>
          <a:r>
            <a:rPr lang="en-US" sz="800" b="0" baseline="0"/>
            <a:t>Maize</a:t>
          </a:r>
          <a:r>
            <a:rPr lang="en-US" sz="800" b="0"/>
            <a:t>         White lupin</a:t>
          </a:r>
        </a:p>
        <a:p xmlns:a="http://schemas.openxmlformats.org/drawingml/2006/main">
          <a:r>
            <a:rPr lang="en-US" sz="800" b="0"/>
            <a:t>p</a:t>
          </a:r>
          <a:r>
            <a:rPr lang="en-US" sz="800" b="0" baseline="0"/>
            <a:t>             </a:t>
          </a:r>
          <a:r>
            <a:rPr lang="en-US" sz="800">
              <a:latin typeface="Times New Roman"/>
              <a:ea typeface="+mn-ea"/>
              <a:cs typeface="+mn-cs"/>
            </a:rPr>
            <a:t>&lt; 0.001        &lt; </a:t>
          </a:r>
          <a:r>
            <a:rPr lang="en-US" sz="800" baseline="0">
              <a:latin typeface="Times New Roman"/>
              <a:ea typeface="+mn-ea"/>
              <a:cs typeface="+mn-cs"/>
            </a:rPr>
            <a:t> </a:t>
          </a:r>
          <a:r>
            <a:rPr lang="en-US" sz="800">
              <a:latin typeface="Times New Roman"/>
              <a:ea typeface="+mn-ea"/>
              <a:cs typeface="+mn-cs"/>
            </a:rPr>
            <a:t>0.001</a:t>
          </a:r>
          <a:endParaRPr lang="en-US" sz="800" b="0"/>
        </a:p>
        <a:p xmlns:a="http://schemas.openxmlformats.org/drawingml/2006/main">
          <a:r>
            <a:rPr lang="en-US" sz="800"/>
            <a:t>LSD     </a:t>
          </a:r>
          <a:r>
            <a:rPr lang="en-US" sz="800" baseline="0">
              <a:latin typeface="Times New Roman"/>
            </a:rPr>
            <a:t>   1.193</a:t>
          </a:r>
          <a:r>
            <a:rPr lang="en-US" sz="800">
              <a:latin typeface="Times New Roman"/>
            </a:rPr>
            <a:t>              0.674</a:t>
          </a:r>
        </a:p>
        <a:p xmlns:a="http://schemas.openxmlformats.org/drawingml/2006/main">
          <a:r>
            <a:rPr lang="en-US" sz="800">
              <a:latin typeface="Times New Roman"/>
            </a:rPr>
            <a:t>   </a:t>
          </a:r>
        </a:p>
        <a:p xmlns:a="http://schemas.openxmlformats.org/drawingml/2006/main">
          <a:endParaRPr lang="en-US" sz="800"/>
        </a:p>
      </cdr:txBody>
    </cdr:sp>
  </cdr:relSizeAnchor>
</c:userShapes>
</file>

<file path=ppt/drawings/drawing2.xml><?xml version="1.0" encoding="utf-8"?>
<c:userShapes xmlns:c="http://schemas.openxmlformats.org/drawingml/2006/chart">
  <cdr:relSizeAnchor xmlns:cdr="http://schemas.openxmlformats.org/drawingml/2006/chartDrawing">
    <cdr:from>
      <cdr:x>0.74923</cdr:x>
      <cdr:y>0.44851</cdr:y>
    </cdr:from>
    <cdr:to>
      <cdr:x>0.97937</cdr:x>
      <cdr:y>0.51371</cdr:y>
    </cdr:to>
    <cdr:sp macro="" textlink="">
      <cdr:nvSpPr>
        <cdr:cNvPr id="2" name="Textfeld 3"/>
        <cdr:cNvSpPr txBox="1"/>
      </cdr:nvSpPr>
      <cdr:spPr>
        <a:xfrm xmlns:a="http://schemas.openxmlformats.org/drawingml/2006/main">
          <a:off x="5448981" y="1905465"/>
          <a:ext cx="1673764" cy="2769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de-DE" sz="1200" b="1" dirty="0">
              <a:latin typeface="Calibri"/>
              <a:cs typeface="Arial" pitchFamily="34" charset="0"/>
            </a:rPr>
            <a:t>- </a:t>
          </a:r>
          <a:r>
            <a:rPr lang="de-DE" sz="1200" b="1" dirty="0" err="1">
              <a:latin typeface="Calibri"/>
              <a:cs typeface="Arial" pitchFamily="34" charset="0"/>
            </a:rPr>
            <a:t>Lime</a:t>
          </a:r>
          <a:r>
            <a:rPr lang="de-DE" sz="1200" b="1" dirty="0">
              <a:latin typeface="Calibri"/>
              <a:cs typeface="Arial" pitchFamily="34" charset="0"/>
            </a:rPr>
            <a:t> ≙ pH ±</a:t>
          </a:r>
          <a:r>
            <a:rPr lang="de-DE" sz="1200" b="1" baseline="0" dirty="0">
              <a:latin typeface="Calibri"/>
              <a:cs typeface="Arial" pitchFamily="34" charset="0"/>
            </a:rPr>
            <a:t> 5.5</a:t>
          </a:r>
          <a:endParaRPr lang="de-DE" sz="1200" b="1" dirty="0">
            <a:latin typeface="Calibri"/>
            <a:cs typeface="Arial" pitchFamily="34" charset="0"/>
          </a:endParaRPr>
        </a:p>
      </cdr:txBody>
    </cdr:sp>
  </cdr:relSizeAnchor>
  <cdr:relSizeAnchor xmlns:cdr="http://schemas.openxmlformats.org/drawingml/2006/chartDrawing">
    <cdr:from>
      <cdr:x>0.7471</cdr:x>
      <cdr:y>0.53345</cdr:y>
    </cdr:from>
    <cdr:to>
      <cdr:x>0.99298</cdr:x>
      <cdr:y>0.59865</cdr:y>
    </cdr:to>
    <cdr:sp macro="" textlink="">
      <cdr:nvSpPr>
        <cdr:cNvPr id="3" name="Textfeld 3"/>
        <cdr:cNvSpPr txBox="1"/>
      </cdr:nvSpPr>
      <cdr:spPr>
        <a:xfrm xmlns:a="http://schemas.openxmlformats.org/drawingml/2006/main">
          <a:off x="5433481" y="2266343"/>
          <a:ext cx="1788238" cy="2769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de-DE" sz="1200" b="1" dirty="0">
              <a:latin typeface="Calibri"/>
              <a:cs typeface="Arial" pitchFamily="34" charset="0"/>
            </a:rPr>
            <a:t>+ </a:t>
          </a:r>
          <a:r>
            <a:rPr lang="de-DE" sz="1200" b="1" dirty="0" err="1">
              <a:latin typeface="Calibri"/>
              <a:cs typeface="Arial" pitchFamily="34" charset="0"/>
            </a:rPr>
            <a:t>Lime</a:t>
          </a:r>
          <a:r>
            <a:rPr lang="de-DE" sz="1200" b="1" dirty="0">
              <a:latin typeface="Calibri"/>
              <a:cs typeface="Arial" pitchFamily="34" charset="0"/>
            </a:rPr>
            <a:t> ≙ pH ±</a:t>
          </a:r>
          <a:r>
            <a:rPr lang="de-DE" sz="1200" b="1" baseline="0" dirty="0">
              <a:latin typeface="Calibri"/>
              <a:cs typeface="Arial" pitchFamily="34" charset="0"/>
            </a:rPr>
            <a:t> 6.8</a:t>
          </a:r>
          <a:endParaRPr lang="de-DE" sz="1200" b="1" dirty="0">
            <a:latin typeface="Calibri"/>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0.23148</cdr:x>
      <cdr:y>0.80464</cdr:y>
    </cdr:from>
    <cdr:to>
      <cdr:x>0.34906</cdr:x>
      <cdr:y>1</cdr:y>
    </cdr:to>
    <cdr:sp macro="" textlink="">
      <cdr:nvSpPr>
        <cdr:cNvPr id="2" name="Textfeld 1"/>
        <cdr:cNvSpPr txBox="1"/>
      </cdr:nvSpPr>
      <cdr:spPr>
        <a:xfrm xmlns:a="http://schemas.openxmlformats.org/drawingml/2006/main">
          <a:off x="1800200" y="43924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0.15741</cdr:x>
      <cdr:y>0.80464</cdr:y>
    </cdr:from>
    <cdr:to>
      <cdr:x>0.27499</cdr:x>
      <cdr:y>1</cdr:y>
    </cdr:to>
    <cdr:sp macro="" textlink="">
      <cdr:nvSpPr>
        <cdr:cNvPr id="3" name="Textfeld 2"/>
        <cdr:cNvSpPr txBox="1"/>
      </cdr:nvSpPr>
      <cdr:spPr>
        <a:xfrm xmlns:a="http://schemas.openxmlformats.org/drawingml/2006/main">
          <a:off x="1224136" y="446449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0.2963</cdr:x>
      <cdr:y>0</cdr:y>
    </cdr:from>
    <cdr:to>
      <cdr:x>0.59259</cdr:x>
      <cdr:y>0.06662</cdr:y>
    </cdr:to>
    <cdr:sp macro="" textlink="">
      <cdr:nvSpPr>
        <cdr:cNvPr id="4" name="Textfeld 3"/>
        <cdr:cNvSpPr txBox="1"/>
      </cdr:nvSpPr>
      <cdr:spPr>
        <a:xfrm xmlns:a="http://schemas.openxmlformats.org/drawingml/2006/main">
          <a:off x="2304256" y="0"/>
          <a:ext cx="2304256" cy="3118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0.24074</cdr:x>
      <cdr:y>0.06154</cdr:y>
    </cdr:from>
    <cdr:to>
      <cdr:x>0.35832</cdr:x>
      <cdr:y>0.2569</cdr:y>
    </cdr:to>
    <cdr:sp macro="" textlink="">
      <cdr:nvSpPr>
        <cdr:cNvPr id="5" name="Textfeld 4"/>
        <cdr:cNvSpPr txBox="1"/>
      </cdr:nvSpPr>
      <cdr:spPr>
        <a:xfrm xmlns:a="http://schemas.openxmlformats.org/drawingml/2006/main">
          <a:off x="1872208" y="2880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0.17804</cdr:x>
      <cdr:y>0.16899</cdr:y>
    </cdr:from>
    <cdr:to>
      <cdr:x>0.2394</cdr:x>
      <cdr:y>0.22314</cdr:y>
    </cdr:to>
    <cdr:sp macro="" textlink="">
      <cdr:nvSpPr>
        <cdr:cNvPr id="2" name="Textfeld 1"/>
        <cdr:cNvSpPr txBox="1"/>
      </cdr:nvSpPr>
      <cdr:spPr>
        <a:xfrm xmlns:a="http://schemas.openxmlformats.org/drawingml/2006/main">
          <a:off x="812801" y="734359"/>
          <a:ext cx="280147" cy="2353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a:t>
          </a:r>
        </a:p>
      </cdr:txBody>
    </cdr:sp>
  </cdr:relSizeAnchor>
  <cdr:relSizeAnchor xmlns:cdr="http://schemas.openxmlformats.org/drawingml/2006/chartDrawing">
    <cdr:from>
      <cdr:x>0.28359</cdr:x>
      <cdr:y>0.14062</cdr:y>
    </cdr:from>
    <cdr:to>
      <cdr:x>0.36672</cdr:x>
      <cdr:y>0.19856</cdr:y>
    </cdr:to>
    <cdr:sp macro="" textlink="">
      <cdr:nvSpPr>
        <cdr:cNvPr id="3" name="Textfeld 1"/>
        <cdr:cNvSpPr txBox="1"/>
      </cdr:nvSpPr>
      <cdr:spPr>
        <a:xfrm xmlns:a="http://schemas.openxmlformats.org/drawingml/2006/main">
          <a:off x="1294653" y="611094"/>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dr:relSizeAnchor xmlns:cdr="http://schemas.openxmlformats.org/drawingml/2006/chartDrawing">
    <cdr:from>
      <cdr:x>0.41368</cdr:x>
      <cdr:y>0.13546</cdr:y>
    </cdr:from>
    <cdr:to>
      <cdr:x>0.49681</cdr:x>
      <cdr:y>0.1934</cdr:y>
    </cdr:to>
    <cdr:sp macro="" textlink="">
      <cdr:nvSpPr>
        <cdr:cNvPr id="4" name="Textfeld 1"/>
        <cdr:cNvSpPr txBox="1"/>
      </cdr:nvSpPr>
      <cdr:spPr>
        <a:xfrm xmlns:a="http://schemas.openxmlformats.org/drawingml/2006/main">
          <a:off x="1888564" y="588682"/>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dr:relSizeAnchor xmlns:cdr="http://schemas.openxmlformats.org/drawingml/2006/chartDrawing">
    <cdr:from>
      <cdr:x>0.53886</cdr:x>
      <cdr:y>0.12257</cdr:y>
    </cdr:from>
    <cdr:to>
      <cdr:x>0.62199</cdr:x>
      <cdr:y>0.18051</cdr:y>
    </cdr:to>
    <cdr:sp macro="" textlink="">
      <cdr:nvSpPr>
        <cdr:cNvPr id="5" name="Textfeld 1"/>
        <cdr:cNvSpPr txBox="1"/>
      </cdr:nvSpPr>
      <cdr:spPr>
        <a:xfrm xmlns:a="http://schemas.openxmlformats.org/drawingml/2006/main">
          <a:off x="2460065" y="532653"/>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b</a:t>
          </a:r>
        </a:p>
      </cdr:txBody>
    </cdr:sp>
  </cdr:relSizeAnchor>
  <cdr:relSizeAnchor xmlns:cdr="http://schemas.openxmlformats.org/drawingml/2006/chartDrawing">
    <cdr:from>
      <cdr:x>0.66405</cdr:x>
      <cdr:y>0.09421</cdr:y>
    </cdr:from>
    <cdr:to>
      <cdr:x>0.74718</cdr:x>
      <cdr:y>0.15214</cdr:y>
    </cdr:to>
    <cdr:sp macro="" textlink="">
      <cdr:nvSpPr>
        <cdr:cNvPr id="6" name="Textfeld 1"/>
        <cdr:cNvSpPr txBox="1"/>
      </cdr:nvSpPr>
      <cdr:spPr>
        <a:xfrm xmlns:a="http://schemas.openxmlformats.org/drawingml/2006/main">
          <a:off x="3031564" y="409388"/>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b</a:t>
          </a:r>
        </a:p>
      </cdr:txBody>
    </cdr:sp>
  </cdr:relSizeAnchor>
  <cdr:relSizeAnchor xmlns:cdr="http://schemas.openxmlformats.org/drawingml/2006/chartDrawing">
    <cdr:from>
      <cdr:x>0.78187</cdr:x>
      <cdr:y>0.07358</cdr:y>
    </cdr:from>
    <cdr:to>
      <cdr:x>0.865</cdr:x>
      <cdr:y>0.13151</cdr:y>
    </cdr:to>
    <cdr:sp macro="" textlink="">
      <cdr:nvSpPr>
        <cdr:cNvPr id="7" name="Textfeld 1"/>
        <cdr:cNvSpPr txBox="1"/>
      </cdr:nvSpPr>
      <cdr:spPr>
        <a:xfrm xmlns:a="http://schemas.openxmlformats.org/drawingml/2006/main">
          <a:off x="3569447" y="319741"/>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b</a:t>
          </a:r>
        </a:p>
      </cdr:txBody>
    </cdr:sp>
  </cdr:relSizeAnchor>
  <cdr:relSizeAnchor xmlns:cdr="http://schemas.openxmlformats.org/drawingml/2006/chartDrawing">
    <cdr:from>
      <cdr:x>0.89478</cdr:x>
      <cdr:y>0.02458</cdr:y>
    </cdr:from>
    <cdr:to>
      <cdr:x>0.97791</cdr:x>
      <cdr:y>0.08252</cdr:y>
    </cdr:to>
    <cdr:sp macro="" textlink="">
      <cdr:nvSpPr>
        <cdr:cNvPr id="8" name="Textfeld 1"/>
        <cdr:cNvSpPr txBox="1"/>
      </cdr:nvSpPr>
      <cdr:spPr>
        <a:xfrm xmlns:a="http://schemas.openxmlformats.org/drawingml/2006/main">
          <a:off x="4084917" y="106829"/>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c</a:t>
          </a:r>
        </a:p>
      </cdr:txBody>
    </cdr:sp>
  </cdr:relSizeAnchor>
</c:userShapes>
</file>

<file path=ppt/drawings/drawing5.xml><?xml version="1.0" encoding="utf-8"?>
<c:userShapes xmlns:c="http://schemas.openxmlformats.org/drawingml/2006/chart">
  <cdr:relSizeAnchor xmlns:cdr="http://schemas.openxmlformats.org/drawingml/2006/chartDrawing">
    <cdr:from>
      <cdr:x>0.20226</cdr:x>
      <cdr:y>0.28016</cdr:y>
    </cdr:from>
    <cdr:to>
      <cdr:x>0.26362</cdr:x>
      <cdr:y>0.34627</cdr:y>
    </cdr:to>
    <cdr:sp macro="" textlink="">
      <cdr:nvSpPr>
        <cdr:cNvPr id="2" name="Textfeld 1"/>
        <cdr:cNvSpPr txBox="1"/>
      </cdr:nvSpPr>
      <cdr:spPr>
        <a:xfrm xmlns:a="http://schemas.openxmlformats.org/drawingml/2006/main">
          <a:off x="923365" y="997323"/>
          <a:ext cx="280147" cy="2353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a</a:t>
          </a:r>
        </a:p>
      </cdr:txBody>
    </cdr:sp>
  </cdr:relSizeAnchor>
  <cdr:relSizeAnchor xmlns:cdr="http://schemas.openxmlformats.org/drawingml/2006/chartDrawing">
    <cdr:from>
      <cdr:x>0.76469</cdr:x>
      <cdr:y>0.24406</cdr:y>
    </cdr:from>
    <cdr:to>
      <cdr:x>0.82605</cdr:x>
      <cdr:y>0.31017</cdr:y>
    </cdr:to>
    <cdr:sp macro="" textlink="">
      <cdr:nvSpPr>
        <cdr:cNvPr id="3" name="Textfeld 1"/>
        <cdr:cNvSpPr txBox="1"/>
      </cdr:nvSpPr>
      <cdr:spPr>
        <a:xfrm xmlns:a="http://schemas.openxmlformats.org/drawingml/2006/main">
          <a:off x="3491007" y="868829"/>
          <a:ext cx="280147" cy="2353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a:t>
          </a:r>
        </a:p>
      </cdr:txBody>
    </cdr:sp>
  </cdr:relSizeAnchor>
  <cdr:relSizeAnchor xmlns:cdr="http://schemas.openxmlformats.org/drawingml/2006/chartDrawing">
    <cdr:from>
      <cdr:x>0.64441</cdr:x>
      <cdr:y>0.23147</cdr:y>
    </cdr:from>
    <cdr:to>
      <cdr:x>0.72754</cdr:x>
      <cdr:y>0.3022</cdr:y>
    </cdr:to>
    <cdr:sp macro="" textlink="">
      <cdr:nvSpPr>
        <cdr:cNvPr id="4" name="Textfeld 1"/>
        <cdr:cNvSpPr txBox="1"/>
      </cdr:nvSpPr>
      <cdr:spPr>
        <a:xfrm xmlns:a="http://schemas.openxmlformats.org/drawingml/2006/main">
          <a:off x="2941918" y="824005"/>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dr:relSizeAnchor xmlns:cdr="http://schemas.openxmlformats.org/drawingml/2006/chartDrawing">
    <cdr:from>
      <cdr:x>0.41614</cdr:x>
      <cdr:y>0.22518</cdr:y>
    </cdr:from>
    <cdr:to>
      <cdr:x>0.49926</cdr:x>
      <cdr:y>0.2959</cdr:y>
    </cdr:to>
    <cdr:sp macro="" textlink="">
      <cdr:nvSpPr>
        <cdr:cNvPr id="5" name="Textfeld 1"/>
        <cdr:cNvSpPr txBox="1"/>
      </cdr:nvSpPr>
      <cdr:spPr>
        <a:xfrm xmlns:a="http://schemas.openxmlformats.org/drawingml/2006/main">
          <a:off x="1899772" y="801594"/>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dr:relSizeAnchor xmlns:cdr="http://schemas.openxmlformats.org/drawingml/2006/chartDrawing">
    <cdr:from>
      <cdr:x>0.31059</cdr:x>
      <cdr:y>0.1937</cdr:y>
    </cdr:from>
    <cdr:to>
      <cdr:x>0.39372</cdr:x>
      <cdr:y>0.26442</cdr:y>
    </cdr:to>
    <cdr:sp macro="" textlink="">
      <cdr:nvSpPr>
        <cdr:cNvPr id="6" name="Textfeld 1"/>
        <cdr:cNvSpPr txBox="1"/>
      </cdr:nvSpPr>
      <cdr:spPr>
        <a:xfrm xmlns:a="http://schemas.openxmlformats.org/drawingml/2006/main">
          <a:off x="1417917" y="689536"/>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dr:relSizeAnchor xmlns:cdr="http://schemas.openxmlformats.org/drawingml/2006/chartDrawing">
    <cdr:from>
      <cdr:x>0.53641</cdr:x>
      <cdr:y>0.16537</cdr:y>
    </cdr:from>
    <cdr:to>
      <cdr:x>0.61954</cdr:x>
      <cdr:y>0.23609</cdr:y>
    </cdr:to>
    <cdr:sp macro="" textlink="">
      <cdr:nvSpPr>
        <cdr:cNvPr id="7" name="Textfeld 1"/>
        <cdr:cNvSpPr txBox="1"/>
      </cdr:nvSpPr>
      <cdr:spPr>
        <a:xfrm xmlns:a="http://schemas.openxmlformats.org/drawingml/2006/main">
          <a:off x="2448858" y="588683"/>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b</a:t>
          </a:r>
        </a:p>
      </cdr:txBody>
    </cdr:sp>
  </cdr:relSizeAnchor>
  <cdr:relSizeAnchor xmlns:cdr="http://schemas.openxmlformats.org/drawingml/2006/chartDrawing">
    <cdr:from>
      <cdr:x>0.85305</cdr:x>
      <cdr:y>0.22833</cdr:y>
    </cdr:from>
    <cdr:to>
      <cdr:x>0.93618</cdr:x>
      <cdr:y>0.29905</cdr:y>
    </cdr:to>
    <cdr:sp macro="" textlink="">
      <cdr:nvSpPr>
        <cdr:cNvPr id="8" name="Textfeld 1"/>
        <cdr:cNvSpPr txBox="1"/>
      </cdr:nvSpPr>
      <cdr:spPr>
        <a:xfrm xmlns:a="http://schemas.openxmlformats.org/drawingml/2006/main">
          <a:off x="3894417" y="812800"/>
          <a:ext cx="379505" cy="251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a:t>ab</a:t>
          </a:r>
        </a:p>
      </cdr:txBody>
    </cdr:sp>
  </cdr:relSizeAnchor>
</c:userShapes>
</file>

<file path=ppt/drawings/drawing6.xml><?xml version="1.0" encoding="utf-8"?>
<c:userShapes xmlns:c="http://schemas.openxmlformats.org/drawingml/2006/chart">
  <cdr:relSizeAnchor xmlns:cdr="http://schemas.openxmlformats.org/drawingml/2006/chartDrawing">
    <cdr:from>
      <cdr:x>0.63762</cdr:x>
      <cdr:y>0.24154</cdr:y>
    </cdr:from>
    <cdr:to>
      <cdr:x>0.69397</cdr:x>
      <cdr:y>0.32565</cdr:y>
    </cdr:to>
    <cdr:sp macro="" textlink="">
      <cdr:nvSpPr>
        <cdr:cNvPr id="2" name="Textfeld 2"/>
        <cdr:cNvSpPr txBox="1"/>
      </cdr:nvSpPr>
      <cdr:spPr>
        <a:xfrm xmlns:a="http://schemas.openxmlformats.org/drawingml/2006/main">
          <a:off x="3804771" y="868829"/>
          <a:ext cx="336212"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a:t>
          </a:r>
        </a:p>
      </cdr:txBody>
    </cdr:sp>
  </cdr:relSizeAnchor>
  <cdr:relSizeAnchor xmlns:cdr="http://schemas.openxmlformats.org/drawingml/2006/chartDrawing">
    <cdr:from>
      <cdr:x>0.66016</cdr:x>
      <cdr:y>0.43468</cdr:y>
    </cdr:from>
    <cdr:to>
      <cdr:x>0.7165</cdr:x>
      <cdr:y>0.5188</cdr:y>
    </cdr:to>
    <cdr:sp macro="" textlink="">
      <cdr:nvSpPr>
        <cdr:cNvPr id="4" name="Textfeld 1"/>
        <cdr:cNvSpPr txBox="1"/>
      </cdr:nvSpPr>
      <cdr:spPr>
        <a:xfrm xmlns:a="http://schemas.openxmlformats.org/drawingml/2006/main">
          <a:off x="3939241" y="1563594"/>
          <a:ext cx="336211"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ab</a:t>
          </a:r>
        </a:p>
      </cdr:txBody>
    </cdr:sp>
  </cdr:relSizeAnchor>
  <cdr:relSizeAnchor xmlns:cdr="http://schemas.openxmlformats.org/drawingml/2006/chartDrawing">
    <cdr:from>
      <cdr:x>0.65452</cdr:x>
      <cdr:y>0.49076</cdr:y>
    </cdr:from>
    <cdr:to>
      <cdr:x>0.71087</cdr:x>
      <cdr:y>0.57487</cdr:y>
    </cdr:to>
    <cdr:sp macro="" textlink="">
      <cdr:nvSpPr>
        <cdr:cNvPr id="5" name="Textfeld 1"/>
        <cdr:cNvSpPr txBox="1"/>
      </cdr:nvSpPr>
      <cdr:spPr>
        <a:xfrm xmlns:a="http://schemas.openxmlformats.org/drawingml/2006/main">
          <a:off x="3905623" y="1765300"/>
          <a:ext cx="336211"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ab</a:t>
          </a:r>
        </a:p>
      </cdr:txBody>
    </cdr:sp>
  </cdr:relSizeAnchor>
  <cdr:relSizeAnchor xmlns:cdr="http://schemas.openxmlformats.org/drawingml/2006/chartDrawing">
    <cdr:from>
      <cdr:x>0.65077</cdr:x>
      <cdr:y>0.36926</cdr:y>
    </cdr:from>
    <cdr:to>
      <cdr:x>0.70711</cdr:x>
      <cdr:y>0.45337</cdr:y>
    </cdr:to>
    <cdr:sp macro="" textlink="">
      <cdr:nvSpPr>
        <cdr:cNvPr id="6" name="Textfeld 1"/>
        <cdr:cNvSpPr txBox="1"/>
      </cdr:nvSpPr>
      <cdr:spPr>
        <a:xfrm xmlns:a="http://schemas.openxmlformats.org/drawingml/2006/main">
          <a:off x="3883212" y="1328271"/>
          <a:ext cx="336211"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ab</a:t>
          </a:r>
        </a:p>
      </cdr:txBody>
    </cdr:sp>
  </cdr:relSizeAnchor>
  <cdr:relSizeAnchor xmlns:cdr="http://schemas.openxmlformats.org/drawingml/2006/chartDrawing">
    <cdr:from>
      <cdr:x>0.71717</cdr:x>
      <cdr:y>0.6532</cdr:y>
    </cdr:from>
    <cdr:to>
      <cdr:x>0.77157</cdr:x>
      <cdr:y>0.74001</cdr:y>
    </cdr:to>
    <cdr:sp macro="" textlink="">
      <cdr:nvSpPr>
        <cdr:cNvPr id="7" name="Textfeld 1"/>
        <cdr:cNvSpPr txBox="1"/>
      </cdr:nvSpPr>
      <cdr:spPr>
        <a:xfrm xmlns:a="http://schemas.openxmlformats.org/drawingml/2006/main">
          <a:off x="6480720" y="3384376"/>
          <a:ext cx="491586" cy="4497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err="1"/>
            <a:t>bc</a:t>
          </a:r>
          <a:endParaRPr lang="de-DE" sz="1200" dirty="0"/>
        </a:p>
      </cdr:txBody>
    </cdr:sp>
  </cdr:relSizeAnchor>
  <cdr:relSizeAnchor xmlns:cdr="http://schemas.openxmlformats.org/drawingml/2006/chartDrawing">
    <cdr:from>
      <cdr:x>0.72514</cdr:x>
      <cdr:y>0.70879</cdr:y>
    </cdr:from>
    <cdr:to>
      <cdr:x>0.77578</cdr:x>
      <cdr:y>0.78314</cdr:y>
    </cdr:to>
    <cdr:sp macro="" textlink="">
      <cdr:nvSpPr>
        <cdr:cNvPr id="8" name="Textfeld 1"/>
        <cdr:cNvSpPr txBox="1"/>
      </cdr:nvSpPr>
      <cdr:spPr>
        <a:xfrm xmlns:a="http://schemas.openxmlformats.org/drawingml/2006/main">
          <a:off x="6552728" y="3672408"/>
          <a:ext cx="457608" cy="38522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t>c</a:t>
          </a:r>
        </a:p>
      </cdr:txBody>
    </cdr:sp>
  </cdr:relSizeAnchor>
  <cdr:relSizeAnchor xmlns:cdr="http://schemas.openxmlformats.org/drawingml/2006/chartDrawing">
    <cdr:from>
      <cdr:x>0.74905</cdr:x>
      <cdr:y>0.5976</cdr:y>
    </cdr:from>
    <cdr:to>
      <cdr:x>0.79969</cdr:x>
      <cdr:y>0.67195</cdr:y>
    </cdr:to>
    <cdr:sp macro="" textlink="">
      <cdr:nvSpPr>
        <cdr:cNvPr id="9" name="Textfeld 1"/>
        <cdr:cNvSpPr txBox="1"/>
      </cdr:nvSpPr>
      <cdr:spPr>
        <a:xfrm xmlns:a="http://schemas.openxmlformats.org/drawingml/2006/main">
          <a:off x="6768752" y="3096344"/>
          <a:ext cx="457608" cy="38522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t>c</a:t>
          </a:r>
        </a:p>
      </cdr:txBody>
    </cdr:sp>
  </cdr:relSizeAnchor>
  <cdr:relSizeAnchor xmlns:cdr="http://schemas.openxmlformats.org/drawingml/2006/chartDrawing">
    <cdr:from>
      <cdr:x>0.65828</cdr:x>
      <cdr:y>0.10447</cdr:y>
    </cdr:from>
    <cdr:to>
      <cdr:x>0.71462</cdr:x>
      <cdr:y>0.18858</cdr:y>
    </cdr:to>
    <cdr:sp macro="" textlink="">
      <cdr:nvSpPr>
        <cdr:cNvPr id="10" name="Textfeld 1"/>
        <cdr:cNvSpPr txBox="1"/>
      </cdr:nvSpPr>
      <cdr:spPr>
        <a:xfrm xmlns:a="http://schemas.openxmlformats.org/drawingml/2006/main">
          <a:off x="3928036" y="375770"/>
          <a:ext cx="336211"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t>ab</a:t>
          </a:r>
        </a:p>
      </cdr:txBody>
    </cdr:sp>
  </cdr:relSizeAnchor>
  <cdr:relSizeAnchor xmlns:cdr="http://schemas.openxmlformats.org/drawingml/2006/chartDrawing">
    <cdr:from>
      <cdr:x>0.64513</cdr:x>
      <cdr:y>0.173</cdr:y>
    </cdr:from>
    <cdr:to>
      <cdr:x>0.70148</cdr:x>
      <cdr:y>0.25711</cdr:y>
    </cdr:to>
    <cdr:sp macro="" textlink="">
      <cdr:nvSpPr>
        <cdr:cNvPr id="11" name="Textfeld 2"/>
        <cdr:cNvSpPr txBox="1"/>
      </cdr:nvSpPr>
      <cdr:spPr>
        <a:xfrm xmlns:a="http://schemas.openxmlformats.org/drawingml/2006/main">
          <a:off x="3849594" y="622300"/>
          <a:ext cx="336212" cy="302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a:t>
          </a:r>
        </a:p>
      </cdr:txBody>
    </cdr:sp>
  </cdr:relSizeAnchor>
</c:userShapes>
</file>

<file path=ppt/drawings/drawing7.xml><?xml version="1.0" encoding="utf-8"?>
<c:userShapes xmlns:c="http://schemas.openxmlformats.org/drawingml/2006/chart">
  <cdr:relSizeAnchor xmlns:cdr="http://schemas.openxmlformats.org/drawingml/2006/chartDrawing">
    <cdr:from>
      <cdr:x>0.72599</cdr:x>
      <cdr:y>0.07041</cdr:y>
    </cdr:from>
    <cdr:to>
      <cdr:x>0.84389</cdr:x>
      <cdr:y>0.21215</cdr:y>
    </cdr:to>
    <cdr:sp macro="" textlink="">
      <cdr:nvSpPr>
        <cdr:cNvPr id="39937" name="Textfeld 1"/>
        <cdr:cNvSpPr txBox="1">
          <a:spLocks xmlns:a="http://schemas.openxmlformats.org/drawingml/2006/main" noChangeArrowheads="1"/>
        </cdr:cNvSpPr>
      </cdr:nvSpPr>
      <cdr:spPr bwMode="auto">
        <a:xfrm xmlns:a="http://schemas.openxmlformats.org/drawingml/2006/main">
          <a:off x="3983422" y="231877"/>
          <a:ext cx="648486" cy="4571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de-DE" sz="1100" b="0" i="0" u="none" strike="noStrike" baseline="0">
              <a:solidFill>
                <a:srgbClr val="000000"/>
              </a:solidFill>
              <a:latin typeface="Calibri"/>
            </a:rPr>
            <a:t>pH: 5,2</a:t>
          </a:r>
        </a:p>
      </cdr:txBody>
    </cdr:sp>
  </cdr:relSizeAnchor>
</c:userShapes>
</file>

<file path=ppt/drawings/drawing8.xml><?xml version="1.0" encoding="utf-8"?>
<c:userShapes xmlns:c="http://schemas.openxmlformats.org/drawingml/2006/chart">
  <cdr:relSizeAnchor xmlns:cdr="http://schemas.openxmlformats.org/drawingml/2006/chartDrawing">
    <cdr:from>
      <cdr:x>0.72599</cdr:x>
      <cdr:y>0.07041</cdr:y>
    </cdr:from>
    <cdr:to>
      <cdr:x>0.84389</cdr:x>
      <cdr:y>0.21215</cdr:y>
    </cdr:to>
    <cdr:sp macro="" textlink="">
      <cdr:nvSpPr>
        <cdr:cNvPr id="39937" name="Textfeld 1"/>
        <cdr:cNvSpPr txBox="1">
          <a:spLocks xmlns:a="http://schemas.openxmlformats.org/drawingml/2006/main" noChangeArrowheads="1"/>
        </cdr:cNvSpPr>
      </cdr:nvSpPr>
      <cdr:spPr bwMode="auto">
        <a:xfrm xmlns:a="http://schemas.openxmlformats.org/drawingml/2006/main">
          <a:off x="3983422" y="231877"/>
          <a:ext cx="648486" cy="4571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de-DE" sz="1100" b="0" i="0" u="none" strike="noStrike" baseline="0">
              <a:solidFill>
                <a:srgbClr val="000000"/>
              </a:solidFill>
              <a:latin typeface="Calibri"/>
            </a:rPr>
            <a:t>pH: 7,18</a:t>
          </a:r>
        </a:p>
        <a:p xmlns:a="http://schemas.openxmlformats.org/drawingml/2006/main">
          <a:pPr algn="l" rtl="0">
            <a:defRPr sz="1000"/>
          </a:pPr>
          <a:endParaRPr lang="de-DE" sz="1100" b="0" i="0" u="none" strike="noStrike" baseline="0">
            <a:solidFill>
              <a:srgbClr val="000000"/>
            </a:solidFill>
            <a:latin typeface="Calibri"/>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0.84342</cdr:x>
      <cdr:y>0.17497</cdr:y>
    </cdr:from>
    <cdr:to>
      <cdr:x>1</cdr:x>
      <cdr:y>0.29896</cdr:y>
    </cdr:to>
    <cdr:sp macro="" textlink="">
      <cdr:nvSpPr>
        <cdr:cNvPr id="2" name="Textfeld 1"/>
        <cdr:cNvSpPr txBox="1"/>
      </cdr:nvSpPr>
      <cdr:spPr>
        <a:xfrm xmlns:a="http://schemas.openxmlformats.org/drawingml/2006/main">
          <a:off x="7701871" y="965115"/>
          <a:ext cx="1429844" cy="683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err="1" smtClean="0">
              <a:latin typeface="Arial" pitchFamily="34" charset="0"/>
              <a:cs typeface="Arial" pitchFamily="34" charset="0"/>
            </a:rPr>
            <a:t>Luvisol</a:t>
          </a:r>
          <a:r>
            <a:rPr lang="de-DE" sz="1400" dirty="0" smtClean="0">
              <a:latin typeface="Arial" pitchFamily="34" charset="0"/>
              <a:cs typeface="Arial" pitchFamily="34" charset="0"/>
            </a:rPr>
            <a:t> Oberboden</a:t>
          </a:r>
          <a:endParaRPr lang="de-DE" sz="1400" dirty="0">
            <a:latin typeface="Arial" pitchFamily="34" charset="0"/>
            <a:cs typeface="Arial" pitchFamily="34" charset="0"/>
          </a:endParaRPr>
        </a:p>
      </cdr:txBody>
    </cdr:sp>
  </cdr:relSizeAnchor>
  <cdr:relSizeAnchor xmlns:cdr="http://schemas.openxmlformats.org/drawingml/2006/chartDrawing">
    <cdr:from>
      <cdr:x>0.83883</cdr:x>
      <cdr:y>0.74865</cdr:y>
    </cdr:from>
    <cdr:to>
      <cdr:x>0.95128</cdr:x>
      <cdr:y>0.8176</cdr:y>
    </cdr:to>
    <cdr:sp macro="" textlink="">
      <cdr:nvSpPr>
        <cdr:cNvPr id="3" name="Textfeld 1"/>
        <cdr:cNvSpPr txBox="1"/>
      </cdr:nvSpPr>
      <cdr:spPr>
        <a:xfrm xmlns:a="http://schemas.openxmlformats.org/drawingml/2006/main">
          <a:off x="7659939" y="4129527"/>
          <a:ext cx="1026862" cy="380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de-DE" sz="1400" dirty="0" smtClean="0">
              <a:latin typeface="Arial" pitchFamily="34" charset="0"/>
              <a:cs typeface="Arial" pitchFamily="34" charset="0"/>
            </a:rPr>
            <a:t>Podsol</a:t>
          </a:r>
          <a:endParaRPr lang="de-DE" sz="1400" dirty="0">
            <a:latin typeface="Arial" pitchFamily="34" charset="0"/>
            <a:cs typeface="Arial" pitchFamily="34" charset="0"/>
          </a:endParaRPr>
        </a:p>
      </cdr:txBody>
    </cdr:sp>
  </cdr:relSizeAnchor>
  <cdr:relSizeAnchor xmlns:cdr="http://schemas.openxmlformats.org/drawingml/2006/chartDrawing">
    <cdr:from>
      <cdr:x>0.83883</cdr:x>
      <cdr:y>0.71262</cdr:y>
    </cdr:from>
    <cdr:to>
      <cdr:x>0.95128</cdr:x>
      <cdr:y>0.78158</cdr:y>
    </cdr:to>
    <cdr:sp macro="" textlink="">
      <cdr:nvSpPr>
        <cdr:cNvPr id="4" name="Textfeld 1"/>
        <cdr:cNvSpPr txBox="1"/>
      </cdr:nvSpPr>
      <cdr:spPr>
        <a:xfrm xmlns:a="http://schemas.openxmlformats.org/drawingml/2006/main">
          <a:off x="7659939" y="3930822"/>
          <a:ext cx="1026862" cy="3803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de-DE" sz="1400" dirty="0" err="1" smtClean="0">
              <a:latin typeface="Arial" pitchFamily="34" charset="0"/>
              <a:cs typeface="Arial" pitchFamily="34" charset="0"/>
            </a:rPr>
            <a:t>Ferralsol</a:t>
          </a:r>
          <a:endParaRPr lang="de-DE" sz="1400" dirty="0">
            <a:latin typeface="Arial" pitchFamily="34" charset="0"/>
            <a:cs typeface="Arial" pitchFamily="34" charset="0"/>
          </a:endParaRPr>
        </a:p>
      </cdr:txBody>
    </cdr:sp>
  </cdr:relSizeAnchor>
  <cdr:relSizeAnchor xmlns:cdr="http://schemas.openxmlformats.org/drawingml/2006/chartDrawing">
    <cdr:from>
      <cdr:x>0.83883</cdr:x>
      <cdr:y>0.6609</cdr:y>
    </cdr:from>
    <cdr:to>
      <cdr:x>0.95128</cdr:x>
      <cdr:y>0.72986</cdr:y>
    </cdr:to>
    <cdr:sp macro="" textlink="">
      <cdr:nvSpPr>
        <cdr:cNvPr id="5" name="Textfeld 1"/>
        <cdr:cNvSpPr txBox="1"/>
      </cdr:nvSpPr>
      <cdr:spPr>
        <a:xfrm xmlns:a="http://schemas.openxmlformats.org/drawingml/2006/main">
          <a:off x="7659939" y="3645534"/>
          <a:ext cx="1026862" cy="3803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de-DE" sz="1400" dirty="0" err="1" smtClean="0">
              <a:latin typeface="Arial" pitchFamily="34" charset="0"/>
              <a:cs typeface="Arial" pitchFamily="34" charset="0"/>
            </a:rPr>
            <a:t>Fluvisol</a:t>
          </a:r>
          <a:endParaRPr lang="de-DE" sz="1400" dirty="0">
            <a:latin typeface="Arial" pitchFamily="34" charset="0"/>
            <a:cs typeface="Arial" pitchFamily="34" charset="0"/>
          </a:endParaRPr>
        </a:p>
      </cdr:txBody>
    </cdr:sp>
  </cdr:relSizeAnchor>
  <cdr:relSizeAnchor xmlns:cdr="http://schemas.openxmlformats.org/drawingml/2006/chartDrawing">
    <cdr:from>
      <cdr:x>0.83539</cdr:x>
      <cdr:y>0.41292</cdr:y>
    </cdr:from>
    <cdr:to>
      <cdr:x>1</cdr:x>
      <cdr:y>0.58753</cdr:y>
    </cdr:to>
    <cdr:sp macro="" textlink="">
      <cdr:nvSpPr>
        <cdr:cNvPr id="6" name="Textfeld 1"/>
        <cdr:cNvSpPr txBox="1"/>
      </cdr:nvSpPr>
      <cdr:spPr>
        <a:xfrm xmlns:a="http://schemas.openxmlformats.org/drawingml/2006/main">
          <a:off x="7628544" y="2277644"/>
          <a:ext cx="1503171" cy="963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de-DE" sz="1400" dirty="0" err="1" smtClean="0">
              <a:latin typeface="Arial" pitchFamily="34" charset="0"/>
              <a:cs typeface="Arial" pitchFamily="34" charset="0"/>
            </a:rPr>
            <a:t>Luvisol</a:t>
          </a:r>
          <a:r>
            <a:rPr lang="de-DE" sz="1400" dirty="0" smtClean="0">
              <a:latin typeface="Arial" pitchFamily="34" charset="0"/>
              <a:cs typeface="Arial" pitchFamily="34" charset="0"/>
            </a:rPr>
            <a:t> Unterboden</a:t>
          </a:r>
          <a:endParaRPr lang="de-DE" sz="1400"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7E09C23F-F7CE-4A85-911A-4EE256DE73ED}" type="datetimeFigureOut">
              <a:rPr lang="de-DE" smtClean="0"/>
              <a:t>21.12.2016</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7BCE1DCC-115C-49D4-BAEF-0FC6CD1E7783}" type="slidenum">
              <a:rPr lang="de-DE" smtClean="0"/>
              <a:t>‹Nr.›</a:t>
            </a:fld>
            <a:endParaRPr lang="de-DE"/>
          </a:p>
        </p:txBody>
      </p:sp>
    </p:spTree>
    <p:extLst>
      <p:ext uri="{BB962C8B-B14F-4D97-AF65-F5344CB8AC3E}">
        <p14:creationId xmlns:p14="http://schemas.microsoft.com/office/powerpoint/2010/main" val="2805084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D480BE7-334E-439C-A184-C35E6A4B58E8}" type="datetimeFigureOut">
              <a:rPr lang="de-DE" smtClean="0"/>
              <a:t>21.12.2016</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CC00D0-9F2C-4EB2-A588-F879254AA0E7}" type="slidenum">
              <a:rPr lang="de-DE" smtClean="0"/>
              <a:t>‹Nr.›</a:t>
            </a:fld>
            <a:endParaRPr lang="de-DE"/>
          </a:p>
        </p:txBody>
      </p:sp>
    </p:spTree>
    <p:extLst>
      <p:ext uri="{BB962C8B-B14F-4D97-AF65-F5344CB8AC3E}">
        <p14:creationId xmlns:p14="http://schemas.microsoft.com/office/powerpoint/2010/main" val="1588908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22F8F53D-D433-4F45-8BC2-93D413B274EF}"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379593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p:spPr>
        <p:txBody>
          <a:bodyPr/>
          <a:lstStyle/>
          <a:p>
            <a:pPr eaLnBrk="1" hangingPunct="1"/>
            <a:endParaRPr lang="de-DE" altLang="de-DE" smtClean="0"/>
          </a:p>
        </p:txBody>
      </p:sp>
      <p:sp>
        <p:nvSpPr>
          <p:cNvPr id="1843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2C642E-45B8-43DB-896E-917481817571}" type="slidenum">
              <a:rPr lang="de-DE" altLang="de-DE">
                <a:solidFill>
                  <a:srgbClr val="000000"/>
                </a:solidFill>
              </a:rPr>
              <a:pPr eaLnBrk="1" hangingPunct="1">
                <a:spcBef>
                  <a:spcPct val="0"/>
                </a:spcBef>
              </a:pPr>
              <a:t>42</a:t>
            </a:fld>
            <a:endParaRPr lang="de-DE" altLang="de-DE">
              <a:solidFill>
                <a:srgbClr val="000000"/>
              </a:solidFill>
            </a:endParaRPr>
          </a:p>
        </p:txBody>
      </p:sp>
    </p:spTree>
    <p:extLst>
      <p:ext uri="{BB962C8B-B14F-4D97-AF65-F5344CB8AC3E}">
        <p14:creationId xmlns:p14="http://schemas.microsoft.com/office/powerpoint/2010/main" val="86421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pPr eaLnBrk="1" hangingPunct="1"/>
            <a:endParaRPr lang="de-DE" altLang="de-DE" smtClean="0"/>
          </a:p>
        </p:txBody>
      </p:sp>
      <p:sp>
        <p:nvSpPr>
          <p:cNvPr id="18534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0BFB2C-7B14-451D-BB56-288A516EAA3A}" type="slidenum">
              <a:rPr lang="de-DE" altLang="de-DE">
                <a:solidFill>
                  <a:srgbClr val="000000"/>
                </a:solidFill>
              </a:rPr>
              <a:pPr eaLnBrk="1" hangingPunct="1">
                <a:spcBef>
                  <a:spcPct val="0"/>
                </a:spcBef>
              </a:pPr>
              <a:t>43</a:t>
            </a:fld>
            <a:endParaRPr lang="de-DE" altLang="de-DE">
              <a:solidFill>
                <a:srgbClr val="000000"/>
              </a:solidFill>
            </a:endParaRPr>
          </a:p>
        </p:txBody>
      </p:sp>
    </p:spTree>
    <p:extLst>
      <p:ext uri="{BB962C8B-B14F-4D97-AF65-F5344CB8AC3E}">
        <p14:creationId xmlns:p14="http://schemas.microsoft.com/office/powerpoint/2010/main" val="1960095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p:spPr>
        <p:txBody>
          <a:bodyPr/>
          <a:lstStyle/>
          <a:p>
            <a:pPr eaLnBrk="1" hangingPunct="1"/>
            <a:endParaRPr lang="de-DE" altLang="de-DE" smtClean="0"/>
          </a:p>
        </p:txBody>
      </p:sp>
      <p:sp>
        <p:nvSpPr>
          <p:cNvPr id="1863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E14C43-C655-43FC-88F3-DB0664DFA0F4}" type="slidenum">
              <a:rPr lang="de-DE" altLang="de-DE">
                <a:solidFill>
                  <a:srgbClr val="000000"/>
                </a:solidFill>
              </a:rPr>
              <a:pPr eaLnBrk="1" hangingPunct="1">
                <a:spcBef>
                  <a:spcPct val="0"/>
                </a:spcBef>
              </a:pPr>
              <a:t>44</a:t>
            </a:fld>
            <a:endParaRPr lang="de-DE" altLang="de-DE">
              <a:solidFill>
                <a:srgbClr val="000000"/>
              </a:solidFill>
            </a:endParaRPr>
          </a:p>
        </p:txBody>
      </p:sp>
    </p:spTree>
    <p:extLst>
      <p:ext uri="{BB962C8B-B14F-4D97-AF65-F5344CB8AC3E}">
        <p14:creationId xmlns:p14="http://schemas.microsoft.com/office/powerpoint/2010/main" val="376900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p:spPr>
        <p:txBody>
          <a:bodyPr/>
          <a:lstStyle/>
          <a:p>
            <a:pPr eaLnBrk="1" hangingPunct="1"/>
            <a:endParaRPr lang="de-DE" altLang="de-DE" smtClean="0"/>
          </a:p>
        </p:txBody>
      </p:sp>
      <p:sp>
        <p:nvSpPr>
          <p:cNvPr id="1873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F59DF7A-FB19-4A6E-98B4-3CDADB4EC027}" type="slidenum">
              <a:rPr lang="de-DE" altLang="de-DE">
                <a:solidFill>
                  <a:srgbClr val="000000"/>
                </a:solidFill>
              </a:rPr>
              <a:pPr eaLnBrk="1" hangingPunct="1">
                <a:spcBef>
                  <a:spcPct val="0"/>
                </a:spcBef>
              </a:pPr>
              <a:t>45</a:t>
            </a:fld>
            <a:endParaRPr lang="de-DE" altLang="de-DE">
              <a:solidFill>
                <a:srgbClr val="000000"/>
              </a:solidFill>
            </a:endParaRPr>
          </a:p>
        </p:txBody>
      </p:sp>
    </p:spTree>
    <p:extLst>
      <p:ext uri="{BB962C8B-B14F-4D97-AF65-F5344CB8AC3E}">
        <p14:creationId xmlns:p14="http://schemas.microsoft.com/office/powerpoint/2010/main" val="61259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06992FC-B3E8-4CAE-BE38-187D715D70C0}" type="slidenum">
              <a:rPr lang="de-DE" smtClean="0">
                <a:solidFill>
                  <a:prstClr val="black"/>
                </a:solidFill>
              </a:rPr>
              <a:pPr/>
              <a:t>46</a:t>
            </a:fld>
            <a:endParaRPr lang="de-DE" smtClean="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273999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eaLnBrk="1" hangingPunct="1"/>
            <a:r>
              <a:rPr lang="de-DE" baseline="0" dirty="0" smtClean="0"/>
              <a:t>Die Eigenschaft, die bei beiden Böden ähnlich war, ist der pH-Wert von ca. 7</a:t>
            </a:r>
            <a:endParaRPr lang="de-DE" dirty="0" smtClean="0"/>
          </a:p>
        </p:txBody>
      </p:sp>
      <p:sp>
        <p:nvSpPr>
          <p:cNvPr id="4" name="Foliennummernplatzhalter 3"/>
          <p:cNvSpPr>
            <a:spLocks noGrp="1"/>
          </p:cNvSpPr>
          <p:nvPr>
            <p:ph type="sldNum" sz="quarter" idx="10"/>
          </p:nvPr>
        </p:nvSpPr>
        <p:spPr/>
        <p:txBody>
          <a:bodyPr/>
          <a:lstStyle/>
          <a:p>
            <a:fld id="{4D7431D0-CFB2-456C-BA3C-5ED5A2A471F0}"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380578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de-DE" altLang="de-DE" smtClean="0"/>
          </a:p>
        </p:txBody>
      </p:sp>
      <p:sp>
        <p:nvSpPr>
          <p:cNvPr id="18842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EBC32D-4F14-4EA3-93CD-ED0FF9D46823}" type="slidenum">
              <a:rPr lang="de-DE" altLang="de-DE">
                <a:solidFill>
                  <a:srgbClr val="000000"/>
                </a:solidFill>
              </a:rPr>
              <a:pPr eaLnBrk="1" hangingPunct="1">
                <a:spcBef>
                  <a:spcPct val="0"/>
                </a:spcBef>
              </a:pPr>
              <a:t>49</a:t>
            </a:fld>
            <a:endParaRPr lang="de-DE" altLang="de-DE">
              <a:solidFill>
                <a:srgbClr val="000000"/>
              </a:solidFill>
            </a:endParaRPr>
          </a:p>
        </p:txBody>
      </p:sp>
    </p:spTree>
    <p:extLst>
      <p:ext uri="{BB962C8B-B14F-4D97-AF65-F5344CB8AC3E}">
        <p14:creationId xmlns:p14="http://schemas.microsoft.com/office/powerpoint/2010/main" val="1454015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pPr eaLnBrk="1" hangingPunct="1"/>
            <a:endParaRPr lang="de-DE" altLang="de-DE" smtClean="0"/>
          </a:p>
        </p:txBody>
      </p:sp>
      <p:sp>
        <p:nvSpPr>
          <p:cNvPr id="1894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FED9F5-9F7B-4FAE-A589-D4B70D9F3147}" type="slidenum">
              <a:rPr lang="de-DE" altLang="de-DE">
                <a:solidFill>
                  <a:srgbClr val="000000"/>
                </a:solidFill>
              </a:rPr>
              <a:pPr eaLnBrk="1" hangingPunct="1">
                <a:spcBef>
                  <a:spcPct val="0"/>
                </a:spcBef>
              </a:pPr>
              <a:t>50</a:t>
            </a:fld>
            <a:endParaRPr lang="de-DE" altLang="de-DE">
              <a:solidFill>
                <a:srgbClr val="000000"/>
              </a:solidFill>
            </a:endParaRPr>
          </a:p>
        </p:txBody>
      </p:sp>
    </p:spTree>
    <p:extLst>
      <p:ext uri="{BB962C8B-B14F-4D97-AF65-F5344CB8AC3E}">
        <p14:creationId xmlns:p14="http://schemas.microsoft.com/office/powerpoint/2010/main" val="22516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pPr eaLnBrk="1" hangingPunct="1"/>
            <a:endParaRPr lang="de-DE" altLang="de-DE" smtClean="0"/>
          </a:p>
        </p:txBody>
      </p:sp>
      <p:sp>
        <p:nvSpPr>
          <p:cNvPr id="19046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3CD820-03B9-435E-94B1-A70697DFEFA9}" type="slidenum">
              <a:rPr lang="de-DE" altLang="de-DE">
                <a:solidFill>
                  <a:srgbClr val="000000"/>
                </a:solidFill>
              </a:rPr>
              <a:pPr eaLnBrk="1" hangingPunct="1">
                <a:spcBef>
                  <a:spcPct val="0"/>
                </a:spcBef>
              </a:pPr>
              <a:t>52</a:t>
            </a:fld>
            <a:endParaRPr lang="de-DE" altLang="de-DE">
              <a:solidFill>
                <a:srgbClr val="000000"/>
              </a:solidFill>
            </a:endParaRPr>
          </a:p>
        </p:txBody>
      </p:sp>
    </p:spTree>
    <p:extLst>
      <p:ext uri="{BB962C8B-B14F-4D97-AF65-F5344CB8AC3E}">
        <p14:creationId xmlns:p14="http://schemas.microsoft.com/office/powerpoint/2010/main" val="348741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pPr eaLnBrk="1" hangingPunct="1"/>
            <a:endParaRPr lang="de-DE" altLang="de-DE" smtClean="0"/>
          </a:p>
        </p:txBody>
      </p:sp>
      <p:sp>
        <p:nvSpPr>
          <p:cNvPr id="1914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BA8861-307C-4AA8-97A2-8D8885DDBD17}" type="slidenum">
              <a:rPr lang="de-DE" altLang="de-DE">
                <a:solidFill>
                  <a:srgbClr val="000000"/>
                </a:solidFill>
              </a:rPr>
              <a:pPr eaLnBrk="1" hangingPunct="1">
                <a:spcBef>
                  <a:spcPct val="0"/>
                </a:spcBef>
              </a:pPr>
              <a:t>53</a:t>
            </a:fld>
            <a:endParaRPr lang="de-DE" altLang="de-DE">
              <a:solidFill>
                <a:srgbClr val="000000"/>
              </a:solidFill>
            </a:endParaRPr>
          </a:p>
        </p:txBody>
      </p:sp>
    </p:spTree>
    <p:extLst>
      <p:ext uri="{BB962C8B-B14F-4D97-AF65-F5344CB8AC3E}">
        <p14:creationId xmlns:p14="http://schemas.microsoft.com/office/powerpoint/2010/main" val="232820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pPr eaLnBrk="1" hangingPunct="1"/>
            <a:endParaRPr lang="de-DE" altLang="de-DE" smtClean="0"/>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802E0-9824-4BD9-BB88-598ECE69790F}" type="slidenum">
              <a:rPr lang="de-DE" altLang="de-DE">
                <a:solidFill>
                  <a:prstClr val="black"/>
                </a:solidFill>
              </a:rPr>
              <a:pPr eaLnBrk="1" hangingPunct="1">
                <a:spcBef>
                  <a:spcPct val="0"/>
                </a:spcBef>
              </a:pPr>
              <a:t>7</a:t>
            </a:fld>
            <a:endParaRPr lang="de-DE" altLang="de-DE">
              <a:solidFill>
                <a:prstClr val="black"/>
              </a:solidFill>
            </a:endParaRPr>
          </a:p>
        </p:txBody>
      </p:sp>
    </p:spTree>
    <p:extLst>
      <p:ext uri="{BB962C8B-B14F-4D97-AF65-F5344CB8AC3E}">
        <p14:creationId xmlns:p14="http://schemas.microsoft.com/office/powerpoint/2010/main" val="177740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biologisch aktiver Oberboden!</a:t>
            </a:r>
          </a:p>
          <a:p>
            <a:r>
              <a:rPr lang="de-DE" dirty="0" smtClean="0"/>
              <a:t>Augenscheinlich keine Unterschiede erkennbar</a:t>
            </a:r>
            <a:endParaRPr lang="de-DE" dirty="0"/>
          </a:p>
        </p:txBody>
      </p:sp>
      <p:sp>
        <p:nvSpPr>
          <p:cNvPr id="4" name="Foliennummernplatzhalter 3"/>
          <p:cNvSpPr>
            <a:spLocks noGrp="1"/>
          </p:cNvSpPr>
          <p:nvPr>
            <p:ph type="sldNum" sz="quarter" idx="10"/>
          </p:nvPr>
        </p:nvSpPr>
        <p:spPr/>
        <p:txBody>
          <a:bodyPr/>
          <a:lstStyle/>
          <a:p>
            <a:fld id="{2D2E6943-19D5-0348-914E-0E872D188975}" type="slidenum">
              <a:rPr lang="de-DE" smtClean="0">
                <a:solidFill>
                  <a:prstClr val="black"/>
                </a:solidFill>
              </a:rPr>
              <a:pPr/>
              <a:t>54</a:t>
            </a:fld>
            <a:endParaRPr lang="de-DE">
              <a:solidFill>
                <a:prstClr val="black"/>
              </a:solidFill>
            </a:endParaRPr>
          </a:p>
        </p:txBody>
      </p:sp>
    </p:spTree>
    <p:extLst>
      <p:ext uri="{BB962C8B-B14F-4D97-AF65-F5344CB8AC3E}">
        <p14:creationId xmlns:p14="http://schemas.microsoft.com/office/powerpoint/2010/main" val="1728358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BCE9E7-B303-44CD-B2B1-39059C022AE9}" type="slidenum">
              <a:rPr lang="de-DE" altLang="de-DE">
                <a:solidFill>
                  <a:prstClr val="black"/>
                </a:solidFill>
              </a:rPr>
              <a:pPr eaLnBrk="1" hangingPunct="1">
                <a:spcBef>
                  <a:spcPct val="0"/>
                </a:spcBef>
              </a:pPr>
              <a:t>58</a:t>
            </a:fld>
            <a:endParaRPr lang="de-DE" altLang="de-DE">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09915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22F8F53D-D433-4F45-8BC2-93D413B274EF}" type="slidenum">
              <a:rPr lang="de-DE" smtClean="0">
                <a:solidFill>
                  <a:prstClr val="black"/>
                </a:solidFill>
              </a:rPr>
              <a:pPr/>
              <a:t>80</a:t>
            </a:fld>
            <a:endParaRPr lang="de-DE">
              <a:solidFill>
                <a:prstClr val="black"/>
              </a:solidFill>
            </a:endParaRPr>
          </a:p>
        </p:txBody>
      </p:sp>
    </p:spTree>
    <p:extLst>
      <p:ext uri="{BB962C8B-B14F-4D97-AF65-F5344CB8AC3E}">
        <p14:creationId xmlns:p14="http://schemas.microsoft.com/office/powerpoint/2010/main" val="2265380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pPr eaLnBrk="1" hangingPunct="1"/>
            <a:endParaRPr lang="de-DE" altLang="de-DE" smtClean="0"/>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802E0-9824-4BD9-BB88-598ECE69790F}" type="slidenum">
              <a:rPr lang="de-DE" altLang="de-DE">
                <a:solidFill>
                  <a:prstClr val="black"/>
                </a:solidFill>
              </a:rPr>
              <a:pPr eaLnBrk="1" hangingPunct="1">
                <a:spcBef>
                  <a:spcPct val="0"/>
                </a:spcBef>
              </a:pPr>
              <a:t>8</a:t>
            </a:fld>
            <a:endParaRPr lang="de-DE" altLang="de-DE">
              <a:solidFill>
                <a:prstClr val="black"/>
              </a:solidFill>
            </a:endParaRPr>
          </a:p>
        </p:txBody>
      </p:sp>
    </p:spTree>
    <p:extLst>
      <p:ext uri="{BB962C8B-B14F-4D97-AF65-F5344CB8AC3E}">
        <p14:creationId xmlns:p14="http://schemas.microsoft.com/office/powerpoint/2010/main" val="292711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pPr eaLnBrk="1" hangingPunct="1"/>
            <a:endParaRPr lang="de-DE" altLang="de-DE" smtClean="0"/>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802E0-9824-4BD9-BB88-598ECE69790F}" type="slidenum">
              <a:rPr lang="de-DE" altLang="de-DE">
                <a:solidFill>
                  <a:prstClr val="black"/>
                </a:solidFill>
              </a:rPr>
              <a:pPr eaLnBrk="1" hangingPunct="1">
                <a:spcBef>
                  <a:spcPct val="0"/>
                </a:spcBef>
              </a:pPr>
              <a:t>12</a:t>
            </a:fld>
            <a:endParaRPr lang="de-DE" altLang="de-DE">
              <a:solidFill>
                <a:prstClr val="black"/>
              </a:solidFill>
            </a:endParaRPr>
          </a:p>
        </p:txBody>
      </p:sp>
    </p:spTree>
    <p:extLst>
      <p:ext uri="{BB962C8B-B14F-4D97-AF65-F5344CB8AC3E}">
        <p14:creationId xmlns:p14="http://schemas.microsoft.com/office/powerpoint/2010/main" val="20344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22F8F53D-D433-4F45-8BC2-93D413B274EF}" type="slidenum">
              <a:rPr lang="de-DE" smtClean="0"/>
              <a:pPr/>
              <a:t>15</a:t>
            </a:fld>
            <a:endParaRPr lang="de-DE"/>
          </a:p>
        </p:txBody>
      </p:sp>
    </p:spTree>
    <p:extLst>
      <p:ext uri="{BB962C8B-B14F-4D97-AF65-F5344CB8AC3E}">
        <p14:creationId xmlns:p14="http://schemas.microsoft.com/office/powerpoint/2010/main" val="1646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pPr eaLnBrk="1" hangingPunct="1"/>
            <a:endParaRPr lang="de-DE" altLang="de-DE" smtClean="0"/>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802E0-9824-4BD9-BB88-598ECE69790F}" type="slidenum">
              <a:rPr lang="de-DE" altLang="de-DE">
                <a:solidFill>
                  <a:prstClr val="black"/>
                </a:solidFill>
              </a:rPr>
              <a:pPr eaLnBrk="1" hangingPunct="1">
                <a:spcBef>
                  <a:spcPct val="0"/>
                </a:spcBef>
              </a:pPr>
              <a:t>16</a:t>
            </a:fld>
            <a:endParaRPr lang="de-DE" altLang="de-DE">
              <a:solidFill>
                <a:prstClr val="black"/>
              </a:solidFill>
            </a:endParaRPr>
          </a:p>
        </p:txBody>
      </p:sp>
    </p:spTree>
    <p:extLst>
      <p:ext uri="{BB962C8B-B14F-4D97-AF65-F5344CB8AC3E}">
        <p14:creationId xmlns:p14="http://schemas.microsoft.com/office/powerpoint/2010/main" val="2968872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pPr eaLnBrk="1" hangingPunct="1"/>
            <a:endParaRPr lang="de-DE" altLang="de-DE" smtClean="0"/>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802E0-9824-4BD9-BB88-598ECE69790F}" type="slidenum">
              <a:rPr lang="de-DE" altLang="de-DE">
                <a:solidFill>
                  <a:prstClr val="black"/>
                </a:solidFill>
              </a:rPr>
              <a:pPr eaLnBrk="1" hangingPunct="1">
                <a:spcBef>
                  <a:spcPct val="0"/>
                </a:spcBef>
              </a:pPr>
              <a:t>37</a:t>
            </a:fld>
            <a:endParaRPr lang="de-DE" altLang="de-DE">
              <a:solidFill>
                <a:prstClr val="black"/>
              </a:solidFill>
            </a:endParaRPr>
          </a:p>
        </p:txBody>
      </p:sp>
    </p:spTree>
    <p:extLst>
      <p:ext uri="{BB962C8B-B14F-4D97-AF65-F5344CB8AC3E}">
        <p14:creationId xmlns:p14="http://schemas.microsoft.com/office/powerpoint/2010/main" val="130027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lienbildplatzhalter 1"/>
          <p:cNvSpPr>
            <a:spLocks noGrp="1" noRot="1" noChangeAspect="1" noTextEdit="1"/>
          </p:cNvSpPr>
          <p:nvPr>
            <p:ph type="sldImg"/>
          </p:nvPr>
        </p:nvSpPr>
        <p:spPr>
          <a:ln/>
        </p:spPr>
      </p:sp>
      <p:sp>
        <p:nvSpPr>
          <p:cNvPr id="182275" name="Notizenplatzhalter 2"/>
          <p:cNvSpPr>
            <a:spLocks noGrp="1"/>
          </p:cNvSpPr>
          <p:nvPr>
            <p:ph type="body" idx="1"/>
          </p:nvPr>
        </p:nvSpPr>
        <p:spPr>
          <a:noFill/>
        </p:spPr>
        <p:txBody>
          <a:bodyPr/>
          <a:lstStyle/>
          <a:p>
            <a:pPr eaLnBrk="1" hangingPunct="1"/>
            <a:endParaRPr lang="de-DE" altLang="de-DE" smtClean="0"/>
          </a:p>
        </p:txBody>
      </p:sp>
      <p:sp>
        <p:nvSpPr>
          <p:cNvPr id="182276"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8396678-0B2C-4F00-8E6D-5F818E5CB027}" type="slidenum">
              <a:rPr lang="de-DE" altLang="de-DE">
                <a:solidFill>
                  <a:srgbClr val="000000"/>
                </a:solidFill>
              </a:rPr>
              <a:pPr eaLnBrk="1" hangingPunct="1">
                <a:spcBef>
                  <a:spcPct val="0"/>
                </a:spcBef>
              </a:pPr>
              <a:t>40</a:t>
            </a:fld>
            <a:endParaRPr lang="de-DE" altLang="de-DE">
              <a:solidFill>
                <a:srgbClr val="000000"/>
              </a:solidFill>
            </a:endParaRPr>
          </a:p>
        </p:txBody>
      </p:sp>
    </p:spTree>
    <p:extLst>
      <p:ext uri="{BB962C8B-B14F-4D97-AF65-F5344CB8AC3E}">
        <p14:creationId xmlns:p14="http://schemas.microsoft.com/office/powerpoint/2010/main" val="3766362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p:spPr>
        <p:txBody>
          <a:bodyPr/>
          <a:lstStyle/>
          <a:p>
            <a:pPr eaLnBrk="1" hangingPunct="1"/>
            <a:endParaRPr lang="de-DE" altLang="de-DE" smtClean="0"/>
          </a:p>
        </p:txBody>
      </p:sp>
      <p:sp>
        <p:nvSpPr>
          <p:cNvPr id="1833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3D4C23-F768-4F3B-B7DC-043CD3031A02}" type="slidenum">
              <a:rPr lang="de-DE" altLang="de-DE">
                <a:solidFill>
                  <a:srgbClr val="000000"/>
                </a:solidFill>
              </a:rPr>
              <a:pPr eaLnBrk="1" hangingPunct="1">
                <a:spcBef>
                  <a:spcPct val="0"/>
                </a:spcBef>
              </a:pPr>
              <a:t>41</a:t>
            </a:fld>
            <a:endParaRPr lang="de-DE" altLang="de-DE">
              <a:solidFill>
                <a:srgbClr val="000000"/>
              </a:solidFill>
            </a:endParaRPr>
          </a:p>
        </p:txBody>
      </p:sp>
    </p:spTree>
    <p:extLst>
      <p:ext uri="{BB962C8B-B14F-4D97-AF65-F5344CB8AC3E}">
        <p14:creationId xmlns:p14="http://schemas.microsoft.com/office/powerpoint/2010/main" val="208412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2BCE5D83-B676-42B8-891F-BCACFEC9372B}" type="datetimeFigureOut">
              <a:rPr lang="de-DE" smtClean="0"/>
              <a:t>21.12.2016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337872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BCE5D83-B676-42B8-891F-BCACFEC9372B}" type="datetimeFigureOut">
              <a:rPr lang="de-DE" smtClean="0"/>
              <a:t>21.12.2016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29733259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F9826AB-BFED-4266-AE9E-E9714571A193}" type="datetime1">
              <a:rPr lang="de-DE"/>
              <a:pPr>
                <a:defRPr/>
              </a:pPr>
              <a:t>21.12.2016</a:t>
            </a:fld>
            <a:endParaRPr lang="de-DE"/>
          </a:p>
        </p:txBody>
      </p:sp>
      <p:sp>
        <p:nvSpPr>
          <p:cNvPr id="4" name="Fußzeilenplatzhalt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5" name="Foliennummernplatzhalt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03102E7-8800-4B5E-AECC-9E272AE615D9}" type="slidenum">
              <a:rPr lang="de-DE"/>
              <a:pPr>
                <a:defRPr/>
              </a:pPr>
              <a:t>‹Nr.›</a:t>
            </a:fld>
            <a:endParaRPr lang="de-DE"/>
          </a:p>
        </p:txBody>
      </p:sp>
    </p:spTree>
    <p:extLst>
      <p:ext uri="{BB962C8B-B14F-4D97-AF65-F5344CB8AC3E}">
        <p14:creationId xmlns:p14="http://schemas.microsoft.com/office/powerpoint/2010/main" val="16204827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AC79E4D-9F92-4DCD-B256-5526D0565627}" type="datetime1">
              <a:rPr lang="de-DE"/>
              <a:pPr>
                <a:defRPr/>
              </a:pPr>
              <a:t>21.12.2016</a:t>
            </a:fld>
            <a:endParaRPr lang="de-DE"/>
          </a:p>
        </p:txBody>
      </p:sp>
      <p:sp>
        <p:nvSpPr>
          <p:cNvPr id="3" name="Fußzeilenplatzhalt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0DDE5E0-F0E6-4195-8A8E-7012EF575BA4}" type="slidenum">
              <a:rPr lang="de-DE"/>
              <a:pPr>
                <a:defRPr/>
              </a:pPr>
              <a:t>‹Nr.›</a:t>
            </a:fld>
            <a:endParaRPr lang="de-DE"/>
          </a:p>
        </p:txBody>
      </p:sp>
    </p:spTree>
    <p:extLst>
      <p:ext uri="{BB962C8B-B14F-4D97-AF65-F5344CB8AC3E}">
        <p14:creationId xmlns:p14="http://schemas.microsoft.com/office/powerpoint/2010/main" val="619065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688D3F9-E845-4FE0-BA2B-96A28FAE1E33}" type="datetime1">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4B3476B-59B6-444D-8BDB-A9A81173F1EA}" type="slidenum">
              <a:rPr lang="de-DE"/>
              <a:pPr>
                <a:defRPr/>
              </a:pPr>
              <a:t>‹Nr.›</a:t>
            </a:fld>
            <a:endParaRPr lang="de-DE"/>
          </a:p>
        </p:txBody>
      </p:sp>
    </p:spTree>
    <p:extLst>
      <p:ext uri="{BB962C8B-B14F-4D97-AF65-F5344CB8AC3E}">
        <p14:creationId xmlns:p14="http://schemas.microsoft.com/office/powerpoint/2010/main" val="4175742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FAE6F69-7D53-46E0-841A-C31EA86171A6}" type="datetime1">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92BFFA6-82CF-4AFE-B330-8CB7F4506149}" type="slidenum">
              <a:rPr lang="de-DE"/>
              <a:pPr>
                <a:defRPr/>
              </a:pPr>
              <a:t>‹Nr.›</a:t>
            </a:fld>
            <a:endParaRPr lang="de-DE"/>
          </a:p>
        </p:txBody>
      </p:sp>
    </p:spTree>
    <p:extLst>
      <p:ext uri="{BB962C8B-B14F-4D97-AF65-F5344CB8AC3E}">
        <p14:creationId xmlns:p14="http://schemas.microsoft.com/office/powerpoint/2010/main" val="584840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38F39C7-D65A-40F0-9DFA-1CF8B604B8A0}" type="datetime1">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89A7AEB-5057-43EE-81F4-B42BB84CC1C1}" type="slidenum">
              <a:rPr lang="de-DE"/>
              <a:pPr>
                <a:defRPr/>
              </a:pPr>
              <a:t>‹Nr.›</a:t>
            </a:fld>
            <a:endParaRPr lang="de-DE"/>
          </a:p>
        </p:txBody>
      </p:sp>
    </p:spTree>
    <p:extLst>
      <p:ext uri="{BB962C8B-B14F-4D97-AF65-F5344CB8AC3E}">
        <p14:creationId xmlns:p14="http://schemas.microsoft.com/office/powerpoint/2010/main" val="2181370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C80A8DF-DC7F-414B-86DC-4CBDCEBEA1DE}" type="datetime1">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F6A4FB8-6892-499D-AE32-9B9318CFCDDF}" type="slidenum">
              <a:rPr lang="de-DE"/>
              <a:pPr>
                <a:defRPr/>
              </a:pPr>
              <a:t>‹Nr.›</a:t>
            </a:fld>
            <a:endParaRPr lang="de-DE"/>
          </a:p>
        </p:txBody>
      </p:sp>
    </p:spTree>
    <p:extLst>
      <p:ext uri="{BB962C8B-B14F-4D97-AF65-F5344CB8AC3E}">
        <p14:creationId xmlns:p14="http://schemas.microsoft.com/office/powerpoint/2010/main" val="13507853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586964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35280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918273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4146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BCE5D83-B676-42B8-891F-BCACFEC9372B}" type="datetimeFigureOut">
              <a:rPr lang="de-DE" smtClean="0"/>
              <a:t>21.12.2016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9695885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327254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801112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55912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66211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4123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237825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43063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85800" y="1981200"/>
            <a:ext cx="7772400" cy="4114800"/>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09AC68-872E-4407-B397-6697D3420887}" type="slidenum">
              <a:rPr lang="en-US" altLang="de-DE">
                <a:solidFill>
                  <a:prstClr val="black">
                    <a:tint val="75000"/>
                  </a:prstClr>
                </a:solidFill>
              </a:rPr>
              <a:pPr>
                <a:defRPr/>
              </a:pPr>
              <a:t>‹Nr.›</a:t>
            </a:fld>
            <a:endParaRPr lang="en-US" altLang="de-DE">
              <a:solidFill>
                <a:prstClr val="black">
                  <a:tint val="75000"/>
                </a:prstClr>
              </a:solidFill>
            </a:endParaRPr>
          </a:p>
        </p:txBody>
      </p:sp>
    </p:spTree>
    <p:extLst>
      <p:ext uri="{BB962C8B-B14F-4D97-AF65-F5344CB8AC3E}">
        <p14:creationId xmlns:p14="http://schemas.microsoft.com/office/powerpoint/2010/main" val="2081734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0689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53194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78F7F8A-C195-4E50-97C2-F90F5D9DB7DC}"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74138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28389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23458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286907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64462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3204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36331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10061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9419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276583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85800" y="1981200"/>
            <a:ext cx="7772400" cy="4114800"/>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09AC68-872E-4407-B397-6697D3420887}" type="slidenum">
              <a:rPr lang="en-US" altLang="de-DE">
                <a:solidFill>
                  <a:prstClr val="black">
                    <a:tint val="75000"/>
                  </a:prstClr>
                </a:solidFill>
              </a:rPr>
              <a:pPr>
                <a:defRPr/>
              </a:pPr>
              <a:t>‹Nr.›</a:t>
            </a:fld>
            <a:endParaRPr lang="en-US" altLang="de-DE">
              <a:solidFill>
                <a:prstClr val="black">
                  <a:tint val="75000"/>
                </a:prstClr>
              </a:solidFill>
            </a:endParaRPr>
          </a:p>
        </p:txBody>
      </p:sp>
    </p:spTree>
    <p:extLst>
      <p:ext uri="{BB962C8B-B14F-4D97-AF65-F5344CB8AC3E}">
        <p14:creationId xmlns:p14="http://schemas.microsoft.com/office/powerpoint/2010/main" val="49229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11A5786-E7A1-4659-B3CC-749AB20DA167}"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824050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6E65B9-2944-4E3D-A1EC-30E1C18132E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8050884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BD26E9-0AD0-4C47-B1DA-D88F695E284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6009597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ECF396-04FD-4302-AD0C-2299A083A42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8869647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523565-7F0B-40B6-A168-61E2A7EF92F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0053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2BBD56-41D9-41CA-B390-AA5D5047A8A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98237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EE2BB0-0394-49C5-99AD-0867B5DB4B0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3331119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FF2ED9-A3A4-4521-9651-4051E82F0B9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2789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A3D4C-0311-4B9A-99A5-CCEBEF7DAA6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584614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87987E-E2DC-43E8-A7B9-FC91E0E4666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221469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D810-61FF-485C-9539-4AC4EB852469}"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14551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3BED659-3412-4F3D-A68E-5C429F3DB508}"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084415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1A41A6-3603-4A0A-9AA7-5A41542CEDE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361777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6059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46434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652145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17223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923816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03756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323063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98763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01486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35C9834-FC2C-4BE9-9EF9-82F00CA4F83F}" type="datetime1">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716491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788436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30847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A6E1FA85-D8CE-8444-A9AA-41209A3F0E66}"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F7886C9C-DC18-4195-8FD5-A50AA931D419}" type="slidenum">
              <a:rPr lang="en-US" smtClean="0">
                <a:solidFill>
                  <a:srgbClr val="000000">
                    <a:tint val="75000"/>
                  </a:srgbClr>
                </a:solidFill>
              </a:rPr>
              <a:pPr/>
              <a:t>‹Nr.›</a:t>
            </a:fld>
            <a:endParaRPr lang="en-US" dirty="0">
              <a:solidFill>
                <a:srgbClr val="000000">
                  <a:tint val="75000"/>
                </a:srgbClr>
              </a:solidFill>
            </a:endParaRPr>
          </a:p>
        </p:txBody>
      </p:sp>
    </p:spTree>
    <p:extLst>
      <p:ext uri="{BB962C8B-B14F-4D97-AF65-F5344CB8AC3E}">
        <p14:creationId xmlns:p14="http://schemas.microsoft.com/office/powerpoint/2010/main" val="21814273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807382-9B8F-D841-9011-495C4E2E29B4}"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38032964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378A094F-0FC6-9C49-935F-7D3835D7DCAF}"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651FC063-5EA9-49AF-AFAF-D68C9E82B23B}" type="slidenum">
              <a:rPr lang="en-US" smtClean="0">
                <a:solidFill>
                  <a:srgbClr val="000000">
                    <a:tint val="75000"/>
                  </a:srgbClr>
                </a:solidFill>
              </a:rPr>
              <a:pPr/>
              <a:t>‹Nr.›</a:t>
            </a:fld>
            <a:endParaRPr lang="en-US">
              <a:solidFill>
                <a:srgbClr val="000000">
                  <a:tint val="75000"/>
                </a:srgbClr>
              </a:solidFill>
            </a:endParaRPr>
          </a:p>
        </p:txBody>
      </p:sp>
    </p:spTree>
    <p:extLst>
      <p:ext uri="{BB962C8B-B14F-4D97-AF65-F5344CB8AC3E}">
        <p14:creationId xmlns:p14="http://schemas.microsoft.com/office/powerpoint/2010/main" val="1220528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B6FD443-9758-6B44-B912-20E49AEA5FB1}"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353618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9B0B831-5E98-9E44-90EB-CAD0035143B2}" type="datetime1">
              <a:rPr lang="de-DE" smtClean="0">
                <a:solidFill>
                  <a:srgbClr val="000000">
                    <a:tint val="75000"/>
                  </a:srgbClr>
                </a:solidFill>
              </a:rPr>
              <a:pPr/>
              <a:t>21.12.2016</a:t>
            </a:fld>
            <a:endParaRPr lang="de-DE">
              <a:solidFill>
                <a:srgbClr val="000000">
                  <a:tint val="75000"/>
                </a:srgbClr>
              </a:solidFill>
            </a:endParaRPr>
          </a:p>
        </p:txBody>
      </p:sp>
      <p:sp>
        <p:nvSpPr>
          <p:cNvPr id="8" name="Fußzeilenplatzhalter 7"/>
          <p:cNvSpPr>
            <a:spLocks noGrp="1"/>
          </p:cNvSpPr>
          <p:nvPr>
            <p:ph type="ftr" sz="quarter" idx="11"/>
          </p:nvPr>
        </p:nvSpPr>
        <p:spPr/>
        <p:txBody>
          <a:bodyPr/>
          <a:lstStyle/>
          <a:p>
            <a:endParaRPr lang="de-DE">
              <a:solidFill>
                <a:srgbClr val="000000">
                  <a:tint val="75000"/>
                </a:srgbClr>
              </a:solidFill>
            </a:endParaRPr>
          </a:p>
        </p:txBody>
      </p:sp>
      <p:sp>
        <p:nvSpPr>
          <p:cNvPr id="9" name="Foliennummernplatzhalter 8"/>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2446870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B5C6A42-392B-A348-8C72-A94F66C2361C}" type="datetime1">
              <a:rPr lang="de-DE" smtClean="0">
                <a:solidFill>
                  <a:srgbClr val="000000">
                    <a:tint val="75000"/>
                  </a:srgbClr>
                </a:solidFill>
              </a:rPr>
              <a:pPr/>
              <a:t>21.12.2016</a:t>
            </a:fld>
            <a:endParaRPr lang="de-DE">
              <a:solidFill>
                <a:srgbClr val="000000">
                  <a:tint val="75000"/>
                </a:srgbClr>
              </a:solidFill>
            </a:endParaRPr>
          </a:p>
        </p:txBody>
      </p:sp>
      <p:sp>
        <p:nvSpPr>
          <p:cNvPr id="4" name="Fußzeilenplatzhalter 3"/>
          <p:cNvSpPr>
            <a:spLocks noGrp="1"/>
          </p:cNvSpPr>
          <p:nvPr>
            <p:ph type="ftr" sz="quarter" idx="11"/>
          </p:nvPr>
        </p:nvSpPr>
        <p:spPr/>
        <p:txBody>
          <a:bodyPr/>
          <a:lstStyle/>
          <a:p>
            <a:endParaRPr lang="de-DE">
              <a:solidFill>
                <a:srgbClr val="000000">
                  <a:tint val="75000"/>
                </a:srgbClr>
              </a:solidFill>
            </a:endParaRPr>
          </a:p>
        </p:txBody>
      </p:sp>
      <p:sp>
        <p:nvSpPr>
          <p:cNvPr id="5" name="Foliennummernplatzhalter 4"/>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2672737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FCB098-52AB-6A4B-A5A6-B1A1D5AAAEC9}" type="datetime1">
              <a:rPr lang="de-DE" smtClean="0">
                <a:solidFill>
                  <a:srgbClr val="000000">
                    <a:tint val="75000"/>
                  </a:srgbClr>
                </a:solidFill>
              </a:rPr>
              <a:pPr/>
              <a:t>21.12.2016</a:t>
            </a:fld>
            <a:endParaRPr lang="de-DE">
              <a:solidFill>
                <a:srgbClr val="000000">
                  <a:tint val="75000"/>
                </a:srgbClr>
              </a:solidFill>
            </a:endParaRPr>
          </a:p>
        </p:txBody>
      </p:sp>
      <p:sp>
        <p:nvSpPr>
          <p:cNvPr id="3" name="Fußzeilenplatzhalter 2"/>
          <p:cNvSpPr>
            <a:spLocks noGrp="1"/>
          </p:cNvSpPr>
          <p:nvPr>
            <p:ph type="ftr" sz="quarter" idx="11"/>
          </p:nvPr>
        </p:nvSpPr>
        <p:spPr/>
        <p:txBody>
          <a:bodyPr/>
          <a:lstStyle/>
          <a:p>
            <a:endParaRPr lang="de-DE">
              <a:solidFill>
                <a:srgbClr val="000000">
                  <a:tint val="75000"/>
                </a:srgbClr>
              </a:solidFill>
            </a:endParaRPr>
          </a:p>
        </p:txBody>
      </p:sp>
      <p:sp>
        <p:nvSpPr>
          <p:cNvPr id="4" name="Foliennummernplatzhalter 3"/>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5837715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17BD0888-544D-1843-9505-537779904663}"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9F2F5E10-5301-4EE6-90D2-A6C4A3F62BED}" type="slidenum">
              <a:rPr lang="en-US" smtClean="0">
                <a:solidFill>
                  <a:srgbClr val="000000">
                    <a:tint val="75000"/>
                  </a:srgbClr>
                </a:solidFill>
              </a:rPr>
              <a:pPr/>
              <a:t>‹Nr.›</a:t>
            </a:fld>
            <a:endParaRPr lang="en-US">
              <a:solidFill>
                <a:srgbClr val="000000">
                  <a:tint val="75000"/>
                </a:srgbClr>
              </a:solidFill>
            </a:endParaRPr>
          </a:p>
        </p:txBody>
      </p:sp>
    </p:spTree>
    <p:extLst>
      <p:ext uri="{BB962C8B-B14F-4D97-AF65-F5344CB8AC3E}">
        <p14:creationId xmlns:p14="http://schemas.microsoft.com/office/powerpoint/2010/main" val="11612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0CFBB22-40CA-486F-A829-F00B966CF9A5}" type="datetime1">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017532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08B7F6F0-DC70-0F46-B6AF-7BAD4F847FF0}"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20407693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5155F7A-8927-D04C-81CE-8F02C8CCFBEC}"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5915254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B50D7FF-F11B-8143-B585-1CC3FBF00CFE}"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17149486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8229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7200" y="3938588"/>
            <a:ext cx="8229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
          <p:cNvSpPr>
            <a:spLocks noGrp="1" noChangeArrowheads="1"/>
          </p:cNvSpPr>
          <p:nvPr>
            <p:ph type="dt" sz="half" idx="10"/>
          </p:nvPr>
        </p:nvSpPr>
        <p:spPr>
          <a:ln/>
        </p:spPr>
        <p:txBody>
          <a:bodyPr/>
          <a:lstStyle>
            <a:lvl1pPr>
              <a:defRPr/>
            </a:lvl1pPr>
          </a:lstStyle>
          <a:p>
            <a:pPr>
              <a:defRPr/>
            </a:pPr>
            <a:fld id="{C3AE3690-A947-0E40-849A-3A0E30092DF4}" type="datetime1">
              <a:rPr lang="de-DE" smtClean="0">
                <a:solidFill>
                  <a:srgbClr val="000000">
                    <a:tint val="75000"/>
                  </a:srgbClr>
                </a:solidFill>
              </a:rPr>
              <a:pPr>
                <a:defRPr/>
              </a:pPr>
              <a:t>21.12.2016</a:t>
            </a:fld>
            <a:endParaRPr lang="de-DE">
              <a:solidFill>
                <a:srgbClr val="000000">
                  <a:tint val="75000"/>
                </a:srgb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51D9791-3FD3-4DAF-80E8-F6545958CC1B}" type="slidenum">
              <a:rPr lang="de-DE">
                <a:solidFill>
                  <a:srgbClr val="000000">
                    <a:tint val="75000"/>
                  </a:srgbClr>
                </a:solidFill>
              </a:rPr>
              <a:pPr>
                <a:defRPr/>
              </a:pPr>
              <a:t>‹Nr.›</a:t>
            </a:fld>
            <a:endParaRPr lang="de-DE">
              <a:solidFill>
                <a:srgbClr val="000000">
                  <a:tint val="75000"/>
                </a:srgb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de-DE">
              <a:solidFill>
                <a:srgbClr val="000000">
                  <a:tint val="75000"/>
                </a:srgbClr>
              </a:solidFill>
            </a:endParaRPr>
          </a:p>
        </p:txBody>
      </p:sp>
    </p:spTree>
    <p:extLst>
      <p:ext uri="{BB962C8B-B14F-4D97-AF65-F5344CB8AC3E}">
        <p14:creationId xmlns:p14="http://schemas.microsoft.com/office/powerpoint/2010/main" val="1967745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A6E1FA85-D8CE-8444-A9AA-41209A3F0E66}"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F7886C9C-DC18-4195-8FD5-A50AA931D419}" type="slidenum">
              <a:rPr lang="en-US" smtClean="0">
                <a:solidFill>
                  <a:srgbClr val="000000">
                    <a:tint val="75000"/>
                  </a:srgbClr>
                </a:solidFill>
              </a:rPr>
              <a:pPr/>
              <a:t>‹Nr.›</a:t>
            </a:fld>
            <a:endParaRPr lang="en-US" dirty="0">
              <a:solidFill>
                <a:srgbClr val="000000">
                  <a:tint val="75000"/>
                </a:srgbClr>
              </a:solidFill>
            </a:endParaRPr>
          </a:p>
        </p:txBody>
      </p:sp>
    </p:spTree>
    <p:extLst>
      <p:ext uri="{BB962C8B-B14F-4D97-AF65-F5344CB8AC3E}">
        <p14:creationId xmlns:p14="http://schemas.microsoft.com/office/powerpoint/2010/main" val="40504589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807382-9B8F-D841-9011-495C4E2E29B4}"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40990429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378A094F-0FC6-9C49-935F-7D3835D7DCAF}"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651FC063-5EA9-49AF-AFAF-D68C9E82B23B}" type="slidenum">
              <a:rPr lang="en-US" smtClean="0">
                <a:solidFill>
                  <a:srgbClr val="000000">
                    <a:tint val="75000"/>
                  </a:srgbClr>
                </a:solidFill>
              </a:rPr>
              <a:pPr/>
              <a:t>‹Nr.›</a:t>
            </a:fld>
            <a:endParaRPr lang="en-US">
              <a:solidFill>
                <a:srgbClr val="000000">
                  <a:tint val="75000"/>
                </a:srgbClr>
              </a:solidFill>
            </a:endParaRPr>
          </a:p>
        </p:txBody>
      </p:sp>
    </p:spTree>
    <p:extLst>
      <p:ext uri="{BB962C8B-B14F-4D97-AF65-F5344CB8AC3E}">
        <p14:creationId xmlns:p14="http://schemas.microsoft.com/office/powerpoint/2010/main" val="42459439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B6FD443-9758-6B44-B912-20E49AEA5FB1}"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3827502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9B0B831-5E98-9E44-90EB-CAD0035143B2}" type="datetime1">
              <a:rPr lang="de-DE" smtClean="0">
                <a:solidFill>
                  <a:srgbClr val="000000">
                    <a:tint val="75000"/>
                  </a:srgbClr>
                </a:solidFill>
              </a:rPr>
              <a:pPr/>
              <a:t>21.12.2016</a:t>
            </a:fld>
            <a:endParaRPr lang="de-DE">
              <a:solidFill>
                <a:srgbClr val="000000">
                  <a:tint val="75000"/>
                </a:srgbClr>
              </a:solidFill>
            </a:endParaRPr>
          </a:p>
        </p:txBody>
      </p:sp>
      <p:sp>
        <p:nvSpPr>
          <p:cNvPr id="8" name="Fußzeilenplatzhalter 7"/>
          <p:cNvSpPr>
            <a:spLocks noGrp="1"/>
          </p:cNvSpPr>
          <p:nvPr>
            <p:ph type="ftr" sz="quarter" idx="11"/>
          </p:nvPr>
        </p:nvSpPr>
        <p:spPr/>
        <p:txBody>
          <a:bodyPr/>
          <a:lstStyle/>
          <a:p>
            <a:endParaRPr lang="de-DE">
              <a:solidFill>
                <a:srgbClr val="000000">
                  <a:tint val="75000"/>
                </a:srgbClr>
              </a:solidFill>
            </a:endParaRPr>
          </a:p>
        </p:txBody>
      </p:sp>
      <p:sp>
        <p:nvSpPr>
          <p:cNvPr id="9" name="Foliennummernplatzhalter 8"/>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9492819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B5C6A42-392B-A348-8C72-A94F66C2361C}" type="datetime1">
              <a:rPr lang="de-DE" smtClean="0">
                <a:solidFill>
                  <a:srgbClr val="000000">
                    <a:tint val="75000"/>
                  </a:srgbClr>
                </a:solidFill>
              </a:rPr>
              <a:pPr/>
              <a:t>21.12.2016</a:t>
            </a:fld>
            <a:endParaRPr lang="de-DE">
              <a:solidFill>
                <a:srgbClr val="000000">
                  <a:tint val="75000"/>
                </a:srgbClr>
              </a:solidFill>
            </a:endParaRPr>
          </a:p>
        </p:txBody>
      </p:sp>
      <p:sp>
        <p:nvSpPr>
          <p:cNvPr id="4" name="Fußzeilenplatzhalter 3"/>
          <p:cNvSpPr>
            <a:spLocks noGrp="1"/>
          </p:cNvSpPr>
          <p:nvPr>
            <p:ph type="ftr" sz="quarter" idx="11"/>
          </p:nvPr>
        </p:nvSpPr>
        <p:spPr/>
        <p:txBody>
          <a:bodyPr/>
          <a:lstStyle/>
          <a:p>
            <a:endParaRPr lang="de-DE">
              <a:solidFill>
                <a:srgbClr val="000000">
                  <a:tint val="75000"/>
                </a:srgbClr>
              </a:solidFill>
            </a:endParaRPr>
          </a:p>
        </p:txBody>
      </p:sp>
      <p:sp>
        <p:nvSpPr>
          <p:cNvPr id="5" name="Foliennummernplatzhalter 4"/>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2090143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DF363716-6526-4882-92C9-5DA77A5A0C4E}" type="datetime1">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335928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FCB098-52AB-6A4B-A5A6-B1A1D5AAAEC9}" type="datetime1">
              <a:rPr lang="de-DE" smtClean="0">
                <a:solidFill>
                  <a:srgbClr val="000000">
                    <a:tint val="75000"/>
                  </a:srgbClr>
                </a:solidFill>
              </a:rPr>
              <a:pPr/>
              <a:t>21.12.2016</a:t>
            </a:fld>
            <a:endParaRPr lang="de-DE">
              <a:solidFill>
                <a:srgbClr val="000000">
                  <a:tint val="75000"/>
                </a:srgbClr>
              </a:solidFill>
            </a:endParaRPr>
          </a:p>
        </p:txBody>
      </p:sp>
      <p:sp>
        <p:nvSpPr>
          <p:cNvPr id="3" name="Fußzeilenplatzhalter 2"/>
          <p:cNvSpPr>
            <a:spLocks noGrp="1"/>
          </p:cNvSpPr>
          <p:nvPr>
            <p:ph type="ftr" sz="quarter" idx="11"/>
          </p:nvPr>
        </p:nvSpPr>
        <p:spPr/>
        <p:txBody>
          <a:bodyPr/>
          <a:lstStyle/>
          <a:p>
            <a:endParaRPr lang="de-DE">
              <a:solidFill>
                <a:srgbClr val="000000">
                  <a:tint val="75000"/>
                </a:srgbClr>
              </a:solidFill>
            </a:endParaRPr>
          </a:p>
        </p:txBody>
      </p:sp>
      <p:sp>
        <p:nvSpPr>
          <p:cNvPr id="4" name="Foliennummernplatzhalter 3"/>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19100889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17BD0888-544D-1843-9505-537779904663}"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9F2F5E10-5301-4EE6-90D2-A6C4A3F62BED}" type="slidenum">
              <a:rPr lang="en-US" smtClean="0">
                <a:solidFill>
                  <a:srgbClr val="000000">
                    <a:tint val="75000"/>
                  </a:srgbClr>
                </a:solidFill>
              </a:rPr>
              <a:pPr/>
              <a:t>‹Nr.›</a:t>
            </a:fld>
            <a:endParaRPr lang="en-US">
              <a:solidFill>
                <a:srgbClr val="000000">
                  <a:tint val="75000"/>
                </a:srgbClr>
              </a:solidFill>
            </a:endParaRPr>
          </a:p>
        </p:txBody>
      </p:sp>
    </p:spTree>
    <p:extLst>
      <p:ext uri="{BB962C8B-B14F-4D97-AF65-F5344CB8AC3E}">
        <p14:creationId xmlns:p14="http://schemas.microsoft.com/office/powerpoint/2010/main" val="16826397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08B7F6F0-DC70-0F46-B6AF-7BAD4F847FF0}" type="datetime1">
              <a:rPr lang="de-DE" smtClean="0">
                <a:solidFill>
                  <a:srgbClr val="000000">
                    <a:tint val="75000"/>
                  </a:srgbClr>
                </a:solidFill>
              </a:rPr>
              <a:pPr/>
              <a:t>21.12.2016</a:t>
            </a:fld>
            <a:endParaRPr lang="de-DE">
              <a:solidFill>
                <a:srgbClr val="000000">
                  <a:tint val="75000"/>
                </a:srgbClr>
              </a:solidFill>
            </a:endParaRPr>
          </a:p>
        </p:txBody>
      </p:sp>
      <p:sp>
        <p:nvSpPr>
          <p:cNvPr id="6" name="Fußzeilenplatzhalter 5"/>
          <p:cNvSpPr>
            <a:spLocks noGrp="1"/>
          </p:cNvSpPr>
          <p:nvPr>
            <p:ph type="ftr" sz="quarter" idx="11"/>
          </p:nvPr>
        </p:nvSpPr>
        <p:spPr/>
        <p:txBody>
          <a:bodyPr/>
          <a:lstStyle/>
          <a:p>
            <a:endParaRPr lang="de-DE">
              <a:solidFill>
                <a:srgbClr val="000000">
                  <a:tint val="75000"/>
                </a:srgbClr>
              </a:solidFill>
            </a:endParaRPr>
          </a:p>
        </p:txBody>
      </p:sp>
      <p:sp>
        <p:nvSpPr>
          <p:cNvPr id="7" name="Foliennummernplatzhalter 6"/>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39014568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5155F7A-8927-D04C-81CE-8F02C8CCFBEC}"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27774683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B50D7FF-F11B-8143-B585-1CC3FBF00CFE}" type="datetime1">
              <a:rPr lang="de-DE" smtClean="0">
                <a:solidFill>
                  <a:srgbClr val="000000">
                    <a:tint val="75000"/>
                  </a:srgbClr>
                </a:solidFill>
              </a:rPr>
              <a:pPr/>
              <a:t>21.12.2016</a:t>
            </a:fld>
            <a:endParaRPr lang="de-DE">
              <a:solidFill>
                <a:srgbClr val="000000">
                  <a:tint val="75000"/>
                </a:srgbClr>
              </a:solidFill>
            </a:endParaRPr>
          </a:p>
        </p:txBody>
      </p:sp>
      <p:sp>
        <p:nvSpPr>
          <p:cNvPr id="5" name="Fußzeilenplatzhalter 4"/>
          <p:cNvSpPr>
            <a:spLocks noGrp="1"/>
          </p:cNvSpPr>
          <p:nvPr>
            <p:ph type="ftr" sz="quarter" idx="11"/>
          </p:nvPr>
        </p:nvSpPr>
        <p:spPr/>
        <p:txBody>
          <a:bodyPr/>
          <a:lstStyle/>
          <a:p>
            <a:endParaRPr lang="de-DE">
              <a:solidFill>
                <a:srgbClr val="000000">
                  <a:tint val="75000"/>
                </a:srgbClr>
              </a:solidFill>
            </a:endParaRPr>
          </a:p>
        </p:txBody>
      </p:sp>
      <p:sp>
        <p:nvSpPr>
          <p:cNvPr id="6" name="Foliennummernplatzhalter 5"/>
          <p:cNvSpPr>
            <a:spLocks noGrp="1"/>
          </p:cNvSpPr>
          <p:nvPr>
            <p:ph type="sldNum" sz="quarter" idx="12"/>
          </p:nvPr>
        </p:nvSpPr>
        <p:spPr/>
        <p:txBody>
          <a:bodyPr/>
          <a:lstStyle/>
          <a:p>
            <a:fld id="{55E47AE8-F78D-4644-8A24-4214E9BACB3F}" type="slidenum">
              <a:rPr lang="de-DE" smtClean="0">
                <a:solidFill>
                  <a:srgbClr val="000000">
                    <a:tint val="75000"/>
                  </a:srgbClr>
                </a:solidFill>
              </a:rPr>
              <a:pPr/>
              <a:t>‹Nr.›</a:t>
            </a:fld>
            <a:endParaRPr lang="de-DE">
              <a:solidFill>
                <a:srgbClr val="000000">
                  <a:tint val="75000"/>
                </a:srgbClr>
              </a:solidFill>
            </a:endParaRPr>
          </a:p>
        </p:txBody>
      </p:sp>
    </p:spTree>
    <p:extLst>
      <p:ext uri="{BB962C8B-B14F-4D97-AF65-F5344CB8AC3E}">
        <p14:creationId xmlns:p14="http://schemas.microsoft.com/office/powerpoint/2010/main" val="15097351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8229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7200" y="3938588"/>
            <a:ext cx="8229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
          <p:cNvSpPr>
            <a:spLocks noGrp="1" noChangeArrowheads="1"/>
          </p:cNvSpPr>
          <p:nvPr>
            <p:ph type="dt" sz="half" idx="10"/>
          </p:nvPr>
        </p:nvSpPr>
        <p:spPr>
          <a:ln/>
        </p:spPr>
        <p:txBody>
          <a:bodyPr/>
          <a:lstStyle>
            <a:lvl1pPr>
              <a:defRPr/>
            </a:lvl1pPr>
          </a:lstStyle>
          <a:p>
            <a:pPr>
              <a:defRPr/>
            </a:pPr>
            <a:fld id="{C3AE3690-A947-0E40-849A-3A0E30092DF4}" type="datetime1">
              <a:rPr lang="de-DE" smtClean="0">
                <a:solidFill>
                  <a:srgbClr val="000000">
                    <a:tint val="75000"/>
                  </a:srgbClr>
                </a:solidFill>
              </a:rPr>
              <a:pPr>
                <a:defRPr/>
              </a:pPr>
              <a:t>21.12.2016</a:t>
            </a:fld>
            <a:endParaRPr lang="de-DE">
              <a:solidFill>
                <a:srgbClr val="000000">
                  <a:tint val="75000"/>
                </a:srgb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51D9791-3FD3-4DAF-80E8-F6545958CC1B}" type="slidenum">
              <a:rPr lang="de-DE">
                <a:solidFill>
                  <a:srgbClr val="000000">
                    <a:tint val="75000"/>
                  </a:srgbClr>
                </a:solidFill>
              </a:rPr>
              <a:pPr>
                <a:defRPr/>
              </a:pPr>
              <a:t>‹Nr.›</a:t>
            </a:fld>
            <a:endParaRPr lang="de-DE">
              <a:solidFill>
                <a:srgbClr val="000000">
                  <a:tint val="75000"/>
                </a:srgb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de-DE">
              <a:solidFill>
                <a:srgbClr val="000000">
                  <a:tint val="75000"/>
                </a:srgbClr>
              </a:solidFill>
            </a:endParaRPr>
          </a:p>
        </p:txBody>
      </p:sp>
    </p:spTree>
    <p:extLst>
      <p:ext uri="{BB962C8B-B14F-4D97-AF65-F5344CB8AC3E}">
        <p14:creationId xmlns:p14="http://schemas.microsoft.com/office/powerpoint/2010/main" val="23730383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924475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046919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53656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63953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9F58F46-F26B-4FA8-B4BD-92280674601A}" type="datetime1">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031427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999932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14370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81785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84052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541768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09652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244666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5F3CF-FACA-4D0F-AC00-08DCA30C5B1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2468484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0CB25-A5D2-4849-B755-9363D1B00335}"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5535645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F8B53-E4AA-4984-992D-DA67BCF66CA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556394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B5CC0A2-D690-40EF-8FCE-B75EB2C3333C}" type="datetime1">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874106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40E958-D428-4ACB-98A4-E6FCECC228D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10703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202A70-5807-40EE-901A-36E862E4A94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765125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007AE0-04B6-4381-AD64-A8AF0EF9128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0486016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E3F562-C060-46B4-AEC4-7E6B1C7E42E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495149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9F0AA-7520-4F4A-96EB-BC90231B23B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1571960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51337-96DD-4F8D-8E8F-57A5299821F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050095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F7408-0E82-4204-AECF-8D063EE4CA9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0168515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4BBCDC-1DA7-41F5-A4F8-53BDB01167D5}"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5822536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6683497-C74F-4BF6-A696-EB121136BA8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199438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6388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BCE5D83-B676-42B8-891F-BCACFEC9372B}" type="datetimeFigureOut">
              <a:rPr lang="de-DE" smtClean="0"/>
              <a:t>21.12.2016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3868602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2348308-FCFA-4578-8CD8-4D8224A72B38}" type="datetime1">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379984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412526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7"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27962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596765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968376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292318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6031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964625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33162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13893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1452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1CA0EAF-4C69-47AE-9F08-590DF90F9A59}"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095670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449230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18304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831911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55591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276126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058340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887313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656843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974342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8494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E5ED828-B206-4E28-8883-93F202B9602D}"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02523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164651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649020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540749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7"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501342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213465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27235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268367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17645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219290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65841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fld id="{135597BF-A034-4E56-B9DD-F2BA3EEA8B80}" type="datetime1">
              <a:rPr lang="de-DE" smtClean="0">
                <a:solidFill>
                  <a:srgbClr val="000000"/>
                </a:solidFill>
              </a:rPr>
              <a:pPr/>
              <a:t>21.12.2016</a:t>
            </a:fld>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5812875-299C-47AF-863E-9A51D385E8A3}"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1562502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60155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1180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5C796C0E-E0B0-4424-A2F8-3B9F4851CBDF}" type="datetime1">
              <a:rPr lang="de-DE" smtClean="0">
                <a:solidFill>
                  <a:srgbClr val="000000"/>
                </a:solidFill>
              </a:rPr>
              <a:pPr/>
              <a:t>21.12.2016</a:t>
            </a:fld>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29A09B2-49C2-4636-85BC-90B334E334E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24953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fld id="{BB75537D-24A6-4692-B939-8CEEE592B09E}" type="datetime1">
              <a:rPr lang="de-DE" smtClean="0">
                <a:solidFill>
                  <a:srgbClr val="000000"/>
                </a:solidFill>
              </a:rPr>
              <a:pPr/>
              <a:t>21.12.2016</a:t>
            </a:fld>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9C937CB-0936-42B4-9668-7564EF56506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50757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fld id="{54CD067A-9C54-4C6E-9C2F-7726BF0ED549}" type="datetime1">
              <a:rPr lang="de-DE" smtClean="0">
                <a:solidFill>
                  <a:srgbClr val="000000"/>
                </a:solidFill>
              </a:rPr>
              <a:pPr/>
              <a:t>21.12.2016</a:t>
            </a:fld>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2D4102-8536-40A3-8091-A10A41647756}"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143231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EE0D339C-DFE0-4B74-A7E6-9F3D1B374229}" type="datetime1">
              <a:rPr lang="de-DE" smtClean="0">
                <a:solidFill>
                  <a:srgbClr val="000000"/>
                </a:solidFill>
              </a:rPr>
              <a:pPr/>
              <a:t>21.12.2016</a:t>
            </a:fld>
            <a:endParaRPr 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95F41FFD-53B1-41F8-BE77-1BF19B69B579}"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728548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fld id="{24C3F949-D861-4CCD-975F-88D1E0134AD4}" type="datetime1">
              <a:rPr lang="de-DE" smtClean="0">
                <a:solidFill>
                  <a:srgbClr val="000000"/>
                </a:solidFill>
              </a:rPr>
              <a:pPr/>
              <a:t>21.12.2016</a:t>
            </a:fld>
            <a:endParaRPr 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EF071B5D-2007-460D-A73C-5AC7AC2FDCC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38319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E4D192DD-84FE-46E2-8387-7D0D46FB051E}" type="datetime1">
              <a:rPr lang="de-DE" smtClean="0">
                <a:solidFill>
                  <a:srgbClr val="000000"/>
                </a:solidFill>
              </a:rPr>
              <a:pPr/>
              <a:t>21.12.2016</a:t>
            </a:fld>
            <a:endParaRPr 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076AFC7C-E325-4F6D-9EE7-0F99E5104C4D}"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408928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BCE5D83-B676-42B8-891F-BCACFEC9372B}" type="datetimeFigureOut">
              <a:rPr lang="de-DE" smtClean="0"/>
              <a:t>21.12.2016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730859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fld id="{C94C4BF0-5394-4980-BC90-F02D12604FEC}" type="datetime1">
              <a:rPr lang="de-DE" smtClean="0">
                <a:solidFill>
                  <a:srgbClr val="000000"/>
                </a:solidFill>
              </a:rPr>
              <a:pPr/>
              <a:t>21.12.2016</a:t>
            </a:fld>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91F3E050-5348-415B-B481-7D9BFC5ABCBE}"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583966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fld id="{7A5E7D34-8070-4867-A265-1DEBAD62E8CC}" type="datetime1">
              <a:rPr lang="de-DE" smtClean="0">
                <a:solidFill>
                  <a:srgbClr val="000000"/>
                </a:solidFill>
              </a:rPr>
              <a:pPr/>
              <a:t>21.12.2016</a:t>
            </a:fld>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711EE08-49AA-4491-B2FF-E126C2C03A3E}"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835416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7674EF97-A216-43FF-A0FE-996D55E335B9}" type="datetime1">
              <a:rPr lang="de-DE" smtClean="0">
                <a:solidFill>
                  <a:srgbClr val="000000"/>
                </a:solidFill>
              </a:rPr>
              <a:pPr/>
              <a:t>21.12.2016</a:t>
            </a:fld>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95C10FC-8C30-4FD4-84EF-D7D145D0DEFF}"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446391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D271BD2F-410C-4376-AE3F-C150E5353B6A}" type="datetime1">
              <a:rPr lang="de-DE" smtClean="0">
                <a:solidFill>
                  <a:srgbClr val="000000"/>
                </a:solidFill>
              </a:rPr>
              <a:pPr/>
              <a:t>21.12.2016</a:t>
            </a:fld>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F00E86C-641A-4DB3-8A44-8861EE46E28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09591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a:lstStyle>
            <a:lvl1pPr>
              <a:defRPr/>
            </a:lvl1pPr>
          </a:lstStyle>
          <a:p>
            <a:fld id="{B6CB9419-DAC3-4FA1-B234-6A84091F6358}" type="datetime1">
              <a:rPr lang="de-DE" smtClean="0">
                <a:solidFill>
                  <a:srgbClr val="000000"/>
                </a:solidFill>
              </a:rPr>
              <a:pPr/>
              <a:t>21.12.2016</a:t>
            </a:fld>
            <a:endParaRPr lang="de-DE">
              <a:solidFill>
                <a:srgbClr val="000000"/>
              </a:solidFill>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7B547EC3-3B5F-4087-8E50-AFF2549EF24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669443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p:cNvSpPr>
            <a:spLocks noGrp="1"/>
          </p:cNvSpPr>
          <p:nvPr>
            <p:ph type="dt" sz="half" idx="10"/>
          </p:nvPr>
        </p:nvSpPr>
        <p:spPr>
          <a:xfrm>
            <a:off x="457200" y="6245225"/>
            <a:ext cx="2133600" cy="476250"/>
          </a:xfrm>
        </p:spPr>
        <p:txBody>
          <a:bodyPr/>
          <a:lstStyle>
            <a:lvl1pPr>
              <a:defRPr/>
            </a:lvl1pPr>
          </a:lstStyle>
          <a:p>
            <a:fld id="{E87277A3-CB6A-4A6E-961D-2DC46AE020B9}" type="datetime1">
              <a:rPr lang="de-DE" smtClean="0">
                <a:solidFill>
                  <a:srgbClr val="000000"/>
                </a:solidFill>
              </a:rPr>
              <a:pPr/>
              <a:t>21.12.2016</a:t>
            </a:fld>
            <a:endParaRPr lang="de-DE">
              <a:solidFill>
                <a:srgbClr val="000000"/>
              </a:solidFill>
            </a:endParaRPr>
          </a:p>
        </p:txBody>
      </p:sp>
      <p:sp>
        <p:nvSpPr>
          <p:cNvPr id="7" name="Fußzeilenplatzhalter 6"/>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8" name="Foliennummernplatzhalter 7"/>
          <p:cNvSpPr>
            <a:spLocks noGrp="1"/>
          </p:cNvSpPr>
          <p:nvPr>
            <p:ph type="sldNum" sz="quarter" idx="12"/>
          </p:nvPr>
        </p:nvSpPr>
        <p:spPr>
          <a:xfrm>
            <a:off x="6553200" y="6245225"/>
            <a:ext cx="2133600" cy="476250"/>
          </a:xfrm>
        </p:spPr>
        <p:txBody>
          <a:bodyPr/>
          <a:lstStyle>
            <a:lvl1pPr>
              <a:defRPr/>
            </a:lvl1pPr>
          </a:lstStyle>
          <a:p>
            <a:fld id="{FDE38B01-1A25-486C-9800-49496F0FFCE1}"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876578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p:cNvSpPr>
            <a:spLocks noGrp="1"/>
          </p:cNvSpPr>
          <p:nvPr>
            <p:ph type="dt" sz="half" idx="10"/>
          </p:nvPr>
        </p:nvSpPr>
        <p:spPr>
          <a:xfrm>
            <a:off x="457200" y="6245225"/>
            <a:ext cx="2133600" cy="476250"/>
          </a:xfrm>
        </p:spPr>
        <p:txBody>
          <a:bodyPr/>
          <a:lstStyle>
            <a:lvl1pPr>
              <a:defRPr/>
            </a:lvl1pPr>
          </a:lstStyle>
          <a:p>
            <a:fld id="{B7D28D4D-6B74-4BF5-A3B3-66E3745931B8}" type="datetime1">
              <a:rPr lang="de-DE" smtClean="0">
                <a:solidFill>
                  <a:srgbClr val="000000"/>
                </a:solidFill>
              </a:rPr>
              <a:pPr/>
              <a:t>21.12.2016</a:t>
            </a:fld>
            <a:endParaRPr lang="de-DE">
              <a:solidFill>
                <a:srgbClr val="000000"/>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F802C8EE-A090-4844-A0FB-A7707D267700}"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75680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89631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81060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4914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BCE5D83-B676-42B8-891F-BCACFEC9372B}" type="datetimeFigureOut">
              <a:rPr lang="de-DE" smtClean="0"/>
              <a:t>21.12.2016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384954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2824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71319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16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61968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68980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85498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32109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40762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C3E001-9077-48EB-A84D-5D5A251DD0FC}"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191008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5642F-1541-4CBF-8B56-144F55984226}"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98807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BCE5D83-B676-42B8-891F-BCACFEC9372B}" type="datetimeFigureOut">
              <a:rPr lang="de-DE" smtClean="0"/>
              <a:t>21.12.2016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851168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C5061-599B-4F79-8054-400A7AB3EB27}"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026379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B21BB5-666D-4408-BBB9-F50EB0272F5F}"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759446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82DCCB-14A2-4021-B676-4DFB5AD5595B}"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410027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DBBF99-2468-4E55-80D8-703119994CDD}"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206047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79EB50-68B2-448B-9BBE-71D483A5C15D}"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1320788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AAD554-CB10-4941-A105-ADF7E1F2C870}"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645811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EC438-AC65-41D9-87EE-F6C031ABCC02}"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904310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AE4B51-22FA-4EAA-85C3-DA7B2A9E5D3B}"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175700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AA98B5-1EDF-414F-8FCB-BD3A582013AA}"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319500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3FA380-F69A-4A58-8973-1F0468D1437D}"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94739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2BCE5D83-B676-42B8-891F-BCACFEC9372B}" type="datetimeFigureOut">
              <a:rPr lang="de-DE" smtClean="0"/>
              <a:t>21.12.2016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1029876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D9CE0C-5AB1-4307-85C8-9418B6196ADF}"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1649831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C931F-DCE9-4208-920C-A0A0D11F1749}"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1047336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E6C2A-FDF6-4FB7-B2C7-46675D6E9AC9}"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751311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45E7A-E871-4D8C-B298-643343C5A127}"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6402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256991-8AAF-4709-811F-C9F4512CBB5D}"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111799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B73EEB-FBBC-4F81-8C67-91F173F777B8}"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609617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764CB7-767A-4261-A05D-419ED123E85A}"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2594622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F36C70-593C-4A3F-B9DB-03865E58BB4A}"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4046558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43CB6F-C973-42F6-90BE-DDFBC8604610}"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820022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61C506-0510-43FA-8A25-391C253C48FA}"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324512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BCE5D83-B676-42B8-891F-BCACFEC9372B}" type="datetimeFigureOut">
              <a:rPr lang="de-DE" smtClean="0"/>
              <a:t>21.12.2016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1290628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E03FAB-E3D2-44DE-8A91-999E5022D060}"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4058191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7B66C3-7D34-4A7C-AF10-1AD9E83C49F8}" type="slidenum">
              <a:rPr lang="de-DE" altLang="de-DE">
                <a:solidFill>
                  <a:srgbClr val="000000"/>
                </a:solidFill>
              </a:rPr>
              <a:pPr>
                <a:defRPr/>
              </a:pPr>
              <a:t>‹Nr.›</a:t>
            </a:fld>
            <a:endParaRPr lang="de-DE" altLang="de-DE">
              <a:solidFill>
                <a:srgbClr val="000000"/>
              </a:solidFill>
            </a:endParaRPr>
          </a:p>
        </p:txBody>
      </p:sp>
    </p:spTree>
    <p:extLst>
      <p:ext uri="{BB962C8B-B14F-4D97-AF65-F5344CB8AC3E}">
        <p14:creationId xmlns:p14="http://schemas.microsoft.com/office/powerpoint/2010/main" val="1975016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08CE35B-3786-4598-9763-A6B58034F0FB}" type="datetimeFigureOut">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AFF674-B7F7-4026-AE73-6D1B8F59D53A}" type="slidenum">
              <a:rPr lang="de-DE"/>
              <a:pPr>
                <a:defRPr/>
              </a:pPr>
              <a:t>‹Nr.›</a:t>
            </a:fld>
            <a:endParaRPr lang="de-DE"/>
          </a:p>
        </p:txBody>
      </p:sp>
    </p:spTree>
    <p:extLst>
      <p:ext uri="{BB962C8B-B14F-4D97-AF65-F5344CB8AC3E}">
        <p14:creationId xmlns:p14="http://schemas.microsoft.com/office/powerpoint/2010/main" val="4079012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B793DBB-143D-45D6-9B1C-223AF1D54099}" type="datetimeFigureOut">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CBB7F12-EBF2-4775-B0C2-4D212CB8B493}" type="slidenum">
              <a:rPr lang="de-DE"/>
              <a:pPr>
                <a:defRPr/>
              </a:pPr>
              <a:t>‹Nr.›</a:t>
            </a:fld>
            <a:endParaRPr lang="de-DE"/>
          </a:p>
        </p:txBody>
      </p:sp>
    </p:spTree>
    <p:extLst>
      <p:ext uri="{BB962C8B-B14F-4D97-AF65-F5344CB8AC3E}">
        <p14:creationId xmlns:p14="http://schemas.microsoft.com/office/powerpoint/2010/main" val="1393562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41D5A19-8D4A-433F-A537-2733B355F52C}" type="datetimeFigureOut">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06E868-5A76-4D28-B206-0F689AFFD4BD}" type="slidenum">
              <a:rPr lang="de-DE"/>
              <a:pPr>
                <a:defRPr/>
              </a:pPr>
              <a:t>‹Nr.›</a:t>
            </a:fld>
            <a:endParaRPr lang="de-DE"/>
          </a:p>
        </p:txBody>
      </p:sp>
    </p:spTree>
    <p:extLst>
      <p:ext uri="{BB962C8B-B14F-4D97-AF65-F5344CB8AC3E}">
        <p14:creationId xmlns:p14="http://schemas.microsoft.com/office/powerpoint/2010/main" val="754715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77E81A8-11AD-4EB9-86CB-7068B0D7AF43}" type="datetimeFigureOut">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8C0E77D-477B-4EFE-BA4E-AF24B595E60C}" type="slidenum">
              <a:rPr lang="de-DE"/>
              <a:pPr>
                <a:defRPr/>
              </a:pPr>
              <a:t>‹Nr.›</a:t>
            </a:fld>
            <a:endParaRPr lang="de-DE"/>
          </a:p>
        </p:txBody>
      </p:sp>
    </p:spTree>
    <p:extLst>
      <p:ext uri="{BB962C8B-B14F-4D97-AF65-F5344CB8AC3E}">
        <p14:creationId xmlns:p14="http://schemas.microsoft.com/office/powerpoint/2010/main" val="4010084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9B57184-D8A1-458C-A70B-6EEC5D89A637}" type="datetimeFigureOut">
              <a:rPr lang="de-DE"/>
              <a:pPr>
                <a:defRPr/>
              </a:pPr>
              <a:t>21.12.2016</a:t>
            </a:fld>
            <a:endParaRPr lang="de-DE"/>
          </a:p>
        </p:txBody>
      </p:sp>
      <p:sp>
        <p:nvSpPr>
          <p:cNvPr id="8" name="Fußzeilenplatzhalt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9" name="Foliennummernplatzhalt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EF94E75-5508-42C3-ACC6-0E115A247BCD}" type="slidenum">
              <a:rPr lang="de-DE"/>
              <a:pPr>
                <a:defRPr/>
              </a:pPr>
              <a:t>‹Nr.›</a:t>
            </a:fld>
            <a:endParaRPr lang="de-DE"/>
          </a:p>
        </p:txBody>
      </p:sp>
    </p:spTree>
    <p:extLst>
      <p:ext uri="{BB962C8B-B14F-4D97-AF65-F5344CB8AC3E}">
        <p14:creationId xmlns:p14="http://schemas.microsoft.com/office/powerpoint/2010/main" val="1450310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BD65017-F0AD-48F8-B189-F6723197E516}" type="datetimeFigureOut">
              <a:rPr lang="de-DE"/>
              <a:pPr>
                <a:defRPr/>
              </a:pPr>
              <a:t>21.12.2016</a:t>
            </a:fld>
            <a:endParaRPr lang="de-DE"/>
          </a:p>
        </p:txBody>
      </p:sp>
      <p:sp>
        <p:nvSpPr>
          <p:cNvPr id="4" name="Fußzeilenplatzhalt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5" name="Foliennummernplatzhalt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35DBE8F-9A4D-4209-842B-F866C43BF6EC}" type="slidenum">
              <a:rPr lang="de-DE"/>
              <a:pPr>
                <a:defRPr/>
              </a:pPr>
              <a:t>‹Nr.›</a:t>
            </a:fld>
            <a:endParaRPr lang="de-DE"/>
          </a:p>
        </p:txBody>
      </p:sp>
    </p:spTree>
    <p:extLst>
      <p:ext uri="{BB962C8B-B14F-4D97-AF65-F5344CB8AC3E}">
        <p14:creationId xmlns:p14="http://schemas.microsoft.com/office/powerpoint/2010/main" val="3137574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A8B0CD0-C11B-48DB-AA63-5525A4F179F5}" type="datetimeFigureOut">
              <a:rPr lang="de-DE"/>
              <a:pPr>
                <a:defRPr/>
              </a:pPr>
              <a:t>21.12.2016</a:t>
            </a:fld>
            <a:endParaRPr lang="de-DE"/>
          </a:p>
        </p:txBody>
      </p:sp>
      <p:sp>
        <p:nvSpPr>
          <p:cNvPr id="3" name="Fußzeilenplatzhalt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B9A061-8183-4D49-B0CE-3CE176F501D1}" type="slidenum">
              <a:rPr lang="de-DE"/>
              <a:pPr>
                <a:defRPr/>
              </a:pPr>
              <a:t>‹Nr.›</a:t>
            </a:fld>
            <a:endParaRPr lang="de-DE"/>
          </a:p>
        </p:txBody>
      </p:sp>
    </p:spTree>
    <p:extLst>
      <p:ext uri="{BB962C8B-B14F-4D97-AF65-F5344CB8AC3E}">
        <p14:creationId xmlns:p14="http://schemas.microsoft.com/office/powerpoint/2010/main" val="1131006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9903003-3235-4615-8368-51B8E0CD726C}" type="datetimeFigureOut">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91C080F-E39B-4921-8A94-AA973422AC5C}" type="slidenum">
              <a:rPr lang="de-DE"/>
              <a:pPr>
                <a:defRPr/>
              </a:pPr>
              <a:t>‹Nr.›</a:t>
            </a:fld>
            <a:endParaRPr lang="de-DE"/>
          </a:p>
        </p:txBody>
      </p:sp>
    </p:spTree>
    <p:extLst>
      <p:ext uri="{BB962C8B-B14F-4D97-AF65-F5344CB8AC3E}">
        <p14:creationId xmlns:p14="http://schemas.microsoft.com/office/powerpoint/2010/main" val="213054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BCE5D83-B676-42B8-891F-BCACFEC9372B}" type="datetimeFigureOut">
              <a:rPr lang="de-DE" smtClean="0"/>
              <a:t>21.12.2016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849820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C869DD3-9827-417D-AD41-DC903219D324}" type="datetimeFigureOut">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A68E182-7DC6-4900-96EE-1EDDD5FA7EC3}" type="slidenum">
              <a:rPr lang="de-DE"/>
              <a:pPr>
                <a:defRPr/>
              </a:pPr>
              <a:t>‹Nr.›</a:t>
            </a:fld>
            <a:endParaRPr lang="de-DE"/>
          </a:p>
        </p:txBody>
      </p:sp>
    </p:spTree>
    <p:extLst>
      <p:ext uri="{BB962C8B-B14F-4D97-AF65-F5344CB8AC3E}">
        <p14:creationId xmlns:p14="http://schemas.microsoft.com/office/powerpoint/2010/main" val="2684494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0AB42C3-F140-44CA-8DE0-2148A9F20F58}" type="datetimeFigureOut">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A5AD3E7-5518-417C-9B2F-F0B2A1C43557}" type="slidenum">
              <a:rPr lang="de-DE"/>
              <a:pPr>
                <a:defRPr/>
              </a:pPr>
              <a:t>‹Nr.›</a:t>
            </a:fld>
            <a:endParaRPr lang="de-DE"/>
          </a:p>
        </p:txBody>
      </p:sp>
    </p:spTree>
    <p:extLst>
      <p:ext uri="{BB962C8B-B14F-4D97-AF65-F5344CB8AC3E}">
        <p14:creationId xmlns:p14="http://schemas.microsoft.com/office/powerpoint/2010/main" val="75651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03CB454-BB42-4516-B10A-487F02C5DCE1}" type="datetimeFigureOut">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88DCAA5-B5FA-46EC-98E2-9832F69255F8}" type="slidenum">
              <a:rPr lang="de-DE"/>
              <a:pPr>
                <a:defRPr/>
              </a:pPr>
              <a:t>‹Nr.›</a:t>
            </a:fld>
            <a:endParaRPr lang="de-DE"/>
          </a:p>
        </p:txBody>
      </p:sp>
    </p:spTree>
    <p:extLst>
      <p:ext uri="{BB962C8B-B14F-4D97-AF65-F5344CB8AC3E}">
        <p14:creationId xmlns:p14="http://schemas.microsoft.com/office/powerpoint/2010/main" val="4210126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B497FCD3-AEF4-4F81-B42B-8257F6B173F3}" type="slidenum">
              <a:rPr lang="de-DE" altLang="de-DE"/>
              <a:pPr>
                <a:defRPr/>
              </a:pPr>
              <a:t>‹Nr.›</a:t>
            </a:fld>
            <a:endParaRPr lang="de-DE" altLang="de-DE"/>
          </a:p>
        </p:txBody>
      </p:sp>
    </p:spTree>
    <p:extLst>
      <p:ext uri="{BB962C8B-B14F-4D97-AF65-F5344CB8AC3E}">
        <p14:creationId xmlns:p14="http://schemas.microsoft.com/office/powerpoint/2010/main" val="1697673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F6800353-2BEE-4133-992D-B563010A158C}" type="slidenum">
              <a:rPr lang="de-DE" altLang="de-DE"/>
              <a:pPr>
                <a:defRPr/>
              </a:pPr>
              <a:t>‹Nr.›</a:t>
            </a:fld>
            <a:endParaRPr lang="de-DE" altLang="de-DE"/>
          </a:p>
        </p:txBody>
      </p:sp>
    </p:spTree>
    <p:extLst>
      <p:ext uri="{BB962C8B-B14F-4D97-AF65-F5344CB8AC3E}">
        <p14:creationId xmlns:p14="http://schemas.microsoft.com/office/powerpoint/2010/main" val="3455652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9C0A86BD-2076-4FAA-92C7-E9FADA9D4C5D}" type="slidenum">
              <a:rPr lang="de-DE" altLang="de-DE"/>
              <a:pPr>
                <a:defRPr/>
              </a:pPr>
              <a:t>‹Nr.›</a:t>
            </a:fld>
            <a:endParaRPr lang="de-DE" altLang="de-DE"/>
          </a:p>
        </p:txBody>
      </p:sp>
    </p:spTree>
    <p:extLst>
      <p:ext uri="{BB962C8B-B14F-4D97-AF65-F5344CB8AC3E}">
        <p14:creationId xmlns:p14="http://schemas.microsoft.com/office/powerpoint/2010/main" val="2328219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6" name="Fußzeilenplatzhalter 5"/>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7" name="Foliennummernplatzhalter 6"/>
          <p:cNvSpPr>
            <a:spLocks noGrp="1"/>
          </p:cNvSpPr>
          <p:nvPr>
            <p:ph type="sldNum" sz="quarter" idx="12"/>
          </p:nvPr>
        </p:nvSpPr>
        <p:spPr/>
        <p:txBody>
          <a:bodyPr/>
          <a:lstStyle>
            <a:lvl1pPr eaLnBrk="1" hangingPunct="1">
              <a:defRPr smtClean="0">
                <a:latin typeface="Arial" charset="0"/>
              </a:defRPr>
            </a:lvl1pPr>
          </a:lstStyle>
          <a:p>
            <a:pPr>
              <a:defRPr/>
            </a:pPr>
            <a:fld id="{47EBC60F-2802-4F9D-8956-4DC836F5F878}" type="slidenum">
              <a:rPr lang="de-DE" altLang="de-DE"/>
              <a:pPr>
                <a:defRPr/>
              </a:pPr>
              <a:t>‹Nr.›</a:t>
            </a:fld>
            <a:endParaRPr lang="de-DE" altLang="de-DE"/>
          </a:p>
        </p:txBody>
      </p:sp>
    </p:spTree>
    <p:extLst>
      <p:ext uri="{BB962C8B-B14F-4D97-AF65-F5344CB8AC3E}">
        <p14:creationId xmlns:p14="http://schemas.microsoft.com/office/powerpoint/2010/main" val="3607607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8" name="Fußzeilenplatzhalter 7"/>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9" name="Foliennummernplatzhalter 8"/>
          <p:cNvSpPr>
            <a:spLocks noGrp="1"/>
          </p:cNvSpPr>
          <p:nvPr>
            <p:ph type="sldNum" sz="quarter" idx="12"/>
          </p:nvPr>
        </p:nvSpPr>
        <p:spPr/>
        <p:txBody>
          <a:bodyPr/>
          <a:lstStyle>
            <a:lvl1pPr eaLnBrk="1" hangingPunct="1">
              <a:defRPr smtClean="0">
                <a:latin typeface="Arial" charset="0"/>
              </a:defRPr>
            </a:lvl1pPr>
          </a:lstStyle>
          <a:p>
            <a:pPr>
              <a:defRPr/>
            </a:pPr>
            <a:fld id="{98D2584A-3715-4483-AD62-167256B1298A}" type="slidenum">
              <a:rPr lang="de-DE" altLang="de-DE"/>
              <a:pPr>
                <a:defRPr/>
              </a:pPr>
              <a:t>‹Nr.›</a:t>
            </a:fld>
            <a:endParaRPr lang="de-DE" altLang="de-DE"/>
          </a:p>
        </p:txBody>
      </p:sp>
    </p:spTree>
    <p:extLst>
      <p:ext uri="{BB962C8B-B14F-4D97-AF65-F5344CB8AC3E}">
        <p14:creationId xmlns:p14="http://schemas.microsoft.com/office/powerpoint/2010/main" val="1465478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4" name="Fußzeilenplatzhalter 3"/>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5" name="Foliennummernplatzhalter 4"/>
          <p:cNvSpPr>
            <a:spLocks noGrp="1"/>
          </p:cNvSpPr>
          <p:nvPr>
            <p:ph type="sldNum" sz="quarter" idx="12"/>
          </p:nvPr>
        </p:nvSpPr>
        <p:spPr/>
        <p:txBody>
          <a:bodyPr/>
          <a:lstStyle>
            <a:lvl1pPr eaLnBrk="1" hangingPunct="1">
              <a:defRPr smtClean="0">
                <a:latin typeface="Arial" charset="0"/>
              </a:defRPr>
            </a:lvl1pPr>
          </a:lstStyle>
          <a:p>
            <a:pPr>
              <a:defRPr/>
            </a:pPr>
            <a:fld id="{214BCFA4-D2DD-4E60-8BFC-35B175839379}" type="slidenum">
              <a:rPr lang="de-DE" altLang="de-DE"/>
              <a:pPr>
                <a:defRPr/>
              </a:pPr>
              <a:t>‹Nr.›</a:t>
            </a:fld>
            <a:endParaRPr lang="de-DE" altLang="de-DE"/>
          </a:p>
        </p:txBody>
      </p:sp>
    </p:spTree>
    <p:extLst>
      <p:ext uri="{BB962C8B-B14F-4D97-AF65-F5344CB8AC3E}">
        <p14:creationId xmlns:p14="http://schemas.microsoft.com/office/powerpoint/2010/main" val="4204043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3" name="Fußzeilenplatzhalter 2"/>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4" name="Foliennummernplatzhalter 3"/>
          <p:cNvSpPr>
            <a:spLocks noGrp="1"/>
          </p:cNvSpPr>
          <p:nvPr>
            <p:ph type="sldNum" sz="quarter" idx="12"/>
          </p:nvPr>
        </p:nvSpPr>
        <p:spPr/>
        <p:txBody>
          <a:bodyPr/>
          <a:lstStyle>
            <a:lvl1pPr eaLnBrk="1" hangingPunct="1">
              <a:defRPr smtClean="0">
                <a:latin typeface="Arial" charset="0"/>
              </a:defRPr>
            </a:lvl1pPr>
          </a:lstStyle>
          <a:p>
            <a:pPr>
              <a:defRPr/>
            </a:pPr>
            <a:fld id="{9EAE0803-EEBD-45D1-9CB9-786502F25262}" type="slidenum">
              <a:rPr lang="de-DE" altLang="de-DE"/>
              <a:pPr>
                <a:defRPr/>
              </a:pPr>
              <a:t>‹Nr.›</a:t>
            </a:fld>
            <a:endParaRPr lang="de-DE" altLang="de-DE"/>
          </a:p>
        </p:txBody>
      </p:sp>
    </p:spTree>
    <p:extLst>
      <p:ext uri="{BB962C8B-B14F-4D97-AF65-F5344CB8AC3E}">
        <p14:creationId xmlns:p14="http://schemas.microsoft.com/office/powerpoint/2010/main" val="370107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BCE5D83-B676-42B8-891F-BCACFEC9372B}" type="datetimeFigureOut">
              <a:rPr lang="de-DE" smtClean="0"/>
              <a:t>21.12.2016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E59E80-C4B4-4D31-B683-32C8EF27E4D4}" type="slidenum">
              <a:rPr lang="de-DE" smtClean="0"/>
              <a:t>‹Nr.›</a:t>
            </a:fld>
            <a:endParaRPr lang="de-DE"/>
          </a:p>
        </p:txBody>
      </p:sp>
    </p:spTree>
    <p:extLst>
      <p:ext uri="{BB962C8B-B14F-4D97-AF65-F5344CB8AC3E}">
        <p14:creationId xmlns:p14="http://schemas.microsoft.com/office/powerpoint/2010/main" val="1940584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6" name="Fußzeilenplatzhalter 5"/>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7" name="Foliennummernplatzhalter 6"/>
          <p:cNvSpPr>
            <a:spLocks noGrp="1"/>
          </p:cNvSpPr>
          <p:nvPr>
            <p:ph type="sldNum" sz="quarter" idx="12"/>
          </p:nvPr>
        </p:nvSpPr>
        <p:spPr/>
        <p:txBody>
          <a:bodyPr/>
          <a:lstStyle>
            <a:lvl1pPr eaLnBrk="1" hangingPunct="1">
              <a:defRPr smtClean="0">
                <a:latin typeface="Arial" charset="0"/>
              </a:defRPr>
            </a:lvl1pPr>
          </a:lstStyle>
          <a:p>
            <a:pPr>
              <a:defRPr/>
            </a:pPr>
            <a:fld id="{AFEB83BE-65C4-40CD-AA9F-B8C0829B6DF1}" type="slidenum">
              <a:rPr lang="de-DE" altLang="de-DE"/>
              <a:pPr>
                <a:defRPr/>
              </a:pPr>
              <a:t>‹Nr.›</a:t>
            </a:fld>
            <a:endParaRPr lang="de-DE" altLang="de-DE"/>
          </a:p>
        </p:txBody>
      </p:sp>
    </p:spTree>
    <p:extLst>
      <p:ext uri="{BB962C8B-B14F-4D97-AF65-F5344CB8AC3E}">
        <p14:creationId xmlns:p14="http://schemas.microsoft.com/office/powerpoint/2010/main" val="391792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6" name="Fußzeilenplatzhalter 5"/>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7" name="Foliennummernplatzhalter 6"/>
          <p:cNvSpPr>
            <a:spLocks noGrp="1"/>
          </p:cNvSpPr>
          <p:nvPr>
            <p:ph type="sldNum" sz="quarter" idx="12"/>
          </p:nvPr>
        </p:nvSpPr>
        <p:spPr/>
        <p:txBody>
          <a:bodyPr/>
          <a:lstStyle>
            <a:lvl1pPr eaLnBrk="1" hangingPunct="1">
              <a:defRPr smtClean="0">
                <a:latin typeface="Arial" charset="0"/>
              </a:defRPr>
            </a:lvl1pPr>
          </a:lstStyle>
          <a:p>
            <a:pPr>
              <a:defRPr/>
            </a:pPr>
            <a:fld id="{CBCFAC97-556F-4254-9DE5-AACFCA7D07D2}" type="slidenum">
              <a:rPr lang="de-DE" altLang="de-DE"/>
              <a:pPr>
                <a:defRPr/>
              </a:pPr>
              <a:t>‹Nr.›</a:t>
            </a:fld>
            <a:endParaRPr lang="de-DE" altLang="de-DE"/>
          </a:p>
        </p:txBody>
      </p:sp>
    </p:spTree>
    <p:extLst>
      <p:ext uri="{BB962C8B-B14F-4D97-AF65-F5344CB8AC3E}">
        <p14:creationId xmlns:p14="http://schemas.microsoft.com/office/powerpoint/2010/main" val="356566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9B7B195F-6DE7-44DA-BCDE-32A78CA3B02A}" type="slidenum">
              <a:rPr lang="de-DE" altLang="de-DE"/>
              <a:pPr>
                <a:defRPr/>
              </a:pPr>
              <a:t>‹Nr.›</a:t>
            </a:fld>
            <a:endParaRPr lang="de-DE" altLang="de-DE"/>
          </a:p>
        </p:txBody>
      </p:sp>
    </p:spTree>
    <p:extLst>
      <p:ext uri="{BB962C8B-B14F-4D97-AF65-F5344CB8AC3E}">
        <p14:creationId xmlns:p14="http://schemas.microsoft.com/office/powerpoint/2010/main" val="781073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E6B973F9-EDD9-4A68-B78E-3CF3F426939A}" type="slidenum">
              <a:rPr lang="de-DE" altLang="de-DE"/>
              <a:pPr>
                <a:defRPr/>
              </a:pPr>
              <a:t>‹Nr.›</a:t>
            </a:fld>
            <a:endParaRPr lang="de-DE" altLang="de-DE"/>
          </a:p>
        </p:txBody>
      </p:sp>
    </p:spTree>
    <p:extLst>
      <p:ext uri="{BB962C8B-B14F-4D97-AF65-F5344CB8AC3E}">
        <p14:creationId xmlns:p14="http://schemas.microsoft.com/office/powerpoint/2010/main" val="24486502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85800" y="1981200"/>
            <a:ext cx="7772400" cy="4114800"/>
          </a:xfrm>
        </p:spPr>
        <p:txBody>
          <a:bodyPr/>
          <a:lstStyle/>
          <a:p>
            <a:pPr lvl="0"/>
            <a:endParaRPr lang="de-DE" noProof="0" smtClean="0"/>
          </a:p>
        </p:txBody>
      </p:sp>
      <p:sp>
        <p:nvSpPr>
          <p:cNvPr id="4" name="Datumsplatzhalter 3"/>
          <p:cNvSpPr>
            <a:spLocks noGrp="1"/>
          </p:cNvSpPr>
          <p:nvPr>
            <p:ph type="dt" sz="half" idx="10"/>
          </p:nvPr>
        </p:nvSpPr>
        <p:spPr/>
        <p:txBody>
          <a:bodyPr/>
          <a:lstStyle>
            <a:lvl1pPr eaLnBrk="1" hangingPunct="1">
              <a:defRPr smtClean="0">
                <a:latin typeface="Arial" charset="0"/>
              </a:defRPr>
            </a:lvl1pPr>
          </a:lstStyle>
          <a:p>
            <a:pPr>
              <a:defRPr/>
            </a:pPr>
            <a:endParaRPr lang="de-DE" altLang="de-DE"/>
          </a:p>
        </p:txBody>
      </p:sp>
      <p:sp>
        <p:nvSpPr>
          <p:cNvPr id="5" name="Fußzeilenplatzhalter 4"/>
          <p:cNvSpPr>
            <a:spLocks noGrp="1"/>
          </p:cNvSpPr>
          <p:nvPr>
            <p:ph type="ftr" sz="quarter" idx="11"/>
          </p:nvPr>
        </p:nvSpPr>
        <p:spPr/>
        <p:txBody>
          <a:bodyPr/>
          <a:lstStyle>
            <a:lvl1pPr eaLnBrk="1" hangingPunct="1">
              <a:defRPr smtClean="0">
                <a:latin typeface="Arial" charset="0"/>
              </a:defRPr>
            </a:lvl1pPr>
          </a:lstStyle>
          <a:p>
            <a:pPr>
              <a:defRPr/>
            </a:pPr>
            <a:endParaRPr lang="de-DE" altLang="de-DE"/>
          </a:p>
        </p:txBody>
      </p:sp>
      <p:sp>
        <p:nvSpPr>
          <p:cNvPr id="6" name="Foliennummernplatzhalter 5"/>
          <p:cNvSpPr>
            <a:spLocks noGrp="1"/>
          </p:cNvSpPr>
          <p:nvPr>
            <p:ph type="sldNum" sz="quarter" idx="12"/>
          </p:nvPr>
        </p:nvSpPr>
        <p:spPr/>
        <p:txBody>
          <a:bodyPr/>
          <a:lstStyle>
            <a:lvl1pPr eaLnBrk="1" hangingPunct="1">
              <a:defRPr smtClean="0">
                <a:latin typeface="Arial" charset="0"/>
              </a:defRPr>
            </a:lvl1pPr>
          </a:lstStyle>
          <a:p>
            <a:pPr>
              <a:defRPr/>
            </a:pPr>
            <a:fld id="{8A45C515-AFA7-4CE6-ACF7-9C8D3A15C90D}" type="slidenum">
              <a:rPr lang="de-DE" altLang="de-DE"/>
              <a:pPr>
                <a:defRPr/>
              </a:pPr>
              <a:t>‹Nr.›</a:t>
            </a:fld>
            <a:endParaRPr lang="de-DE" altLang="de-DE"/>
          </a:p>
        </p:txBody>
      </p:sp>
    </p:spTree>
    <p:extLst>
      <p:ext uri="{BB962C8B-B14F-4D97-AF65-F5344CB8AC3E}">
        <p14:creationId xmlns:p14="http://schemas.microsoft.com/office/powerpoint/2010/main" val="31286686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5929BBC-6567-40EE-843E-7E153969A62D}" type="datetime1">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E363B13-D655-43C4-9487-99D82A76A0C0}" type="slidenum">
              <a:rPr lang="de-DE"/>
              <a:pPr>
                <a:defRPr/>
              </a:pPr>
              <a:t>‹Nr.›</a:t>
            </a:fld>
            <a:endParaRPr lang="de-DE"/>
          </a:p>
        </p:txBody>
      </p:sp>
    </p:spTree>
    <p:extLst>
      <p:ext uri="{BB962C8B-B14F-4D97-AF65-F5344CB8AC3E}">
        <p14:creationId xmlns:p14="http://schemas.microsoft.com/office/powerpoint/2010/main" val="1998820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D664F3D-8D54-43E5-8FB1-123307797813}" type="datetime1">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223AEBE-AE08-4495-9041-E49C3480AF15}" type="slidenum">
              <a:rPr lang="de-DE"/>
              <a:pPr>
                <a:defRPr/>
              </a:pPr>
              <a:t>‹Nr.›</a:t>
            </a:fld>
            <a:endParaRPr lang="de-DE"/>
          </a:p>
        </p:txBody>
      </p:sp>
    </p:spTree>
    <p:extLst>
      <p:ext uri="{BB962C8B-B14F-4D97-AF65-F5344CB8AC3E}">
        <p14:creationId xmlns:p14="http://schemas.microsoft.com/office/powerpoint/2010/main" val="32835396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C2F6F9E-C5C2-4CEB-AC1D-240A6968E7DC}" type="datetime1">
              <a:rPr lang="de-DE"/>
              <a:pPr>
                <a:defRPr/>
              </a:pPr>
              <a:t>21.12.2016</a:t>
            </a:fld>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601DC27-7AE5-4001-8C4E-58F82D5B17CC}" type="slidenum">
              <a:rPr lang="de-DE"/>
              <a:pPr>
                <a:defRPr/>
              </a:pPr>
              <a:t>‹Nr.›</a:t>
            </a:fld>
            <a:endParaRPr lang="de-DE"/>
          </a:p>
        </p:txBody>
      </p:sp>
    </p:spTree>
    <p:extLst>
      <p:ext uri="{BB962C8B-B14F-4D97-AF65-F5344CB8AC3E}">
        <p14:creationId xmlns:p14="http://schemas.microsoft.com/office/powerpoint/2010/main" val="2415929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494AF78-D1D3-46F4-BFB5-2B608532C3D4}" type="datetime1">
              <a:rPr lang="de-DE"/>
              <a:pPr>
                <a:defRPr/>
              </a:pPr>
              <a:t>21.12.2016</a:t>
            </a:fld>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354E7ED-69BE-405E-97BB-23917FACC1B3}" type="slidenum">
              <a:rPr lang="de-DE"/>
              <a:pPr>
                <a:defRPr/>
              </a:pPr>
              <a:t>‹Nr.›</a:t>
            </a:fld>
            <a:endParaRPr lang="de-DE"/>
          </a:p>
        </p:txBody>
      </p:sp>
    </p:spTree>
    <p:extLst>
      <p:ext uri="{BB962C8B-B14F-4D97-AF65-F5344CB8AC3E}">
        <p14:creationId xmlns:p14="http://schemas.microsoft.com/office/powerpoint/2010/main" val="24470874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DA7C363-350A-49E0-85E7-9DA770C1D22C}" type="datetime1">
              <a:rPr lang="de-DE"/>
              <a:pPr>
                <a:defRPr/>
              </a:pPr>
              <a:t>21.12.2016</a:t>
            </a:fld>
            <a:endParaRPr lang="de-DE"/>
          </a:p>
        </p:txBody>
      </p:sp>
      <p:sp>
        <p:nvSpPr>
          <p:cNvPr id="8" name="Fußzeilenplatzhalt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de-DE"/>
          </a:p>
        </p:txBody>
      </p:sp>
      <p:sp>
        <p:nvSpPr>
          <p:cNvPr id="9" name="Foliennummernplatzhalt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DB42F4E-AB0F-4A91-91F1-AAC8F9C7CECB}" type="slidenum">
              <a:rPr lang="de-DE"/>
              <a:pPr>
                <a:defRPr/>
              </a:pPr>
              <a:t>‹Nr.›</a:t>
            </a:fld>
            <a:endParaRPr lang="de-DE"/>
          </a:p>
        </p:txBody>
      </p:sp>
    </p:spTree>
    <p:extLst>
      <p:ext uri="{BB962C8B-B14F-4D97-AF65-F5344CB8AC3E}">
        <p14:creationId xmlns:p14="http://schemas.microsoft.com/office/powerpoint/2010/main" val="270469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E5D83-B676-42B8-891F-BCACFEC9372B}" type="datetimeFigureOut">
              <a:rPr lang="de-DE" smtClean="0"/>
              <a:t>21.12.2016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59E80-C4B4-4D31-B683-32C8EF27E4D4}" type="slidenum">
              <a:rPr lang="de-DE" smtClean="0"/>
              <a:t>‹Nr.›</a:t>
            </a:fld>
            <a:endParaRPr lang="de-DE"/>
          </a:p>
        </p:txBody>
      </p:sp>
    </p:spTree>
    <p:extLst>
      <p:ext uri="{BB962C8B-B14F-4D97-AF65-F5344CB8AC3E}">
        <p14:creationId xmlns:p14="http://schemas.microsoft.com/office/powerpoint/2010/main" val="4132843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6014129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2FCD7-C52B-49F4-B0D0-50821EB842C0}"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AD0F9-9F77-429D-A2A5-38D4BBE47F9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3927677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Titelformat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defRPr/>
            </a:pPr>
            <a:fld id="{AB692518-E939-47DE-9648-36876D9E7F32}" type="slidenum">
              <a:rPr lang="de-DE">
                <a:solidFill>
                  <a:srgbClr val="000000"/>
                </a:solidFill>
              </a:rPr>
              <a:pPr fontAlgn="base">
                <a:spcBef>
                  <a:spcPct val="0"/>
                </a:spcBef>
                <a:spcAft>
                  <a:spcPct val="0"/>
                </a:spcAft>
                <a:defRPr/>
              </a:pPr>
              <a:t>‹Nr.›</a:t>
            </a:fld>
            <a:endParaRPr lang="de-DE">
              <a:solidFill>
                <a:srgbClr val="000000"/>
              </a:solidFill>
            </a:endParaRPr>
          </a:p>
        </p:txBody>
      </p:sp>
    </p:spTree>
    <p:extLst>
      <p:ext uri="{BB962C8B-B14F-4D97-AF65-F5344CB8AC3E}">
        <p14:creationId xmlns:p14="http://schemas.microsoft.com/office/powerpoint/2010/main" val="70725398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C3E73-612E-43BF-8AE1-7ED931F508A9}"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2900E-B0D8-4C59-97C6-15FCD9A966E7}"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1377127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D68DE2E-3039-4C4E-AD7F-4E1AF354E2F4}" type="datetime1">
              <a:rPr lang="de-DE" smtClean="0">
                <a:solidFill>
                  <a:srgbClr val="000000">
                    <a:tint val="75000"/>
                  </a:srgbClr>
                </a:solidFill>
              </a:rPr>
              <a:pPr defTabSz="457200"/>
              <a:t>21.12.2016</a:t>
            </a:fld>
            <a:endParaRPr lang="de-DE">
              <a:solidFill>
                <a:srgbClr val="000000">
                  <a:tint val="75000"/>
                </a:srgb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de-DE">
              <a:solidFill>
                <a:srgbClr val="000000">
                  <a:tint val="75000"/>
                </a:srgb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E47AE8-F78D-4644-8A24-4214E9BACB3F}" type="slidenum">
              <a:rPr lang="de-DE" smtClean="0">
                <a:solidFill>
                  <a:srgbClr val="000000">
                    <a:tint val="75000"/>
                  </a:srgbClr>
                </a:solidFill>
              </a:rPr>
              <a:pPr defTabSz="457200"/>
              <a:t>‹Nr.›</a:t>
            </a:fld>
            <a:endParaRPr lang="de-DE" dirty="0">
              <a:solidFill>
                <a:srgbClr val="000000">
                  <a:tint val="75000"/>
                </a:srgbClr>
              </a:solidFill>
            </a:endParaRPr>
          </a:p>
        </p:txBody>
      </p:sp>
    </p:spTree>
    <p:extLst>
      <p:ext uri="{BB962C8B-B14F-4D97-AF65-F5344CB8AC3E}">
        <p14:creationId xmlns:p14="http://schemas.microsoft.com/office/powerpoint/2010/main" val="345965342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D68DE2E-3039-4C4E-AD7F-4E1AF354E2F4}" type="datetime1">
              <a:rPr lang="de-DE" smtClean="0">
                <a:solidFill>
                  <a:srgbClr val="000000">
                    <a:tint val="75000"/>
                  </a:srgbClr>
                </a:solidFill>
              </a:rPr>
              <a:pPr defTabSz="457200"/>
              <a:t>21.12.2016</a:t>
            </a:fld>
            <a:endParaRPr lang="de-DE">
              <a:solidFill>
                <a:srgbClr val="000000">
                  <a:tint val="75000"/>
                </a:srgb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de-DE">
              <a:solidFill>
                <a:srgbClr val="000000">
                  <a:tint val="75000"/>
                </a:srgb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E47AE8-F78D-4644-8A24-4214E9BACB3F}" type="slidenum">
              <a:rPr lang="de-DE" smtClean="0">
                <a:solidFill>
                  <a:srgbClr val="000000">
                    <a:tint val="75000"/>
                  </a:srgbClr>
                </a:solidFill>
              </a:rPr>
              <a:pPr defTabSz="457200"/>
              <a:t>‹Nr.›</a:t>
            </a:fld>
            <a:endParaRPr lang="de-DE" dirty="0">
              <a:solidFill>
                <a:srgbClr val="000000">
                  <a:tint val="75000"/>
                </a:srgbClr>
              </a:solidFill>
            </a:endParaRPr>
          </a:p>
        </p:txBody>
      </p:sp>
    </p:spTree>
    <p:extLst>
      <p:ext uri="{BB962C8B-B14F-4D97-AF65-F5344CB8AC3E}">
        <p14:creationId xmlns:p14="http://schemas.microsoft.com/office/powerpoint/2010/main" val="338521284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2185473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Hier klicken, um Master-Titelformat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Hier klicken, um Master-Textformat zu bearbeiten.</a:t>
            </a:r>
          </a:p>
          <a:p>
            <a:pPr lvl="1"/>
            <a:r>
              <a:rPr lang="en-US" altLang="de-DE" smtClean="0"/>
              <a:t>Zweite Ebene</a:t>
            </a:r>
          </a:p>
          <a:p>
            <a:pPr lvl="2"/>
            <a:r>
              <a:rPr lang="en-US" altLang="de-DE" smtClean="0"/>
              <a:t>Dritte Ebene</a:t>
            </a:r>
          </a:p>
          <a:p>
            <a:pPr lvl="3"/>
            <a:r>
              <a:rPr lang="en-US" altLang="de-DE" smtClean="0"/>
              <a:t>Vierte Ebene</a:t>
            </a:r>
          </a:p>
          <a:p>
            <a:pPr lvl="4"/>
            <a:r>
              <a:rPr lang="en-US"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8CAE248-BE42-4B72-B168-DA77B2C476BC}" type="slidenum">
              <a:rPr lang="en-US">
                <a:solidFill>
                  <a:srgbClr val="000000"/>
                </a:solidFill>
              </a:rPr>
              <a:pPr eaLnBrk="0" fontAlgn="base" hangingPunct="0">
                <a:spcBef>
                  <a:spcPct val="0"/>
                </a:spcBef>
                <a:spcAft>
                  <a:spcPct val="0"/>
                </a:spcAft>
                <a:defRPr/>
              </a:pPr>
              <a:t>‹Nr.›</a:t>
            </a:fld>
            <a:endParaRPr lang="en-US">
              <a:solidFill>
                <a:srgbClr val="000000"/>
              </a:solidFill>
            </a:endParaRPr>
          </a:p>
        </p:txBody>
      </p:sp>
    </p:spTree>
    <p:extLst>
      <p:ext uri="{BB962C8B-B14F-4D97-AF65-F5344CB8AC3E}">
        <p14:creationId xmlns:p14="http://schemas.microsoft.com/office/powerpoint/2010/main" val="298558478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1946646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DC712-BA90-408A-AB48-3ACFB79EA4A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C722A-29C9-4C42-9269-737E2DF0E7D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077105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112CF-93D3-4068-B093-1B28BEC5147C}" type="datetime1">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39C49-B736-40B8-A951-CCEB03AB70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38047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E3AE7-8EF4-49AE-AF51-CE3D0A13B92C}"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12EF-1C0A-4C84-B489-0CD0C2FBFB6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8855793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804910E6-3B81-4DF0-9213-CC13E122334B}" type="datetime1">
              <a:rPr lang="de-DE" smtClean="0">
                <a:solidFill>
                  <a:srgbClr val="000000"/>
                </a:solidFill>
              </a:rPr>
              <a:pPr fontAlgn="base">
                <a:spcBef>
                  <a:spcPct val="0"/>
                </a:spcBef>
                <a:spcAft>
                  <a:spcPct val="0"/>
                </a:spcAft>
              </a:pPr>
              <a:t>21.12.2016</a:t>
            </a:fld>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ECBD8AE-D85B-4C87-B041-B6C2794B0732}" type="slidenum">
              <a:rPr lang="de-DE">
                <a:solidFill>
                  <a:srgbClr val="000000"/>
                </a:solidFill>
              </a:rPr>
              <a:pPr fontAlgn="base">
                <a:spcBef>
                  <a:spcPct val="0"/>
                </a:spcBef>
                <a:spcAft>
                  <a:spcPct val="0"/>
                </a:spcAft>
              </a:pPr>
              <a:t>‹Nr.›</a:t>
            </a:fld>
            <a:endParaRPr lang="de-DE">
              <a:solidFill>
                <a:srgbClr val="000000"/>
              </a:solidFill>
            </a:endParaRPr>
          </a:p>
        </p:txBody>
      </p:sp>
    </p:spTree>
    <p:extLst>
      <p:ext uri="{BB962C8B-B14F-4D97-AF65-F5344CB8AC3E}">
        <p14:creationId xmlns:p14="http://schemas.microsoft.com/office/powerpoint/2010/main" val="107977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F4A10-B251-4D7D-BF72-269EA3F5F803}" type="datetimeFigureOut">
              <a:rPr lang="de-DE" smtClean="0">
                <a:solidFill>
                  <a:prstClr val="black">
                    <a:tint val="75000"/>
                  </a:prstClr>
                </a:solidFill>
              </a:rPr>
              <a:pPr/>
              <a:t>21.12.2016</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3F7F7-CD0B-4661-81AC-6B023C11F5E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171636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de-DE" alt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de-DE" alt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47617A9A-6C65-4488-9CA8-239CA769D6B3}" type="slidenum">
              <a:rPr lang="de-DE" altLang="de-DE">
                <a:solidFill>
                  <a:srgbClr val="000000"/>
                </a:solidFill>
              </a:rPr>
              <a:pPr fontAlgn="base">
                <a:spcBef>
                  <a:spcPct val="0"/>
                </a:spcBef>
                <a:spcAft>
                  <a:spcPct val="0"/>
                </a:spcAft>
                <a:defRPr/>
              </a:pPr>
              <a:t>‹Nr.›</a:t>
            </a:fld>
            <a:endParaRPr lang="de-DE" altLang="de-DE">
              <a:solidFill>
                <a:srgbClr val="000000"/>
              </a:solidFill>
            </a:endParaRPr>
          </a:p>
        </p:txBody>
      </p:sp>
    </p:spTree>
    <p:extLst>
      <p:ext uri="{BB962C8B-B14F-4D97-AF65-F5344CB8AC3E}">
        <p14:creationId xmlns:p14="http://schemas.microsoft.com/office/powerpoint/2010/main" val="18695531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de-DE" alt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de-DE" alt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94143558-DA54-4AD6-B5D0-43B6CECF3FC2}" type="slidenum">
              <a:rPr lang="de-DE" altLang="de-DE">
                <a:solidFill>
                  <a:srgbClr val="000000"/>
                </a:solidFill>
              </a:rPr>
              <a:pPr fontAlgn="base">
                <a:spcBef>
                  <a:spcPct val="0"/>
                </a:spcBef>
                <a:spcAft>
                  <a:spcPct val="0"/>
                </a:spcAft>
                <a:defRPr/>
              </a:pPr>
              <a:t>‹Nr.›</a:t>
            </a:fld>
            <a:endParaRPr lang="de-DE" altLang="de-DE">
              <a:solidFill>
                <a:srgbClr val="000000"/>
              </a:solidFill>
            </a:endParaRPr>
          </a:p>
        </p:txBody>
      </p:sp>
    </p:spTree>
    <p:extLst>
      <p:ext uri="{BB962C8B-B14F-4D97-AF65-F5344CB8AC3E}">
        <p14:creationId xmlns:p14="http://schemas.microsoft.com/office/powerpoint/2010/main" val="86136367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6265F73-CCA9-42B7-A37F-6F525D000D1B}" type="datetimeFigureOut">
              <a:rPr lang="de-DE"/>
              <a:pPr>
                <a:defRPr/>
              </a:pPr>
              <a:t>21.12.2016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046AB6E-8890-4B65-8F46-E2448225580A}" type="slidenum">
              <a:rPr lang="de-DE"/>
              <a:pPr>
                <a:defRPr/>
              </a:pPr>
              <a:t>‹Nr.›</a:t>
            </a:fld>
            <a:endParaRPr lang="de-DE"/>
          </a:p>
        </p:txBody>
      </p:sp>
    </p:spTree>
    <p:extLst>
      <p:ext uri="{BB962C8B-B14F-4D97-AF65-F5344CB8AC3E}">
        <p14:creationId xmlns:p14="http://schemas.microsoft.com/office/powerpoint/2010/main" val="403891534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Klicken Sie, um das Titelformat zu bearbeiten</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smtClean="0">
                <a:solidFill>
                  <a:srgbClr val="000000"/>
                </a:solidFill>
                <a:latin typeface="Times New Roman" pitchFamily="18" charset="0"/>
              </a:defRPr>
            </a:lvl1pPr>
          </a:lstStyle>
          <a:p>
            <a:pPr fontAlgn="base">
              <a:spcBef>
                <a:spcPct val="0"/>
              </a:spcBef>
              <a:spcAft>
                <a:spcPct val="0"/>
              </a:spcAft>
              <a:defRPr/>
            </a:pPr>
            <a:endParaRPr lang="de-DE" alt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000000"/>
                </a:solidFill>
                <a:latin typeface="Times New Roman" pitchFamily="18" charset="0"/>
              </a:defRPr>
            </a:lvl1pPr>
          </a:lstStyle>
          <a:p>
            <a:pPr fontAlgn="base">
              <a:spcBef>
                <a:spcPct val="0"/>
              </a:spcBef>
              <a:spcAft>
                <a:spcPct val="0"/>
              </a:spcAft>
              <a:defRPr/>
            </a:pPr>
            <a:endParaRPr lang="de-DE" alt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fontAlgn="base">
              <a:spcBef>
                <a:spcPct val="0"/>
              </a:spcBef>
              <a:spcAft>
                <a:spcPct val="0"/>
              </a:spcAft>
              <a:defRPr/>
            </a:pPr>
            <a:fld id="{3A16B1B2-9B3F-4BF8-85E7-2B0C8BC32F0D}" type="slidenum">
              <a:rPr lang="de-DE" altLang="de-DE"/>
              <a:pPr fontAlgn="base">
                <a:spcBef>
                  <a:spcPct val="0"/>
                </a:spcBef>
                <a:spcAft>
                  <a:spcPct val="0"/>
                </a:spcAft>
                <a:defRPr/>
              </a:pPr>
              <a:t>‹Nr.›</a:t>
            </a:fld>
            <a:endParaRPr lang="de-DE" altLang="de-DE"/>
          </a:p>
        </p:txBody>
      </p:sp>
    </p:spTree>
    <p:extLst>
      <p:ext uri="{BB962C8B-B14F-4D97-AF65-F5344CB8AC3E}">
        <p14:creationId xmlns:p14="http://schemas.microsoft.com/office/powerpoint/2010/main" val="6944601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7171"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A340BB33-E80B-45EF-A169-1949AA102A01}" type="datetime1">
              <a:rPr lang="de-DE"/>
              <a:pPr>
                <a:defRPr/>
              </a:pPr>
              <a:t>21.12.2016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0F96D499-A4ED-418A-8C1C-FD94C0ED0203}" type="slidenum">
              <a:rPr lang="de-DE"/>
              <a:pPr>
                <a:defRPr/>
              </a:pPr>
              <a:t>‹Nr.›</a:t>
            </a:fld>
            <a:endParaRPr lang="de-DE"/>
          </a:p>
        </p:txBody>
      </p:sp>
    </p:spTree>
    <p:extLst>
      <p:ext uri="{BB962C8B-B14F-4D97-AF65-F5344CB8AC3E}">
        <p14:creationId xmlns:p14="http://schemas.microsoft.com/office/powerpoint/2010/main" val="279389488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9.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8.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package" Target="../embeddings/Microsoft_PowerPoint-Folie8.sldx"/></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8.xml"/><Relationship Id="rId1" Type="http://schemas.openxmlformats.org/officeDocument/2006/relationships/vmlDrawing" Target="../drawings/vmlDrawing3.vml"/><Relationship Id="rId5" Type="http://schemas.openxmlformats.org/officeDocument/2006/relationships/image" Target="../media/image22.emf"/><Relationship Id="rId4" Type="http://schemas.openxmlformats.org/officeDocument/2006/relationships/package" Target="../embeddings/Microsoft_PowerPoint-Folie9.sldx"/></Relationships>
</file>

<file path=ppt/slides/_rels/slide4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153.xml"/><Relationship Id="rId4" Type="http://schemas.openxmlformats.org/officeDocument/2006/relationships/image" Target="../media/image23.wmf"/></Relationships>
</file>

<file path=ppt/slides/_rels/slide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5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82.xml"/></Relationships>
</file>

<file path=ppt/slides/_rels/slide5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82.xml"/><Relationship Id="rId4" Type="http://schemas.openxmlformats.org/officeDocument/2006/relationships/chart" Target="../charts/char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7.xml"/></Relationships>
</file>

<file path=ppt/slides/_rels/slide6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05.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7.xml"/></Relationships>
</file>

<file path=ppt/slides/_rels/slide6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0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7.jpeg"/><Relationship Id="rId2" Type="http://schemas.openxmlformats.org/officeDocument/2006/relationships/chart" Target="../charts/chart29.xml"/><Relationship Id="rId1" Type="http://schemas.openxmlformats.org/officeDocument/2006/relationships/slideLayout" Target="../slideLayouts/slideLayout19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chart" Target="../charts/chart30.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3.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3.xml"/></Relationships>
</file>

<file path=ppt/slides/_rels/slide8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31.xml"/><Relationship Id="rId1" Type="http://schemas.openxmlformats.org/officeDocument/2006/relationships/slideLayout" Target="../slideLayouts/slideLayout193.xml"/></Relationships>
</file>

<file path=ppt/slides/_rels/slide85.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0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a:grpSpLocks noChangeAspect="1"/>
          </p:cNvGrpSpPr>
          <p:nvPr/>
        </p:nvGrpSpPr>
        <p:grpSpPr>
          <a:xfrm>
            <a:off x="1115616" y="476672"/>
            <a:ext cx="6858024" cy="504056"/>
            <a:chOff x="0" y="128464"/>
            <a:chExt cx="6858024" cy="504056"/>
          </a:xfrm>
        </p:grpSpPr>
        <p:sp>
          <p:nvSpPr>
            <p:cNvPr id="3" name="Rectangle 764"/>
            <p:cNvSpPr>
              <a:spLocks noChangeArrowheads="1"/>
            </p:cNvSpPr>
            <p:nvPr/>
          </p:nvSpPr>
          <p:spPr bwMode="auto">
            <a:xfrm>
              <a:off x="0" y="272480"/>
              <a:ext cx="6858024" cy="233363"/>
            </a:xfrm>
            <a:prstGeom prst="rect">
              <a:avLst/>
            </a:prstGeom>
            <a:solidFill>
              <a:schemeClr val="accent1">
                <a:lumMod val="75000"/>
              </a:schemeClr>
            </a:solidFill>
            <a:ln w="9525">
              <a:no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prstClr val="black"/>
                </a:solidFill>
              </a:endParaRPr>
            </a:p>
          </p:txBody>
        </p:sp>
        <p:sp>
          <p:nvSpPr>
            <p:cNvPr id="4" name="Rechteck 3"/>
            <p:cNvSpPr/>
            <p:nvPr/>
          </p:nvSpPr>
          <p:spPr>
            <a:xfrm>
              <a:off x="1512168" y="234380"/>
              <a:ext cx="5345856" cy="307777"/>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98438" eaLnBrk="0" hangingPunct="0">
                <a:spcBef>
                  <a:spcPct val="50000"/>
                </a:spcBef>
              </a:pPr>
              <a:r>
                <a:rPr lang="de-DE" sz="1400" b="1" dirty="0" smtClean="0">
                  <a:solidFill>
                    <a:prstClr val="white"/>
                  </a:solidFill>
                  <a:latin typeface="Georgia" pitchFamily="18" charset="0"/>
                </a:rPr>
                <a:t>Institut für Pflanzenernährung, Gießen</a:t>
              </a:r>
              <a:endParaRPr lang="de-DE" sz="1400" b="1" dirty="0">
                <a:solidFill>
                  <a:prstClr val="white"/>
                </a:solidFill>
                <a:latin typeface="Georgia" pitchFamily="18" charset="0"/>
              </a:endParaRPr>
            </a:p>
          </p:txBody>
        </p:sp>
        <p:grpSp>
          <p:nvGrpSpPr>
            <p:cNvPr id="5" name="Gruppieren 4"/>
            <p:cNvGrpSpPr/>
            <p:nvPr/>
          </p:nvGrpSpPr>
          <p:grpSpPr>
            <a:xfrm>
              <a:off x="260648" y="200472"/>
              <a:ext cx="1152128" cy="432048"/>
              <a:chOff x="260648" y="200472"/>
              <a:chExt cx="1152128" cy="432048"/>
            </a:xfrm>
          </p:grpSpPr>
          <p:sp>
            <p:nvSpPr>
              <p:cNvPr id="7" name="Abgerundetes Rechteck 6"/>
              <p:cNvSpPr/>
              <p:nvPr/>
            </p:nvSpPr>
            <p:spPr>
              <a:xfrm>
                <a:off x="260648" y="200472"/>
                <a:ext cx="1152128" cy="432048"/>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solidFill>
                    <a:prstClr val="white"/>
                  </a:solidFill>
                </a:endParaRPr>
              </a:p>
            </p:txBody>
          </p:sp>
          <p:pic>
            <p:nvPicPr>
              <p:cNvPr id="8" name="Picture 485" descr="jlu-logo"/>
              <p:cNvPicPr>
                <a:picLocks noChangeAspect="1" noChangeArrowheads="1"/>
              </p:cNvPicPr>
              <p:nvPr/>
            </p:nvPicPr>
            <p:blipFill>
              <a:blip r:embed="rId3" cstate="print"/>
              <a:srcRect/>
              <a:stretch>
                <a:fillRect/>
              </a:stretch>
            </p:blipFill>
            <p:spPr bwMode="auto">
              <a:xfrm>
                <a:off x="328420" y="262193"/>
                <a:ext cx="1016584" cy="347181"/>
              </a:xfrm>
              <a:prstGeom prst="rect">
                <a:avLst/>
              </a:prstGeom>
              <a:solidFill>
                <a:schemeClr val="bg1"/>
              </a:solidFill>
              <a:ln w="15875">
                <a:noFill/>
                <a:miter lim="800000"/>
                <a:headEnd/>
                <a:tailEnd/>
              </a:ln>
            </p:spPr>
          </p:pic>
        </p:grpSp>
        <p:pic>
          <p:nvPicPr>
            <p:cNvPr id="6" name="Picture 963"/>
            <p:cNvPicPr>
              <a:picLocks noChangeAspect="1" noChangeArrowheads="1"/>
            </p:cNvPicPr>
            <p:nvPr/>
          </p:nvPicPr>
          <p:blipFill>
            <a:blip r:embed="rId4" cstate="print"/>
            <a:srcRect/>
            <a:stretch>
              <a:fillRect/>
            </a:stretch>
          </p:blipFill>
          <p:spPr bwMode="auto">
            <a:xfrm>
              <a:off x="6165304" y="128464"/>
              <a:ext cx="432048" cy="486056"/>
            </a:xfrm>
            <a:prstGeom prst="rect">
              <a:avLst/>
            </a:prstGeom>
            <a:noFill/>
            <a:ln w="19050">
              <a:solidFill>
                <a:schemeClr val="accent1">
                  <a:lumMod val="75000"/>
                </a:schemeClr>
              </a:solidFill>
              <a:miter lim="800000"/>
              <a:headEnd type="none" w="sm" len="sm"/>
              <a:tailEnd type="none" w="sm" len="sm"/>
            </a:ln>
          </p:spPr>
        </p:pic>
      </p:grpSp>
      <p:sp>
        <p:nvSpPr>
          <p:cNvPr id="10" name="Rechteck 9"/>
          <p:cNvSpPr/>
          <p:nvPr/>
        </p:nvSpPr>
        <p:spPr>
          <a:xfrm>
            <a:off x="578376" y="1772816"/>
            <a:ext cx="8136904" cy="1323439"/>
          </a:xfrm>
          <a:prstGeom prst="rect">
            <a:avLst/>
          </a:prstGeom>
        </p:spPr>
        <p:txBody>
          <a:bodyPr wrap="square">
            <a:spAutoFit/>
          </a:bodyPr>
          <a:lstStyle/>
          <a:p>
            <a:pPr algn="ctr"/>
            <a:r>
              <a:rPr lang="en-US" sz="4000" b="1" i="1" dirty="0" err="1" smtClean="0">
                <a:solidFill>
                  <a:srgbClr val="0000FF"/>
                </a:solidFill>
              </a:rPr>
              <a:t>Dynamik</a:t>
            </a:r>
            <a:r>
              <a:rPr lang="en-US" sz="4000" b="1" i="1" dirty="0" smtClean="0">
                <a:solidFill>
                  <a:srgbClr val="0000FF"/>
                </a:solidFill>
              </a:rPr>
              <a:t> und </a:t>
            </a:r>
            <a:r>
              <a:rPr lang="en-US" sz="4000" b="1" i="1" dirty="0" err="1" smtClean="0">
                <a:solidFill>
                  <a:srgbClr val="0000FF"/>
                </a:solidFill>
              </a:rPr>
              <a:t>Verfügbarkeit</a:t>
            </a:r>
            <a:endParaRPr lang="en-US" sz="4000" b="1" i="1" dirty="0" smtClean="0">
              <a:solidFill>
                <a:srgbClr val="0000FF"/>
              </a:solidFill>
            </a:endParaRPr>
          </a:p>
          <a:p>
            <a:pPr algn="ctr"/>
            <a:r>
              <a:rPr lang="en-US" sz="4000" b="1" i="1" dirty="0" smtClean="0">
                <a:solidFill>
                  <a:srgbClr val="0000FF"/>
                </a:solidFill>
              </a:rPr>
              <a:t> von </a:t>
            </a:r>
            <a:r>
              <a:rPr lang="en-US" sz="4000" b="1" i="1" dirty="0" err="1" smtClean="0">
                <a:solidFill>
                  <a:srgbClr val="0000FF"/>
                </a:solidFill>
              </a:rPr>
              <a:t>Phosphat</a:t>
            </a:r>
            <a:r>
              <a:rPr lang="en-US" sz="4000" b="1" i="1" dirty="0" smtClean="0">
                <a:solidFill>
                  <a:srgbClr val="0000FF"/>
                </a:solidFill>
              </a:rPr>
              <a:t> </a:t>
            </a:r>
            <a:endParaRPr lang="de-DE" sz="4000" i="1" dirty="0">
              <a:solidFill>
                <a:srgbClr val="0000FF"/>
              </a:solidFill>
            </a:endParaRPr>
          </a:p>
        </p:txBody>
      </p:sp>
      <p:sp>
        <p:nvSpPr>
          <p:cNvPr id="9" name="Textfeld 8"/>
          <p:cNvSpPr txBox="1"/>
          <p:nvPr/>
        </p:nvSpPr>
        <p:spPr>
          <a:xfrm>
            <a:off x="649124" y="3501008"/>
            <a:ext cx="7830854" cy="2031325"/>
          </a:xfrm>
          <a:prstGeom prst="rect">
            <a:avLst/>
          </a:prstGeom>
          <a:noFill/>
        </p:spPr>
        <p:txBody>
          <a:bodyPr wrap="square" rtlCol="0">
            <a:spAutoFit/>
          </a:bodyPr>
          <a:lstStyle/>
          <a:p>
            <a:endParaRPr lang="de-DE" dirty="0">
              <a:solidFill>
                <a:prstClr val="black"/>
              </a:solidFill>
            </a:endParaRPr>
          </a:p>
          <a:p>
            <a:pPr algn="ctr"/>
            <a:r>
              <a:rPr lang="de-DE" dirty="0">
                <a:solidFill>
                  <a:prstClr val="black"/>
                </a:solidFill>
              </a:rPr>
              <a:t>Diedrich Steffens</a:t>
            </a:r>
          </a:p>
          <a:p>
            <a:pPr algn="ctr"/>
            <a:r>
              <a:rPr lang="de-DE" dirty="0">
                <a:solidFill>
                  <a:prstClr val="black"/>
                </a:solidFill>
              </a:rPr>
              <a:t> Justus-Liebig-Universität</a:t>
            </a:r>
          </a:p>
          <a:p>
            <a:pPr algn="ctr"/>
            <a:r>
              <a:rPr lang="de-DE" dirty="0">
                <a:solidFill>
                  <a:prstClr val="black"/>
                </a:solidFill>
              </a:rPr>
              <a:t>Institut für Pflanzenernährung, IFZ</a:t>
            </a:r>
          </a:p>
          <a:p>
            <a:pPr algn="ctr"/>
            <a:r>
              <a:rPr lang="de-DE" dirty="0">
                <a:solidFill>
                  <a:prstClr val="black"/>
                </a:solidFill>
              </a:rPr>
              <a:t>Research Center </a:t>
            </a:r>
            <a:r>
              <a:rPr lang="de-DE" dirty="0" err="1">
                <a:solidFill>
                  <a:prstClr val="black"/>
                </a:solidFill>
              </a:rPr>
              <a:t>for</a:t>
            </a:r>
            <a:r>
              <a:rPr lang="de-DE" dirty="0">
                <a:solidFill>
                  <a:prstClr val="black"/>
                </a:solidFill>
              </a:rPr>
              <a:t> </a:t>
            </a:r>
            <a:r>
              <a:rPr lang="de-DE" dirty="0" err="1">
                <a:solidFill>
                  <a:prstClr val="black"/>
                </a:solidFill>
              </a:rPr>
              <a:t>BioSystems</a:t>
            </a:r>
            <a:r>
              <a:rPr lang="de-DE" dirty="0">
                <a:solidFill>
                  <a:prstClr val="black"/>
                </a:solidFill>
              </a:rPr>
              <a:t>, Land </a:t>
            </a:r>
            <a:r>
              <a:rPr lang="de-DE" dirty="0" err="1">
                <a:solidFill>
                  <a:prstClr val="black"/>
                </a:solidFill>
              </a:rPr>
              <a:t>Use</a:t>
            </a:r>
            <a:r>
              <a:rPr lang="de-DE" dirty="0">
                <a:solidFill>
                  <a:prstClr val="black"/>
                </a:solidFill>
              </a:rPr>
              <a:t> </a:t>
            </a:r>
            <a:r>
              <a:rPr lang="de-DE" dirty="0" err="1">
                <a:solidFill>
                  <a:prstClr val="black"/>
                </a:solidFill>
              </a:rPr>
              <a:t>and</a:t>
            </a:r>
            <a:r>
              <a:rPr lang="de-DE" dirty="0">
                <a:solidFill>
                  <a:prstClr val="black"/>
                </a:solidFill>
              </a:rPr>
              <a:t> Nutrition</a:t>
            </a:r>
          </a:p>
          <a:p>
            <a:pPr algn="ctr"/>
            <a:r>
              <a:rPr lang="de-DE" dirty="0">
                <a:solidFill>
                  <a:prstClr val="black"/>
                </a:solidFill>
              </a:rPr>
              <a:t>Heinrich-</a:t>
            </a:r>
            <a:r>
              <a:rPr lang="de-DE" dirty="0" err="1">
                <a:solidFill>
                  <a:prstClr val="black"/>
                </a:solidFill>
              </a:rPr>
              <a:t>Buff</a:t>
            </a:r>
            <a:r>
              <a:rPr lang="de-DE" dirty="0">
                <a:solidFill>
                  <a:prstClr val="black"/>
                </a:solidFill>
              </a:rPr>
              <a:t>-Ring 26-32, 35392  Gießen</a:t>
            </a:r>
          </a:p>
          <a:p>
            <a:pPr algn="ctr"/>
            <a:endParaRPr lang="de-DE" dirty="0">
              <a:solidFill>
                <a:prstClr val="black"/>
              </a:solidFill>
            </a:endParaRPr>
          </a:p>
        </p:txBody>
      </p:sp>
      <p:sp>
        <p:nvSpPr>
          <p:cNvPr id="11" name="Foliennummernplatzhalter 10"/>
          <p:cNvSpPr>
            <a:spLocks noGrp="1"/>
          </p:cNvSpPr>
          <p:nvPr>
            <p:ph type="sldNum" sz="quarter" idx="12"/>
          </p:nvPr>
        </p:nvSpPr>
        <p:spPr/>
        <p:txBody>
          <a:bodyPr/>
          <a:lstStyle/>
          <a:p>
            <a:fld id="{4DA39C49-B736-40B8-A951-CCEB03AB7060}" type="slidenum">
              <a:rPr lang="de-DE" smtClean="0">
                <a:solidFill>
                  <a:prstClr val="black">
                    <a:tint val="75000"/>
                  </a:prstClr>
                </a:solidFill>
              </a:rPr>
              <a:pPr/>
              <a:t>1</a:t>
            </a:fld>
            <a:endParaRPr lang="de-DE">
              <a:solidFill>
                <a:prstClr val="black">
                  <a:tint val="75000"/>
                </a:prstClr>
              </a:solidFill>
            </a:endParaRPr>
          </a:p>
        </p:txBody>
      </p:sp>
    </p:spTree>
    <p:extLst>
      <p:ext uri="{BB962C8B-B14F-4D97-AF65-F5344CB8AC3E}">
        <p14:creationId xmlns:p14="http://schemas.microsoft.com/office/powerpoint/2010/main" val="1080549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476672"/>
            <a:ext cx="7836441" cy="646331"/>
          </a:xfrm>
          <a:prstGeom prst="rect">
            <a:avLst/>
          </a:prstGeom>
          <a:noFill/>
        </p:spPr>
        <p:txBody>
          <a:bodyPr wrap="none" rtlCol="0">
            <a:spAutoFit/>
          </a:bodyPr>
          <a:lstStyle/>
          <a:p>
            <a:r>
              <a:rPr lang="de-DE" dirty="0" smtClean="0"/>
              <a:t>Einfluss einer Aufkalkung auf das DL-extrahierbare Phosphat sowie </a:t>
            </a:r>
          </a:p>
          <a:p>
            <a:r>
              <a:rPr lang="de-DE" dirty="0" smtClean="0"/>
              <a:t>auf den Ertrag und den Phosphatentzug von Weidelgras (</a:t>
            </a:r>
            <a:r>
              <a:rPr lang="de-DE" dirty="0" err="1" smtClean="0"/>
              <a:t>Barekzai</a:t>
            </a:r>
            <a:r>
              <a:rPr lang="de-DE" dirty="0" smtClean="0"/>
              <a:t>, 1984)</a:t>
            </a:r>
            <a:endParaRPr lang="de-DE" dirty="0"/>
          </a:p>
        </p:txBody>
      </p:sp>
      <p:sp>
        <p:nvSpPr>
          <p:cNvPr id="3" name="Textfeld 2"/>
          <p:cNvSpPr txBox="1"/>
          <p:nvPr/>
        </p:nvSpPr>
        <p:spPr>
          <a:xfrm>
            <a:off x="107504" y="1844824"/>
            <a:ext cx="8928992" cy="3970318"/>
          </a:xfrm>
          <a:prstGeom prst="rect">
            <a:avLst/>
          </a:prstGeom>
          <a:noFill/>
        </p:spPr>
        <p:txBody>
          <a:bodyPr wrap="square" rtlCol="0">
            <a:spAutoFit/>
          </a:bodyPr>
          <a:lstStyle/>
          <a:p>
            <a:r>
              <a:rPr lang="de-DE" dirty="0" smtClean="0"/>
              <a:t>pH-Wert		DL-extrahierbares P		Ertrag		P-Entzug</a:t>
            </a:r>
          </a:p>
          <a:p>
            <a:r>
              <a:rPr lang="de-DE" dirty="0" smtClean="0"/>
              <a:t>(1 M KCl)	   mg P/kg Boden			g TM/Gefäß	mg P/Gefäß</a:t>
            </a:r>
          </a:p>
          <a:p>
            <a:r>
              <a:rPr lang="de-DE" dirty="0" smtClean="0"/>
              <a:t>__________________________________________________________________</a:t>
            </a:r>
          </a:p>
          <a:p>
            <a:endParaRPr lang="de-DE" dirty="0"/>
          </a:p>
          <a:p>
            <a:r>
              <a:rPr lang="de-DE" dirty="0" smtClean="0">
                <a:solidFill>
                  <a:srgbClr val="0000CC"/>
                </a:solidFill>
              </a:rPr>
              <a:t>4,6			15			0,9		0,78</a:t>
            </a:r>
            <a:endParaRPr lang="de-DE" dirty="0">
              <a:solidFill>
                <a:srgbClr val="0000CC"/>
              </a:solidFill>
            </a:endParaRPr>
          </a:p>
          <a:p>
            <a:endParaRPr lang="de-DE" dirty="0" smtClean="0"/>
          </a:p>
          <a:p>
            <a:r>
              <a:rPr lang="de-DE" dirty="0" smtClean="0"/>
              <a:t>5,4			16			</a:t>
            </a:r>
          </a:p>
          <a:p>
            <a:endParaRPr lang="de-DE" dirty="0" smtClean="0"/>
          </a:p>
          <a:p>
            <a:r>
              <a:rPr lang="de-DE" dirty="0" smtClean="0"/>
              <a:t>6,3			22</a:t>
            </a:r>
          </a:p>
          <a:p>
            <a:endParaRPr lang="de-DE" dirty="0" smtClean="0"/>
          </a:p>
          <a:p>
            <a:r>
              <a:rPr lang="de-DE" dirty="0" smtClean="0">
                <a:solidFill>
                  <a:srgbClr val="0000CC"/>
                </a:solidFill>
              </a:rPr>
              <a:t>7,1			30			1,5		1,25</a:t>
            </a:r>
          </a:p>
          <a:p>
            <a:endParaRPr lang="de-DE" dirty="0" smtClean="0"/>
          </a:p>
          <a:p>
            <a:r>
              <a:rPr lang="de-DE" dirty="0" smtClean="0">
                <a:solidFill>
                  <a:srgbClr val="0000CC"/>
                </a:solidFill>
              </a:rPr>
              <a:t>7,8			33			1,7		1,80</a:t>
            </a:r>
          </a:p>
          <a:p>
            <a:r>
              <a:rPr lang="de-DE" dirty="0" smtClean="0"/>
              <a:t>____________________________________________________________________</a:t>
            </a:r>
            <a:endParaRPr lang="de-DE" dirty="0"/>
          </a:p>
        </p:txBody>
      </p:sp>
    </p:spTree>
    <p:extLst>
      <p:ext uri="{BB962C8B-B14F-4D97-AF65-F5344CB8AC3E}">
        <p14:creationId xmlns:p14="http://schemas.microsoft.com/office/powerpoint/2010/main" val="417422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609600"/>
            <a:ext cx="7772400" cy="5334000"/>
          </a:xfrm>
        </p:spPr>
        <p:txBody>
          <a:bodyPr/>
          <a:lstStyle/>
          <a:p>
            <a:pPr algn="l" eaLnBrk="1" hangingPunct="1"/>
            <a:r>
              <a:rPr lang="de-DE" altLang="de-DE" sz="3200" b="1" smtClean="0">
                <a:solidFill>
                  <a:schemeClr val="accent2"/>
                </a:solidFill>
              </a:rPr>
              <a:t>Mobilisierung von Phosphat unter sauren Bedingungen:</a:t>
            </a:r>
            <a:br>
              <a:rPr lang="de-DE" altLang="de-DE" sz="3200" b="1" smtClean="0">
                <a:solidFill>
                  <a:schemeClr val="accent2"/>
                </a:solidFill>
              </a:rPr>
            </a:br>
            <a:r>
              <a:rPr lang="de-DE" altLang="de-DE" sz="3200" b="1" smtClean="0">
                <a:solidFill>
                  <a:schemeClr val="accent2"/>
                </a:solidFill>
              </a:rPr>
              <a:t/>
            </a:r>
            <a:br>
              <a:rPr lang="de-DE" altLang="de-DE" sz="3200" b="1" smtClean="0">
                <a:solidFill>
                  <a:schemeClr val="accent2"/>
                </a:solidFill>
              </a:rPr>
            </a:br>
            <a:r>
              <a:rPr lang="de-DE" altLang="de-DE" sz="3200" smtClean="0">
                <a:solidFill>
                  <a:schemeClr val="accent2"/>
                </a:solidFill>
              </a:rPr>
              <a:t>1.</a:t>
            </a:r>
            <a:r>
              <a:rPr lang="de-DE" altLang="de-DE" sz="3200" b="1" smtClean="0">
                <a:solidFill>
                  <a:schemeClr val="accent2"/>
                </a:solidFill>
              </a:rPr>
              <a:t> </a:t>
            </a:r>
            <a:r>
              <a:rPr lang="de-DE" altLang="de-DE" sz="3200" smtClean="0">
                <a:solidFill>
                  <a:schemeClr val="accent2"/>
                </a:solidFill>
              </a:rPr>
              <a:t>Kalkung</a:t>
            </a:r>
            <a:br>
              <a:rPr lang="de-DE" altLang="de-DE" sz="3200" smtClean="0">
                <a:solidFill>
                  <a:schemeClr val="accent2"/>
                </a:solidFill>
              </a:rPr>
            </a:br>
            <a:r>
              <a:rPr lang="de-DE" altLang="de-DE" sz="3200" smtClean="0">
                <a:solidFill>
                  <a:schemeClr val="accent2"/>
                </a:solidFill>
              </a:rPr>
              <a:t>(Ligandenaustausch mit OH</a:t>
            </a:r>
            <a:r>
              <a:rPr lang="de-DE" altLang="de-DE" sz="3200" baseline="30000" smtClean="0">
                <a:solidFill>
                  <a:schemeClr val="accent2"/>
                </a:solidFill>
              </a:rPr>
              <a:t>-</a:t>
            </a:r>
            <a:r>
              <a:rPr lang="de-DE" altLang="de-DE" sz="3200" smtClean="0">
                <a:solidFill>
                  <a:schemeClr val="accent2"/>
                </a:solidFill>
              </a:rPr>
              <a:t>)</a:t>
            </a:r>
            <a:br>
              <a:rPr lang="de-DE" altLang="de-DE" sz="3200" smtClean="0">
                <a:solidFill>
                  <a:schemeClr val="accent2"/>
                </a:solidFill>
              </a:rPr>
            </a:br>
            <a:r>
              <a:rPr lang="de-DE" altLang="de-DE" sz="3200" smtClean="0">
                <a:solidFill>
                  <a:schemeClr val="accent2"/>
                </a:solidFill>
              </a:rPr>
              <a:t>2. Düngung von Sulfat</a:t>
            </a:r>
            <a:br>
              <a:rPr lang="de-DE" altLang="de-DE" sz="3200" smtClean="0">
                <a:solidFill>
                  <a:schemeClr val="accent2"/>
                </a:solidFill>
              </a:rPr>
            </a:br>
            <a:r>
              <a:rPr lang="de-DE" altLang="de-DE" sz="3200" smtClean="0">
                <a:solidFill>
                  <a:schemeClr val="accent2"/>
                </a:solidFill>
              </a:rPr>
              <a:t>(Ligandenaustausch mit Sulfat)</a:t>
            </a:r>
            <a:br>
              <a:rPr lang="de-DE" altLang="de-DE" sz="3200" smtClean="0">
                <a:solidFill>
                  <a:schemeClr val="accent2"/>
                </a:solidFill>
              </a:rPr>
            </a:br>
            <a:r>
              <a:rPr lang="de-DE" altLang="de-DE" sz="3200" smtClean="0">
                <a:solidFill>
                  <a:schemeClr val="accent2"/>
                </a:solidFill>
              </a:rPr>
              <a:t>3. Düngung von Silicaten</a:t>
            </a:r>
            <a:br>
              <a:rPr lang="de-DE" altLang="de-DE" sz="3200" smtClean="0">
                <a:solidFill>
                  <a:schemeClr val="accent2"/>
                </a:solidFill>
              </a:rPr>
            </a:br>
            <a:r>
              <a:rPr lang="de-DE" altLang="de-DE" sz="3200" smtClean="0">
                <a:solidFill>
                  <a:schemeClr val="accent2"/>
                </a:solidFill>
              </a:rPr>
              <a:t>(Ligandenaustausch mit Silicaten)</a:t>
            </a:r>
            <a:br>
              <a:rPr lang="de-DE" altLang="de-DE" sz="3200" smtClean="0">
                <a:solidFill>
                  <a:schemeClr val="accent2"/>
                </a:solidFill>
              </a:rPr>
            </a:br>
            <a:r>
              <a:rPr lang="de-DE" altLang="de-DE" sz="3200" smtClean="0">
                <a:solidFill>
                  <a:schemeClr val="accent2"/>
                </a:solidFill>
              </a:rPr>
              <a:t>4. Organische Düngung</a:t>
            </a:r>
            <a:br>
              <a:rPr lang="de-DE" altLang="de-DE" sz="3200" smtClean="0">
                <a:solidFill>
                  <a:schemeClr val="accent2"/>
                </a:solidFill>
              </a:rPr>
            </a:br>
            <a:r>
              <a:rPr lang="de-DE" altLang="de-DE" sz="3200" smtClean="0">
                <a:solidFill>
                  <a:schemeClr val="accent2"/>
                </a:solidFill>
              </a:rPr>
              <a:t>(Humateffekt, Freisetzung von Alkalität und Sulfat)</a:t>
            </a:r>
            <a:endParaRPr lang="de-DE" altLang="de-DE" sz="3200" b="1" smtClean="0">
              <a:solidFill>
                <a:schemeClr val="accent2"/>
              </a:solidFill>
            </a:endParaRPr>
          </a:p>
        </p:txBody>
      </p:sp>
    </p:spTree>
    <p:extLst>
      <p:ext uri="{BB962C8B-B14F-4D97-AF65-F5344CB8AC3E}">
        <p14:creationId xmlns:p14="http://schemas.microsoft.com/office/powerpoint/2010/main" val="3355439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204866" y="4816475"/>
            <a:ext cx="28969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3000" dirty="0" smtClean="0">
                <a:solidFill>
                  <a:srgbClr val="000000"/>
                </a:solidFill>
              </a:rPr>
              <a:t>Organisch geb. </a:t>
            </a:r>
            <a:endParaRPr lang="de-DE" altLang="de-DE" sz="3000" dirty="0">
              <a:solidFill>
                <a:srgbClr val="000000"/>
              </a:solidFill>
            </a:endParaRPr>
          </a:p>
          <a:p>
            <a:pPr algn="ct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1" name="Text Box 3"/>
          <p:cNvSpPr txBox="1">
            <a:spLocks noChangeArrowheads="1"/>
          </p:cNvSpPr>
          <p:nvPr/>
        </p:nvSpPr>
        <p:spPr bwMode="auto">
          <a:xfrm>
            <a:off x="179388" y="4816475"/>
            <a:ext cx="2148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t>Adsorbierte</a:t>
            </a:r>
            <a:endParaRPr lang="de-DE" altLang="de-DE" sz="3000" dirty="0"/>
          </a:p>
          <a:p>
            <a:pPr fontAlgn="base">
              <a:spcBef>
                <a:spcPct val="0"/>
              </a:spcBef>
              <a:spcAft>
                <a:spcPct val="0"/>
              </a:spcAft>
              <a:buFontTx/>
              <a:buNone/>
            </a:pPr>
            <a:r>
              <a:rPr lang="de-DE" altLang="de-DE" sz="3000" dirty="0"/>
              <a:t>Phosphate</a:t>
            </a:r>
            <a:endParaRPr lang="de-DE" altLang="de-DE" sz="2400" dirty="0">
              <a:latin typeface="Times New Roman" pitchFamily="18" charset="0"/>
            </a:endParaRPr>
          </a:p>
        </p:txBody>
      </p:sp>
      <p:sp>
        <p:nvSpPr>
          <p:cNvPr id="89092" name="Text Box 4"/>
          <p:cNvSpPr txBox="1">
            <a:spLocks noChangeArrowheads="1"/>
          </p:cNvSpPr>
          <p:nvPr/>
        </p:nvSpPr>
        <p:spPr bwMode="auto">
          <a:xfrm>
            <a:off x="4403725" y="5965825"/>
            <a:ext cx="3121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a:solidFill>
                  <a:srgbClr val="000000"/>
                </a:solidFill>
              </a:rPr>
              <a:t>Ca-Phosphate</a:t>
            </a:r>
            <a:endParaRPr lang="de-DE" altLang="de-DE" sz="2400">
              <a:solidFill>
                <a:srgbClr val="000000"/>
              </a:solidFill>
              <a:latin typeface="Times New Roman" pitchFamily="18" charset="0"/>
            </a:endParaRPr>
          </a:p>
        </p:txBody>
      </p:sp>
      <p:grpSp>
        <p:nvGrpSpPr>
          <p:cNvPr id="89093" name="Group 5"/>
          <p:cNvGrpSpPr>
            <a:grpSpLocks/>
          </p:cNvGrpSpPr>
          <p:nvPr/>
        </p:nvGrpSpPr>
        <p:grpSpPr bwMode="auto">
          <a:xfrm>
            <a:off x="2362200" y="838200"/>
            <a:ext cx="3616325" cy="2435225"/>
            <a:chOff x="1506" y="583"/>
            <a:chExt cx="2422" cy="1678"/>
          </a:xfrm>
        </p:grpSpPr>
        <p:sp>
          <p:nvSpPr>
            <p:cNvPr id="89118" name="Freeform 6"/>
            <p:cNvSpPr>
              <a:spLocks/>
            </p:cNvSpPr>
            <p:nvPr/>
          </p:nvSpPr>
          <p:spPr bwMode="auto">
            <a:xfrm>
              <a:off x="2426" y="583"/>
              <a:ext cx="641" cy="1356"/>
            </a:xfrm>
            <a:custGeom>
              <a:avLst/>
              <a:gdLst>
                <a:gd name="T0" fmla="*/ 52 w 641"/>
                <a:gd name="T1" fmla="*/ 474 h 1356"/>
                <a:gd name="T2" fmla="*/ 13 w 641"/>
                <a:gd name="T3" fmla="*/ 682 h 1356"/>
                <a:gd name="T4" fmla="*/ 26 w 641"/>
                <a:gd name="T5" fmla="*/ 865 h 1356"/>
                <a:gd name="T6" fmla="*/ 78 w 641"/>
                <a:gd name="T7" fmla="*/ 913 h 1356"/>
                <a:gd name="T8" fmla="*/ 126 w 641"/>
                <a:gd name="T9" fmla="*/ 1105 h 1356"/>
                <a:gd name="T10" fmla="*/ 174 w 641"/>
                <a:gd name="T11" fmla="*/ 1201 h 1356"/>
                <a:gd name="T12" fmla="*/ 313 w 641"/>
                <a:gd name="T13" fmla="*/ 1348 h 1356"/>
                <a:gd name="T14" fmla="*/ 412 w 641"/>
                <a:gd name="T15" fmla="*/ 1150 h 1356"/>
                <a:gd name="T16" fmla="*/ 510 w 641"/>
                <a:gd name="T17" fmla="*/ 1057 h 1356"/>
                <a:gd name="T18" fmla="*/ 558 w 641"/>
                <a:gd name="T19" fmla="*/ 865 h 1356"/>
                <a:gd name="T20" fmla="*/ 626 w 641"/>
                <a:gd name="T21" fmla="*/ 748 h 1356"/>
                <a:gd name="T22" fmla="*/ 626 w 641"/>
                <a:gd name="T23" fmla="*/ 539 h 1356"/>
                <a:gd name="T24" fmla="*/ 534 w 641"/>
                <a:gd name="T25" fmla="*/ 369 h 1356"/>
                <a:gd name="T26" fmla="*/ 339 w 641"/>
                <a:gd name="T27" fmla="*/ 17 h 1356"/>
                <a:gd name="T28" fmla="*/ 52 w 641"/>
                <a:gd name="T29" fmla="*/ 474 h 13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1" h="1356">
                  <a:moveTo>
                    <a:pt x="52" y="474"/>
                  </a:moveTo>
                  <a:cubicBezTo>
                    <a:pt x="0" y="565"/>
                    <a:pt x="17" y="617"/>
                    <a:pt x="13" y="682"/>
                  </a:cubicBezTo>
                  <a:cubicBezTo>
                    <a:pt x="9" y="747"/>
                    <a:pt x="15" y="827"/>
                    <a:pt x="26" y="865"/>
                  </a:cubicBezTo>
                  <a:cubicBezTo>
                    <a:pt x="37" y="903"/>
                    <a:pt x="61" y="873"/>
                    <a:pt x="78" y="913"/>
                  </a:cubicBezTo>
                  <a:cubicBezTo>
                    <a:pt x="95" y="953"/>
                    <a:pt x="110" y="1057"/>
                    <a:pt x="126" y="1105"/>
                  </a:cubicBezTo>
                  <a:cubicBezTo>
                    <a:pt x="142" y="1153"/>
                    <a:pt x="143" y="1161"/>
                    <a:pt x="174" y="1201"/>
                  </a:cubicBezTo>
                  <a:cubicBezTo>
                    <a:pt x="205" y="1241"/>
                    <a:pt x="273" y="1356"/>
                    <a:pt x="313" y="1348"/>
                  </a:cubicBezTo>
                  <a:cubicBezTo>
                    <a:pt x="353" y="1340"/>
                    <a:pt x="379" y="1199"/>
                    <a:pt x="412" y="1150"/>
                  </a:cubicBezTo>
                  <a:cubicBezTo>
                    <a:pt x="445" y="1101"/>
                    <a:pt x="486" y="1104"/>
                    <a:pt x="510" y="1057"/>
                  </a:cubicBezTo>
                  <a:cubicBezTo>
                    <a:pt x="534" y="1010"/>
                    <a:pt x="539" y="916"/>
                    <a:pt x="558" y="865"/>
                  </a:cubicBezTo>
                  <a:cubicBezTo>
                    <a:pt x="577" y="814"/>
                    <a:pt x="615" y="802"/>
                    <a:pt x="626" y="748"/>
                  </a:cubicBezTo>
                  <a:cubicBezTo>
                    <a:pt x="637" y="694"/>
                    <a:pt x="641" y="602"/>
                    <a:pt x="626" y="539"/>
                  </a:cubicBezTo>
                  <a:cubicBezTo>
                    <a:pt x="611" y="476"/>
                    <a:pt x="582" y="456"/>
                    <a:pt x="534" y="369"/>
                  </a:cubicBezTo>
                  <a:cubicBezTo>
                    <a:pt x="486" y="282"/>
                    <a:pt x="419" y="0"/>
                    <a:pt x="339" y="17"/>
                  </a:cubicBezTo>
                  <a:cubicBezTo>
                    <a:pt x="259" y="34"/>
                    <a:pt x="112" y="379"/>
                    <a:pt x="52" y="474"/>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19" name="Freeform 7"/>
            <p:cNvSpPr>
              <a:spLocks/>
            </p:cNvSpPr>
            <p:nvPr/>
          </p:nvSpPr>
          <p:spPr bwMode="auto">
            <a:xfrm rot="-825038">
              <a:off x="1506" y="1680"/>
              <a:ext cx="1215" cy="581"/>
            </a:xfrm>
            <a:custGeom>
              <a:avLst/>
              <a:gdLst>
                <a:gd name="T0" fmla="*/ 263 w 1215"/>
                <a:gd name="T1" fmla="*/ 386 h 581"/>
                <a:gd name="T2" fmla="*/ 436 w 1215"/>
                <a:gd name="T3" fmla="*/ 454 h 581"/>
                <a:gd name="T4" fmla="*/ 544 w 1215"/>
                <a:gd name="T5" fmla="*/ 493 h 581"/>
                <a:gd name="T6" fmla="*/ 696 w 1215"/>
                <a:gd name="T7" fmla="*/ 574 h 581"/>
                <a:gd name="T8" fmla="*/ 880 w 1215"/>
                <a:gd name="T9" fmla="*/ 537 h 581"/>
                <a:gd name="T10" fmla="*/ 986 w 1215"/>
                <a:gd name="T11" fmla="*/ 517 h 581"/>
                <a:gd name="T12" fmla="*/ 1207 w 1215"/>
                <a:gd name="T13" fmla="*/ 420 h 581"/>
                <a:gd name="T14" fmla="*/ 1037 w 1215"/>
                <a:gd name="T15" fmla="*/ 245 h 581"/>
                <a:gd name="T16" fmla="*/ 939 w 1215"/>
                <a:gd name="T17" fmla="*/ 155 h 581"/>
                <a:gd name="T18" fmla="*/ 767 w 1215"/>
                <a:gd name="T19" fmla="*/ 57 h 581"/>
                <a:gd name="T20" fmla="*/ 617 w 1215"/>
                <a:gd name="T21" fmla="*/ 13 h 581"/>
                <a:gd name="T22" fmla="*/ 480 w 1215"/>
                <a:gd name="T23" fmla="*/ 11 h 581"/>
                <a:gd name="T24" fmla="*/ 311 w 1215"/>
                <a:gd name="T25" fmla="*/ 80 h 581"/>
                <a:gd name="T26" fmla="*/ 8 w 1215"/>
                <a:gd name="T27" fmla="*/ 161 h 581"/>
                <a:gd name="T28" fmla="*/ 263 w 1215"/>
                <a:gd name="T29" fmla="*/ 386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5" h="581">
                  <a:moveTo>
                    <a:pt x="263" y="386"/>
                  </a:moveTo>
                  <a:cubicBezTo>
                    <a:pt x="334" y="435"/>
                    <a:pt x="389" y="436"/>
                    <a:pt x="436" y="454"/>
                  </a:cubicBezTo>
                  <a:cubicBezTo>
                    <a:pt x="483" y="472"/>
                    <a:pt x="501" y="473"/>
                    <a:pt x="544" y="493"/>
                  </a:cubicBezTo>
                  <a:cubicBezTo>
                    <a:pt x="587" y="512"/>
                    <a:pt x="640" y="566"/>
                    <a:pt x="696" y="574"/>
                  </a:cubicBezTo>
                  <a:cubicBezTo>
                    <a:pt x="753" y="581"/>
                    <a:pt x="832" y="547"/>
                    <a:pt x="880" y="537"/>
                  </a:cubicBezTo>
                  <a:cubicBezTo>
                    <a:pt x="929" y="527"/>
                    <a:pt x="932" y="536"/>
                    <a:pt x="986" y="517"/>
                  </a:cubicBezTo>
                  <a:cubicBezTo>
                    <a:pt x="1040" y="498"/>
                    <a:pt x="1199" y="465"/>
                    <a:pt x="1207" y="420"/>
                  </a:cubicBezTo>
                  <a:cubicBezTo>
                    <a:pt x="1215" y="375"/>
                    <a:pt x="1082" y="289"/>
                    <a:pt x="1037" y="245"/>
                  </a:cubicBezTo>
                  <a:cubicBezTo>
                    <a:pt x="992" y="201"/>
                    <a:pt x="983" y="186"/>
                    <a:pt x="939" y="155"/>
                  </a:cubicBezTo>
                  <a:cubicBezTo>
                    <a:pt x="895" y="124"/>
                    <a:pt x="821" y="81"/>
                    <a:pt x="767" y="57"/>
                  </a:cubicBezTo>
                  <a:cubicBezTo>
                    <a:pt x="713" y="33"/>
                    <a:pt x="665" y="21"/>
                    <a:pt x="617" y="13"/>
                  </a:cubicBezTo>
                  <a:cubicBezTo>
                    <a:pt x="569" y="5"/>
                    <a:pt x="531" y="0"/>
                    <a:pt x="480" y="11"/>
                  </a:cubicBezTo>
                  <a:cubicBezTo>
                    <a:pt x="430" y="23"/>
                    <a:pt x="389" y="55"/>
                    <a:pt x="311" y="80"/>
                  </a:cubicBezTo>
                  <a:cubicBezTo>
                    <a:pt x="233" y="105"/>
                    <a:pt x="16" y="110"/>
                    <a:pt x="8" y="161"/>
                  </a:cubicBezTo>
                  <a:cubicBezTo>
                    <a:pt x="0" y="212"/>
                    <a:pt x="191" y="337"/>
                    <a:pt x="263" y="386"/>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20" name="Freeform 8"/>
            <p:cNvSpPr>
              <a:spLocks/>
            </p:cNvSpPr>
            <p:nvPr/>
          </p:nvSpPr>
          <p:spPr bwMode="auto">
            <a:xfrm rot="-440198">
              <a:off x="2736" y="1632"/>
              <a:ext cx="1192" cy="554"/>
            </a:xfrm>
            <a:custGeom>
              <a:avLst/>
              <a:gdLst>
                <a:gd name="T0" fmla="*/ 946 w 1192"/>
                <a:gd name="T1" fmla="*/ 191 h 554"/>
                <a:gd name="T2" fmla="*/ 826 w 1192"/>
                <a:gd name="T3" fmla="*/ 65 h 554"/>
                <a:gd name="T4" fmla="*/ 643 w 1192"/>
                <a:gd name="T5" fmla="*/ 39 h 554"/>
                <a:gd name="T6" fmla="*/ 500 w 1192"/>
                <a:gd name="T7" fmla="*/ 0 h 554"/>
                <a:gd name="T8" fmla="*/ 291 w 1192"/>
                <a:gd name="T9" fmla="*/ 39 h 554"/>
                <a:gd name="T10" fmla="*/ 208 w 1192"/>
                <a:gd name="T11" fmla="*/ 110 h 554"/>
                <a:gd name="T12" fmla="*/ 4 w 1192"/>
                <a:gd name="T13" fmla="*/ 247 h 554"/>
                <a:gd name="T14" fmla="*/ 230 w 1192"/>
                <a:gd name="T15" fmla="*/ 352 h 554"/>
                <a:gd name="T16" fmla="*/ 310 w 1192"/>
                <a:gd name="T17" fmla="*/ 461 h 554"/>
                <a:gd name="T18" fmla="*/ 495 w 1192"/>
                <a:gd name="T19" fmla="*/ 532 h 554"/>
                <a:gd name="T20" fmla="*/ 691 w 1192"/>
                <a:gd name="T21" fmla="*/ 508 h 554"/>
                <a:gd name="T22" fmla="*/ 793 w 1192"/>
                <a:gd name="T23" fmla="*/ 473 h 554"/>
                <a:gd name="T24" fmla="*/ 941 w 1192"/>
                <a:gd name="T25" fmla="*/ 440 h 554"/>
                <a:gd name="T26" fmla="*/ 1192 w 1192"/>
                <a:gd name="T27" fmla="*/ 512 h 554"/>
                <a:gd name="T28" fmla="*/ 946 w 1192"/>
                <a:gd name="T29" fmla="*/ 191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92" h="554">
                  <a:moveTo>
                    <a:pt x="946" y="191"/>
                  </a:moveTo>
                  <a:cubicBezTo>
                    <a:pt x="885" y="117"/>
                    <a:pt x="876" y="90"/>
                    <a:pt x="826" y="65"/>
                  </a:cubicBezTo>
                  <a:cubicBezTo>
                    <a:pt x="776" y="40"/>
                    <a:pt x="697" y="50"/>
                    <a:pt x="643" y="39"/>
                  </a:cubicBezTo>
                  <a:cubicBezTo>
                    <a:pt x="589" y="28"/>
                    <a:pt x="559" y="0"/>
                    <a:pt x="500" y="0"/>
                  </a:cubicBezTo>
                  <a:cubicBezTo>
                    <a:pt x="441" y="0"/>
                    <a:pt x="340" y="21"/>
                    <a:pt x="291" y="39"/>
                  </a:cubicBezTo>
                  <a:cubicBezTo>
                    <a:pt x="242" y="57"/>
                    <a:pt x="256" y="75"/>
                    <a:pt x="208" y="110"/>
                  </a:cubicBezTo>
                  <a:cubicBezTo>
                    <a:pt x="160" y="145"/>
                    <a:pt x="0" y="207"/>
                    <a:pt x="4" y="247"/>
                  </a:cubicBezTo>
                  <a:cubicBezTo>
                    <a:pt x="8" y="287"/>
                    <a:pt x="179" y="316"/>
                    <a:pt x="230" y="352"/>
                  </a:cubicBezTo>
                  <a:cubicBezTo>
                    <a:pt x="281" y="388"/>
                    <a:pt x="266" y="431"/>
                    <a:pt x="310" y="461"/>
                  </a:cubicBezTo>
                  <a:cubicBezTo>
                    <a:pt x="353" y="491"/>
                    <a:pt x="431" y="525"/>
                    <a:pt x="495" y="532"/>
                  </a:cubicBezTo>
                  <a:cubicBezTo>
                    <a:pt x="558" y="540"/>
                    <a:pt x="641" y="518"/>
                    <a:pt x="691" y="508"/>
                  </a:cubicBezTo>
                  <a:cubicBezTo>
                    <a:pt x="741" y="498"/>
                    <a:pt x="750" y="483"/>
                    <a:pt x="793" y="473"/>
                  </a:cubicBezTo>
                  <a:cubicBezTo>
                    <a:pt x="834" y="461"/>
                    <a:pt x="875" y="433"/>
                    <a:pt x="941" y="440"/>
                  </a:cubicBezTo>
                  <a:cubicBezTo>
                    <a:pt x="1007" y="447"/>
                    <a:pt x="1191" y="554"/>
                    <a:pt x="1192" y="512"/>
                  </a:cubicBezTo>
                  <a:cubicBezTo>
                    <a:pt x="1192" y="471"/>
                    <a:pt x="998" y="258"/>
                    <a:pt x="946" y="191"/>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grpSp>
      <p:sp>
        <p:nvSpPr>
          <p:cNvPr id="89094" name="Line 9"/>
          <p:cNvSpPr>
            <a:spLocks noChangeShapeType="1"/>
          </p:cNvSpPr>
          <p:nvPr/>
        </p:nvSpPr>
        <p:spPr bwMode="auto">
          <a:xfrm>
            <a:off x="2770188" y="3373438"/>
            <a:ext cx="2895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5" name="Freeform 10"/>
          <p:cNvSpPr>
            <a:spLocks/>
          </p:cNvSpPr>
          <p:nvPr/>
        </p:nvSpPr>
        <p:spPr bwMode="auto">
          <a:xfrm>
            <a:off x="3179763" y="3367088"/>
            <a:ext cx="1036637" cy="931862"/>
          </a:xfrm>
          <a:custGeom>
            <a:avLst/>
            <a:gdLst>
              <a:gd name="T0" fmla="*/ 2147483647 w 653"/>
              <a:gd name="T1" fmla="*/ 0 h 587"/>
              <a:gd name="T2" fmla="*/ 2147483647 w 653"/>
              <a:gd name="T3" fmla="*/ 2147483647 h 587"/>
              <a:gd name="T4" fmla="*/ 2147483647 w 653"/>
              <a:gd name="T5" fmla="*/ 2147483647 h 587"/>
              <a:gd name="T6" fmla="*/ 2147483647 w 653"/>
              <a:gd name="T7" fmla="*/ 2147483647 h 587"/>
              <a:gd name="T8" fmla="*/ 2147483647 w 653"/>
              <a:gd name="T9" fmla="*/ 2147483647 h 587"/>
              <a:gd name="T10" fmla="*/ 2147483647 w 653"/>
              <a:gd name="T11" fmla="*/ 2147483647 h 587"/>
              <a:gd name="T12" fmla="*/ 0 w 653"/>
              <a:gd name="T13" fmla="*/ 2147483647 h 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 h="587">
                <a:moveTo>
                  <a:pt x="653" y="0"/>
                </a:moveTo>
                <a:cubicBezTo>
                  <a:pt x="584" y="68"/>
                  <a:pt x="508" y="125"/>
                  <a:pt x="431" y="183"/>
                </a:cubicBezTo>
                <a:cubicBezTo>
                  <a:pt x="410" y="245"/>
                  <a:pt x="362" y="286"/>
                  <a:pt x="313" y="326"/>
                </a:cubicBezTo>
                <a:cubicBezTo>
                  <a:pt x="299" y="338"/>
                  <a:pt x="289" y="355"/>
                  <a:pt x="274" y="365"/>
                </a:cubicBezTo>
                <a:cubicBezTo>
                  <a:pt x="263" y="373"/>
                  <a:pt x="248" y="373"/>
                  <a:pt x="235" y="378"/>
                </a:cubicBezTo>
                <a:cubicBezTo>
                  <a:pt x="197" y="394"/>
                  <a:pt x="130" y="432"/>
                  <a:pt x="105" y="457"/>
                </a:cubicBezTo>
                <a:cubicBezTo>
                  <a:pt x="65" y="497"/>
                  <a:pt x="41" y="549"/>
                  <a:pt x="0" y="58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6" name="Freeform 11"/>
          <p:cNvSpPr>
            <a:spLocks/>
          </p:cNvSpPr>
          <p:nvPr/>
        </p:nvSpPr>
        <p:spPr bwMode="auto">
          <a:xfrm>
            <a:off x="4008438" y="3367088"/>
            <a:ext cx="214312" cy="1076325"/>
          </a:xfrm>
          <a:custGeom>
            <a:avLst/>
            <a:gdLst>
              <a:gd name="T0" fmla="*/ 2147483647 w 135"/>
              <a:gd name="T1" fmla="*/ 0 h 678"/>
              <a:gd name="T2" fmla="*/ 2147483647 w 135"/>
              <a:gd name="T3" fmla="*/ 2147483647 h 678"/>
              <a:gd name="T4" fmla="*/ 2147483647 w 135"/>
              <a:gd name="T5" fmla="*/ 2147483647 h 678"/>
              <a:gd name="T6" fmla="*/ 0 w 135"/>
              <a:gd name="T7" fmla="*/ 2147483647 h 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678">
                <a:moveTo>
                  <a:pt x="118" y="0"/>
                </a:moveTo>
                <a:cubicBezTo>
                  <a:pt x="135" y="120"/>
                  <a:pt x="119" y="212"/>
                  <a:pt x="52" y="313"/>
                </a:cubicBezTo>
                <a:cubicBezTo>
                  <a:pt x="31" y="419"/>
                  <a:pt x="26" y="518"/>
                  <a:pt x="13" y="626"/>
                </a:cubicBezTo>
                <a:cubicBezTo>
                  <a:pt x="11" y="644"/>
                  <a:pt x="0" y="678"/>
                  <a:pt x="0" y="67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7" name="Freeform 12"/>
          <p:cNvSpPr>
            <a:spLocks/>
          </p:cNvSpPr>
          <p:nvPr/>
        </p:nvSpPr>
        <p:spPr bwMode="auto">
          <a:xfrm>
            <a:off x="4070350" y="4071938"/>
            <a:ext cx="234950" cy="434975"/>
          </a:xfrm>
          <a:custGeom>
            <a:avLst/>
            <a:gdLst>
              <a:gd name="T0" fmla="*/ 0 w 148"/>
              <a:gd name="T1" fmla="*/ 0 h 274"/>
              <a:gd name="T2" fmla="*/ 2147483647 w 148"/>
              <a:gd name="T3" fmla="*/ 2147483647 h 274"/>
              <a:gd name="T4" fmla="*/ 2147483647 w 148"/>
              <a:gd name="T5" fmla="*/ 2147483647 h 274"/>
              <a:gd name="T6" fmla="*/ 2147483647 w 148"/>
              <a:gd name="T7" fmla="*/ 2147483647 h 274"/>
              <a:gd name="T8" fmla="*/ 2147483647 w 148"/>
              <a:gd name="T9" fmla="*/ 2147483647 h 274"/>
              <a:gd name="T10" fmla="*/ 2147483647 w 148"/>
              <a:gd name="T11" fmla="*/ 2147483647 h 274"/>
              <a:gd name="T12" fmla="*/ 2147483647 w 148"/>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74">
                <a:moveTo>
                  <a:pt x="0" y="0"/>
                </a:moveTo>
                <a:cubicBezTo>
                  <a:pt x="13" y="4"/>
                  <a:pt x="29" y="3"/>
                  <a:pt x="39" y="13"/>
                </a:cubicBezTo>
                <a:cubicBezTo>
                  <a:pt x="49" y="23"/>
                  <a:pt x="45" y="40"/>
                  <a:pt x="52" y="52"/>
                </a:cubicBezTo>
                <a:cubicBezTo>
                  <a:pt x="59" y="63"/>
                  <a:pt x="70" y="69"/>
                  <a:pt x="79" y="78"/>
                </a:cubicBezTo>
                <a:cubicBezTo>
                  <a:pt x="92" y="117"/>
                  <a:pt x="95" y="161"/>
                  <a:pt x="118" y="195"/>
                </a:cubicBezTo>
                <a:cubicBezTo>
                  <a:pt x="127" y="208"/>
                  <a:pt x="139" y="219"/>
                  <a:pt x="144" y="234"/>
                </a:cubicBezTo>
                <a:cubicBezTo>
                  <a:pt x="148" y="247"/>
                  <a:pt x="144" y="261"/>
                  <a:pt x="144" y="274"/>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8" name="Freeform 13"/>
          <p:cNvSpPr>
            <a:spLocks/>
          </p:cNvSpPr>
          <p:nvPr/>
        </p:nvSpPr>
        <p:spPr bwMode="auto">
          <a:xfrm>
            <a:off x="4216400" y="3367088"/>
            <a:ext cx="579438" cy="1035050"/>
          </a:xfrm>
          <a:custGeom>
            <a:avLst/>
            <a:gdLst>
              <a:gd name="T0" fmla="*/ 0 w 365"/>
              <a:gd name="T1" fmla="*/ 0 h 652"/>
              <a:gd name="T2" fmla="*/ 2147483647 w 365"/>
              <a:gd name="T3" fmla="*/ 2147483647 h 652"/>
              <a:gd name="T4" fmla="*/ 2147483647 w 365"/>
              <a:gd name="T5" fmla="*/ 2147483647 h 652"/>
              <a:gd name="T6" fmla="*/ 2147483647 w 365"/>
              <a:gd name="T7" fmla="*/ 2147483647 h 652"/>
              <a:gd name="T8" fmla="*/ 2147483647 w 365"/>
              <a:gd name="T9" fmla="*/ 2147483647 h 652"/>
              <a:gd name="T10" fmla="*/ 2147483647 w 365"/>
              <a:gd name="T11" fmla="*/ 2147483647 h 6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5" h="652">
                <a:moveTo>
                  <a:pt x="0" y="0"/>
                </a:moveTo>
                <a:cubicBezTo>
                  <a:pt x="25" y="102"/>
                  <a:pt x="74" y="101"/>
                  <a:pt x="130" y="157"/>
                </a:cubicBezTo>
                <a:cubicBezTo>
                  <a:pt x="196" y="223"/>
                  <a:pt x="212" y="317"/>
                  <a:pt x="234" y="404"/>
                </a:cubicBezTo>
                <a:cubicBezTo>
                  <a:pt x="252" y="477"/>
                  <a:pt x="289" y="529"/>
                  <a:pt x="313" y="600"/>
                </a:cubicBezTo>
                <a:cubicBezTo>
                  <a:pt x="317" y="613"/>
                  <a:pt x="322" y="626"/>
                  <a:pt x="326" y="639"/>
                </a:cubicBezTo>
                <a:cubicBezTo>
                  <a:pt x="330" y="652"/>
                  <a:pt x="365" y="652"/>
                  <a:pt x="365" y="65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9" name="Freeform 14"/>
          <p:cNvSpPr>
            <a:spLocks/>
          </p:cNvSpPr>
          <p:nvPr/>
        </p:nvSpPr>
        <p:spPr bwMode="auto">
          <a:xfrm>
            <a:off x="4216400" y="3387725"/>
            <a:ext cx="993775" cy="766763"/>
          </a:xfrm>
          <a:custGeom>
            <a:avLst/>
            <a:gdLst>
              <a:gd name="T0" fmla="*/ 0 w 626"/>
              <a:gd name="T1" fmla="*/ 0 h 483"/>
              <a:gd name="T2" fmla="*/ 2147483647 w 626"/>
              <a:gd name="T3" fmla="*/ 2147483647 h 483"/>
              <a:gd name="T4" fmla="*/ 2147483647 w 626"/>
              <a:gd name="T5" fmla="*/ 2147483647 h 483"/>
              <a:gd name="T6" fmla="*/ 2147483647 w 626"/>
              <a:gd name="T7" fmla="*/ 2147483647 h 483"/>
              <a:gd name="T8" fmla="*/ 2147483647 w 626"/>
              <a:gd name="T9" fmla="*/ 2147483647 h 483"/>
              <a:gd name="T10" fmla="*/ 2147483647 w 626"/>
              <a:gd name="T11" fmla="*/ 2147483647 h 483"/>
              <a:gd name="T12" fmla="*/ 2147483647 w 626"/>
              <a:gd name="T13" fmla="*/ 2147483647 h 483"/>
              <a:gd name="T14" fmla="*/ 2147483647 w 626"/>
              <a:gd name="T15" fmla="*/ 2147483647 h 483"/>
              <a:gd name="T16" fmla="*/ 2147483647 w 626"/>
              <a:gd name="T17" fmla="*/ 2147483647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6" h="483">
                <a:moveTo>
                  <a:pt x="0" y="0"/>
                </a:moveTo>
                <a:cubicBezTo>
                  <a:pt x="76" y="25"/>
                  <a:pt x="121" y="84"/>
                  <a:pt x="182" y="131"/>
                </a:cubicBezTo>
                <a:cubicBezTo>
                  <a:pt x="207" y="150"/>
                  <a:pt x="260" y="183"/>
                  <a:pt x="260" y="183"/>
                </a:cubicBezTo>
                <a:cubicBezTo>
                  <a:pt x="269" y="196"/>
                  <a:pt x="276" y="210"/>
                  <a:pt x="286" y="222"/>
                </a:cubicBezTo>
                <a:cubicBezTo>
                  <a:pt x="294" y="232"/>
                  <a:pt x="305" y="238"/>
                  <a:pt x="313" y="248"/>
                </a:cubicBezTo>
                <a:cubicBezTo>
                  <a:pt x="359" y="309"/>
                  <a:pt x="362" y="355"/>
                  <a:pt x="430" y="378"/>
                </a:cubicBezTo>
                <a:cubicBezTo>
                  <a:pt x="439" y="391"/>
                  <a:pt x="444" y="408"/>
                  <a:pt x="456" y="418"/>
                </a:cubicBezTo>
                <a:cubicBezTo>
                  <a:pt x="467" y="427"/>
                  <a:pt x="482" y="426"/>
                  <a:pt x="495" y="431"/>
                </a:cubicBezTo>
                <a:cubicBezTo>
                  <a:pt x="597" y="468"/>
                  <a:pt x="569" y="455"/>
                  <a:pt x="626" y="48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0" name="Freeform 15"/>
          <p:cNvSpPr>
            <a:spLocks/>
          </p:cNvSpPr>
          <p:nvPr/>
        </p:nvSpPr>
        <p:spPr bwMode="auto">
          <a:xfrm>
            <a:off x="3614738" y="3802063"/>
            <a:ext cx="187325" cy="538162"/>
          </a:xfrm>
          <a:custGeom>
            <a:avLst/>
            <a:gdLst>
              <a:gd name="T0" fmla="*/ 2147483647 w 118"/>
              <a:gd name="T1" fmla="*/ 0 h 339"/>
              <a:gd name="T2" fmla="*/ 2147483647 w 118"/>
              <a:gd name="T3" fmla="*/ 2147483647 h 339"/>
              <a:gd name="T4" fmla="*/ 0 w 118"/>
              <a:gd name="T5" fmla="*/ 2147483647 h 339"/>
              <a:gd name="T6" fmla="*/ 0 60000 65536"/>
              <a:gd name="T7" fmla="*/ 0 60000 65536"/>
              <a:gd name="T8" fmla="*/ 0 60000 65536"/>
            </a:gdLst>
            <a:ahLst/>
            <a:cxnLst>
              <a:cxn ang="T6">
                <a:pos x="T0" y="T1"/>
              </a:cxn>
              <a:cxn ang="T7">
                <a:pos x="T2" y="T3"/>
              </a:cxn>
              <a:cxn ang="T8">
                <a:pos x="T4" y="T5"/>
              </a:cxn>
            </a:cxnLst>
            <a:rect l="0" t="0" r="r" b="b"/>
            <a:pathLst>
              <a:path w="118" h="339">
                <a:moveTo>
                  <a:pt x="105" y="0"/>
                </a:moveTo>
                <a:cubicBezTo>
                  <a:pt x="100" y="70"/>
                  <a:pt x="118" y="151"/>
                  <a:pt x="79" y="209"/>
                </a:cubicBezTo>
                <a:cubicBezTo>
                  <a:pt x="48" y="255"/>
                  <a:pt x="0" y="276"/>
                  <a:pt x="0" y="33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1" name="Text Box 16"/>
          <p:cNvSpPr txBox="1">
            <a:spLocks noChangeArrowheads="1"/>
          </p:cNvSpPr>
          <p:nvPr/>
        </p:nvSpPr>
        <p:spPr bwMode="auto">
          <a:xfrm>
            <a:off x="3101975" y="4459288"/>
            <a:ext cx="2531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000000"/>
                </a:solidFill>
              </a:rPr>
              <a:t>Bodenlösung </a:t>
            </a:r>
            <a:endParaRPr lang="de-DE" altLang="de-DE" dirty="0">
              <a:solidFill>
                <a:srgbClr val="000000"/>
              </a:solidFill>
              <a:latin typeface="Times New Roman" pitchFamily="18" charset="0"/>
            </a:endParaRPr>
          </a:p>
        </p:txBody>
      </p:sp>
      <p:sp>
        <p:nvSpPr>
          <p:cNvPr id="89102" name="Freeform 17"/>
          <p:cNvSpPr>
            <a:spLocks/>
          </p:cNvSpPr>
          <p:nvPr/>
        </p:nvSpPr>
        <p:spPr bwMode="auto">
          <a:xfrm>
            <a:off x="4195763" y="2828925"/>
            <a:ext cx="41275" cy="517525"/>
          </a:xfrm>
          <a:custGeom>
            <a:avLst/>
            <a:gdLst>
              <a:gd name="T0" fmla="*/ 0 w 26"/>
              <a:gd name="T1" fmla="*/ 0 h 326"/>
              <a:gd name="T2" fmla="*/ 2147483647 w 26"/>
              <a:gd name="T3" fmla="*/ 2147483647 h 326"/>
              <a:gd name="T4" fmla="*/ 0 w 26"/>
              <a:gd name="T5" fmla="*/ 2147483647 h 326"/>
              <a:gd name="T6" fmla="*/ 0 60000 65536"/>
              <a:gd name="T7" fmla="*/ 0 60000 65536"/>
              <a:gd name="T8" fmla="*/ 0 60000 65536"/>
            </a:gdLst>
            <a:ahLst/>
            <a:cxnLst>
              <a:cxn ang="T6">
                <a:pos x="T0" y="T1"/>
              </a:cxn>
              <a:cxn ang="T7">
                <a:pos x="T2" y="T3"/>
              </a:cxn>
              <a:cxn ang="T8">
                <a:pos x="T4" y="T5"/>
              </a:cxn>
            </a:cxnLst>
            <a:rect l="0" t="0" r="r" b="b"/>
            <a:pathLst>
              <a:path w="26" h="326">
                <a:moveTo>
                  <a:pt x="0" y="0"/>
                </a:moveTo>
                <a:cubicBezTo>
                  <a:pt x="7" y="35"/>
                  <a:pt x="26" y="68"/>
                  <a:pt x="26" y="104"/>
                </a:cubicBezTo>
                <a:cubicBezTo>
                  <a:pt x="26" y="182"/>
                  <a:pt x="0" y="249"/>
                  <a:pt x="0" y="326"/>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3" name="Rectangle 18"/>
          <p:cNvSpPr>
            <a:spLocks noChangeArrowheads="1"/>
          </p:cNvSpPr>
          <p:nvPr/>
        </p:nvSpPr>
        <p:spPr bwMode="auto">
          <a:xfrm>
            <a:off x="2562225" y="3830638"/>
            <a:ext cx="3352800" cy="119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grpSp>
        <p:nvGrpSpPr>
          <p:cNvPr id="89104" name="Group 19"/>
          <p:cNvGrpSpPr>
            <a:grpSpLocks/>
          </p:cNvGrpSpPr>
          <p:nvPr/>
        </p:nvGrpSpPr>
        <p:grpSpPr bwMode="auto">
          <a:xfrm>
            <a:off x="1331913" y="4232275"/>
            <a:ext cx="738187" cy="274638"/>
            <a:chOff x="223" y="1198"/>
            <a:chExt cx="465" cy="173"/>
          </a:xfrm>
        </p:grpSpPr>
        <p:sp>
          <p:nvSpPr>
            <p:cNvPr id="89116" name="Line 20"/>
            <p:cNvSpPr>
              <a:spLocks noChangeShapeType="1"/>
            </p:cNvSpPr>
            <p:nvPr/>
          </p:nvSpPr>
          <p:spPr bwMode="auto">
            <a:xfrm rot="3222154">
              <a:off x="452" y="969"/>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7" name="Line 21"/>
            <p:cNvSpPr>
              <a:spLocks noChangeShapeType="1"/>
            </p:cNvSpPr>
            <p:nvPr/>
          </p:nvSpPr>
          <p:spPr bwMode="auto">
            <a:xfrm rot="3222154">
              <a:off x="459" y="1142"/>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5" name="Group 22"/>
          <p:cNvGrpSpPr>
            <a:grpSpLocks/>
          </p:cNvGrpSpPr>
          <p:nvPr/>
        </p:nvGrpSpPr>
        <p:grpSpPr bwMode="auto">
          <a:xfrm>
            <a:off x="5210175" y="5086350"/>
            <a:ext cx="228600" cy="879475"/>
            <a:chOff x="2736" y="3120"/>
            <a:chExt cx="144" cy="554"/>
          </a:xfrm>
        </p:grpSpPr>
        <p:sp>
          <p:nvSpPr>
            <p:cNvPr id="89114"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5"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6" name="Group 25"/>
          <p:cNvGrpSpPr>
            <a:grpSpLocks/>
          </p:cNvGrpSpPr>
          <p:nvPr/>
        </p:nvGrpSpPr>
        <p:grpSpPr bwMode="auto">
          <a:xfrm>
            <a:off x="6119813" y="4289425"/>
            <a:ext cx="992187" cy="74613"/>
            <a:chOff x="4463" y="1549"/>
            <a:chExt cx="625" cy="47"/>
          </a:xfrm>
        </p:grpSpPr>
        <p:sp>
          <p:nvSpPr>
            <p:cNvPr id="89112" name="Line 26"/>
            <p:cNvSpPr>
              <a:spLocks noChangeShapeType="1"/>
            </p:cNvSpPr>
            <p:nvPr/>
          </p:nvSpPr>
          <p:spPr bwMode="auto">
            <a:xfrm rot="-2970024">
              <a:off x="4692" y="1367"/>
              <a:ext cx="0" cy="458"/>
            </a:xfrm>
            <a:prstGeom prst="line">
              <a:avLst/>
            </a:prstGeom>
            <a:noFill/>
            <a:ln w="317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3" name="Line 27"/>
            <p:cNvSpPr>
              <a:spLocks noChangeShapeType="1"/>
            </p:cNvSpPr>
            <p:nvPr/>
          </p:nvSpPr>
          <p:spPr bwMode="auto">
            <a:xfrm rot="-2970024">
              <a:off x="4859" y="1320"/>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
        <p:nvSpPr>
          <p:cNvPr id="89107" name="Rectangle 28"/>
          <p:cNvSpPr>
            <a:spLocks noGrp="1" noChangeArrowheads="1"/>
          </p:cNvSpPr>
          <p:nvPr>
            <p:ph type="title" idx="4294967295"/>
          </p:nvPr>
        </p:nvSpPr>
        <p:spPr>
          <a:xfrm>
            <a:off x="685800" y="0"/>
            <a:ext cx="7772400" cy="1066800"/>
          </a:xfrm>
        </p:spPr>
        <p:txBody>
          <a:bodyPr/>
          <a:lstStyle/>
          <a:p>
            <a:pPr eaLnBrk="1" hangingPunct="1"/>
            <a:r>
              <a:rPr lang="de-DE" altLang="de-DE" sz="3200" b="1" dirty="0" smtClean="0">
                <a:solidFill>
                  <a:srgbClr val="0000FF"/>
                </a:solidFill>
                <a:cs typeface="Arial" charset="0"/>
              </a:rPr>
              <a:t>P Dynamik im Boden</a:t>
            </a:r>
          </a:p>
        </p:txBody>
      </p:sp>
      <p:sp>
        <p:nvSpPr>
          <p:cNvPr id="89108" name="Textfeld 5"/>
          <p:cNvSpPr txBox="1">
            <a:spLocks noChangeArrowheads="1"/>
          </p:cNvSpPr>
          <p:nvPr/>
        </p:nvSpPr>
        <p:spPr bwMode="auto">
          <a:xfrm>
            <a:off x="246867" y="5912019"/>
            <a:ext cx="382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2800" dirty="0" smtClean="0">
                <a:solidFill>
                  <a:srgbClr val="FF0000"/>
                </a:solidFill>
              </a:rPr>
              <a:t>Okkludierte Phosphate</a:t>
            </a:r>
            <a:endParaRPr lang="de-DE" altLang="de-DE" sz="2800" dirty="0">
              <a:solidFill>
                <a:srgbClr val="FF0000"/>
              </a:solidFill>
            </a:endParaRPr>
          </a:p>
        </p:txBody>
      </p:sp>
      <p:grpSp>
        <p:nvGrpSpPr>
          <p:cNvPr id="89109" name="Group 22"/>
          <p:cNvGrpSpPr>
            <a:grpSpLocks/>
          </p:cNvGrpSpPr>
          <p:nvPr/>
        </p:nvGrpSpPr>
        <p:grpSpPr bwMode="auto">
          <a:xfrm>
            <a:off x="2770188" y="5162550"/>
            <a:ext cx="228600" cy="879475"/>
            <a:chOff x="2736" y="3120"/>
            <a:chExt cx="144" cy="554"/>
          </a:xfrm>
        </p:grpSpPr>
        <p:sp>
          <p:nvSpPr>
            <p:cNvPr id="89110"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1"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1645355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18" descr="C:\Users\Imran\Desktop\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5905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feld 2"/>
          <p:cNvSpPr txBox="1">
            <a:spLocks noChangeArrowheads="1"/>
          </p:cNvSpPr>
          <p:nvPr/>
        </p:nvSpPr>
        <p:spPr bwMode="auto">
          <a:xfrm>
            <a:off x="1042988" y="260350"/>
            <a:ext cx="633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smtClean="0">
                <a:solidFill>
                  <a:srgbClr val="000000"/>
                </a:solidFill>
              </a:rPr>
              <a:t>An Fe-Oxide okkludiertes Phosphat; es kann aber auch durch Al-Oxide okkludiert werden (Ottow et al., 1991)</a:t>
            </a:r>
          </a:p>
        </p:txBody>
      </p:sp>
      <p:sp>
        <p:nvSpPr>
          <p:cNvPr id="90116" name="Textfeld 3"/>
          <p:cNvSpPr txBox="1">
            <a:spLocks noChangeArrowheads="1"/>
          </p:cNvSpPr>
          <p:nvPr/>
        </p:nvSpPr>
        <p:spPr bwMode="auto">
          <a:xfrm>
            <a:off x="6804025" y="1268413"/>
            <a:ext cx="210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de-DE" altLang="de-DE" sz="1800" smtClean="0">
                <a:solidFill>
                  <a:srgbClr val="000000"/>
                </a:solidFill>
              </a:rPr>
              <a:t>Insbesondere</a:t>
            </a:r>
          </a:p>
          <a:p>
            <a:pPr algn="ctr" eaLnBrk="1" fontAlgn="base" hangingPunct="1">
              <a:spcBef>
                <a:spcPct val="0"/>
              </a:spcBef>
              <a:spcAft>
                <a:spcPct val="0"/>
              </a:spcAft>
              <a:buFontTx/>
              <a:buNone/>
            </a:pPr>
            <a:r>
              <a:rPr lang="de-DE" altLang="de-DE" sz="1800" smtClean="0">
                <a:solidFill>
                  <a:srgbClr val="000000"/>
                </a:solidFill>
              </a:rPr>
              <a:t>amorphe Fe-Oxide</a:t>
            </a:r>
          </a:p>
        </p:txBody>
      </p:sp>
    </p:spTree>
    <p:extLst>
      <p:ext uri="{BB962C8B-B14F-4D97-AF65-F5344CB8AC3E}">
        <p14:creationId xmlns:p14="http://schemas.microsoft.com/office/powerpoint/2010/main" val="293798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810035729"/>
              </p:ext>
            </p:extLst>
          </p:nvPr>
        </p:nvGraphicFramePr>
        <p:xfrm>
          <a:off x="251520" y="1666241"/>
          <a:ext cx="8352928" cy="5075127"/>
        </p:xfrm>
        <a:graphic>
          <a:graphicData uri="http://schemas.openxmlformats.org/drawingml/2006/chart">
            <c:chart xmlns:c="http://schemas.openxmlformats.org/drawingml/2006/chart" xmlns:r="http://schemas.openxmlformats.org/officeDocument/2006/relationships" r:id="rId2"/>
          </a:graphicData>
        </a:graphic>
      </p:graphicFrame>
      <p:sp>
        <p:nvSpPr>
          <p:cNvPr id="91139" name="Textfeld 2"/>
          <p:cNvSpPr txBox="1">
            <a:spLocks noChangeArrowheads="1"/>
          </p:cNvSpPr>
          <p:nvPr/>
        </p:nvSpPr>
        <p:spPr bwMode="auto">
          <a:xfrm>
            <a:off x="406400" y="188913"/>
            <a:ext cx="79930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de-DE" sz="1800" dirty="0" err="1" smtClean="0">
                <a:solidFill>
                  <a:srgbClr val="0000FF"/>
                </a:solidFill>
              </a:rPr>
              <a:t>Einfluss</a:t>
            </a:r>
            <a:r>
              <a:rPr lang="en-US" altLang="de-DE" sz="1800" dirty="0" smtClean="0">
                <a:solidFill>
                  <a:srgbClr val="0000FF"/>
                </a:solidFill>
              </a:rPr>
              <a:t> </a:t>
            </a:r>
            <a:r>
              <a:rPr lang="en-US" altLang="de-DE" sz="1800" dirty="0" err="1" smtClean="0">
                <a:solidFill>
                  <a:srgbClr val="0000FF"/>
                </a:solidFill>
              </a:rPr>
              <a:t>verschiedener</a:t>
            </a:r>
            <a:r>
              <a:rPr lang="en-US" altLang="de-DE" sz="1800" dirty="0" smtClean="0">
                <a:solidFill>
                  <a:srgbClr val="0000FF"/>
                </a:solidFill>
              </a:rPr>
              <a:t> P </a:t>
            </a:r>
            <a:r>
              <a:rPr lang="en-US" altLang="de-DE" sz="1800" dirty="0" err="1" smtClean="0">
                <a:solidFill>
                  <a:srgbClr val="0000FF"/>
                </a:solidFill>
              </a:rPr>
              <a:t>Quellen</a:t>
            </a:r>
            <a:r>
              <a:rPr lang="en-US" altLang="de-DE" sz="1800" dirty="0" smtClean="0">
                <a:solidFill>
                  <a:srgbClr val="0000FF"/>
                </a:solidFill>
              </a:rPr>
              <a:t> auf die </a:t>
            </a:r>
            <a:r>
              <a:rPr lang="en-US" altLang="de-DE" sz="1800" dirty="0" err="1" smtClean="0">
                <a:solidFill>
                  <a:srgbClr val="0000FF"/>
                </a:solidFill>
              </a:rPr>
              <a:t>Spossmasse</a:t>
            </a:r>
            <a:r>
              <a:rPr lang="en-US" altLang="de-DE" sz="1800" dirty="0" smtClean="0">
                <a:solidFill>
                  <a:srgbClr val="0000FF"/>
                </a:solidFill>
              </a:rPr>
              <a:t> von </a:t>
            </a:r>
            <a:r>
              <a:rPr lang="en-US" altLang="de-DE" sz="1800" dirty="0" err="1" smtClean="0">
                <a:solidFill>
                  <a:srgbClr val="0000FF"/>
                </a:solidFill>
              </a:rPr>
              <a:t>Mais</a:t>
            </a:r>
            <a:r>
              <a:rPr lang="en-US" altLang="de-DE" sz="1800" dirty="0" smtClean="0">
                <a:solidFill>
                  <a:srgbClr val="0000FF"/>
                </a:solidFill>
              </a:rPr>
              <a:t> und </a:t>
            </a:r>
            <a:r>
              <a:rPr lang="en-US" altLang="de-DE" sz="1800" dirty="0" err="1" smtClean="0">
                <a:solidFill>
                  <a:srgbClr val="0000FF"/>
                </a:solidFill>
              </a:rPr>
              <a:t>Weißlupine</a:t>
            </a:r>
            <a:r>
              <a:rPr lang="en-US" altLang="de-DE" sz="1800" dirty="0" smtClean="0">
                <a:solidFill>
                  <a:srgbClr val="0000FF"/>
                </a:solidFill>
              </a:rPr>
              <a:t>.</a:t>
            </a:r>
          </a:p>
          <a:p>
            <a:pPr eaLnBrk="1" fontAlgn="base" hangingPunct="1">
              <a:spcBef>
                <a:spcPct val="0"/>
              </a:spcBef>
              <a:spcAft>
                <a:spcPct val="0"/>
              </a:spcAft>
              <a:buFontTx/>
              <a:buNone/>
            </a:pPr>
            <a:r>
              <a:rPr lang="en-US" altLang="de-DE" sz="1800" dirty="0" smtClean="0">
                <a:solidFill>
                  <a:srgbClr val="0000FF"/>
                </a:solidFill>
              </a:rPr>
              <a:t>Die </a:t>
            </a:r>
            <a:r>
              <a:rPr lang="en-US" altLang="de-DE" sz="1800" dirty="0" err="1" smtClean="0">
                <a:solidFill>
                  <a:srgbClr val="0000FF"/>
                </a:solidFill>
              </a:rPr>
              <a:t>Pflanzen</a:t>
            </a:r>
            <a:r>
              <a:rPr lang="en-US" altLang="de-DE" sz="1800" dirty="0" smtClean="0">
                <a:solidFill>
                  <a:srgbClr val="0000FF"/>
                </a:solidFill>
              </a:rPr>
              <a:t> </a:t>
            </a:r>
            <a:r>
              <a:rPr lang="en-US" altLang="de-DE" sz="1800" dirty="0" err="1" smtClean="0">
                <a:solidFill>
                  <a:srgbClr val="0000FF"/>
                </a:solidFill>
              </a:rPr>
              <a:t>wuchsen</a:t>
            </a:r>
            <a:r>
              <a:rPr lang="en-US" altLang="de-DE" sz="1800" dirty="0" smtClean="0">
                <a:solidFill>
                  <a:srgbClr val="0000FF"/>
                </a:solidFill>
              </a:rPr>
              <a:t> 35 </a:t>
            </a:r>
            <a:r>
              <a:rPr lang="en-US" altLang="de-DE" sz="1800" dirty="0" err="1" smtClean="0">
                <a:solidFill>
                  <a:srgbClr val="0000FF"/>
                </a:solidFill>
              </a:rPr>
              <a:t>Tage</a:t>
            </a:r>
            <a:r>
              <a:rPr lang="en-US" altLang="de-DE" sz="1800" dirty="0" smtClean="0">
                <a:solidFill>
                  <a:srgbClr val="0000FF"/>
                </a:solidFill>
              </a:rPr>
              <a:t>. Die P-</a:t>
            </a:r>
            <a:r>
              <a:rPr lang="en-US" altLang="de-DE" sz="1800" dirty="0" err="1" smtClean="0">
                <a:solidFill>
                  <a:srgbClr val="0000FF"/>
                </a:solidFill>
              </a:rPr>
              <a:t>Düngung</a:t>
            </a:r>
            <a:r>
              <a:rPr lang="en-US" altLang="de-DE" sz="1800" dirty="0" smtClean="0">
                <a:solidFill>
                  <a:srgbClr val="0000FF"/>
                </a:solidFill>
              </a:rPr>
              <a:t> </a:t>
            </a:r>
            <a:r>
              <a:rPr lang="en-US" altLang="de-DE" sz="1800" dirty="0" err="1" smtClean="0">
                <a:solidFill>
                  <a:srgbClr val="0000FF"/>
                </a:solidFill>
              </a:rPr>
              <a:t>betrug</a:t>
            </a:r>
            <a:r>
              <a:rPr lang="en-US" altLang="de-DE" sz="1800" dirty="0" smtClean="0">
                <a:solidFill>
                  <a:srgbClr val="0000FF"/>
                </a:solidFill>
              </a:rPr>
              <a:t> 10 mg P/kg Boden und </a:t>
            </a:r>
            <a:r>
              <a:rPr lang="en-US" altLang="de-DE" sz="1800" dirty="0" err="1" smtClean="0">
                <a:solidFill>
                  <a:srgbClr val="0000FF"/>
                </a:solidFill>
              </a:rPr>
              <a:t>wurde</a:t>
            </a:r>
            <a:r>
              <a:rPr lang="en-US" altLang="de-DE" sz="1800" dirty="0" smtClean="0">
                <a:solidFill>
                  <a:srgbClr val="0000FF"/>
                </a:solidFill>
              </a:rPr>
              <a:t> </a:t>
            </a:r>
            <a:r>
              <a:rPr lang="en-US" altLang="de-DE" sz="1800" dirty="0" err="1" smtClean="0">
                <a:solidFill>
                  <a:srgbClr val="0000FF"/>
                </a:solidFill>
              </a:rPr>
              <a:t>als</a:t>
            </a:r>
            <a:r>
              <a:rPr lang="en-US" altLang="de-DE" sz="1800" dirty="0" smtClean="0">
                <a:solidFill>
                  <a:srgbClr val="0000FF"/>
                </a:solidFill>
              </a:rPr>
              <a:t> Al Oxide okkludiertes P, Fe Oxide okkludiertes P and Calcium dihydrogen Phosphate </a:t>
            </a:r>
            <a:r>
              <a:rPr lang="en-US" altLang="de-DE" sz="1800" dirty="0" err="1" smtClean="0">
                <a:solidFill>
                  <a:srgbClr val="0000FF"/>
                </a:solidFill>
              </a:rPr>
              <a:t>gedüngt</a:t>
            </a:r>
            <a:r>
              <a:rPr lang="en-US" altLang="de-DE" sz="1800" dirty="0" smtClean="0">
                <a:solidFill>
                  <a:srgbClr val="0000FF"/>
                </a:solidFill>
              </a:rPr>
              <a:t>. </a:t>
            </a:r>
            <a:r>
              <a:rPr lang="en-US" altLang="de-DE" sz="1800" dirty="0" err="1" smtClean="0">
                <a:solidFill>
                  <a:srgbClr val="0000FF"/>
                </a:solidFill>
              </a:rPr>
              <a:t>Mittelwerte</a:t>
            </a:r>
            <a:r>
              <a:rPr lang="en-US" altLang="de-DE" sz="1800" dirty="0" smtClean="0">
                <a:solidFill>
                  <a:srgbClr val="0000FF"/>
                </a:solidFill>
              </a:rPr>
              <a:t> von 4 </a:t>
            </a:r>
            <a:r>
              <a:rPr lang="en-US" altLang="de-DE" sz="1800" dirty="0" err="1" smtClean="0">
                <a:solidFill>
                  <a:srgbClr val="0000FF"/>
                </a:solidFill>
              </a:rPr>
              <a:t>Wiederholungen</a:t>
            </a:r>
            <a:r>
              <a:rPr lang="en-US" altLang="de-DE" sz="1800" dirty="0" smtClean="0">
                <a:solidFill>
                  <a:srgbClr val="0000FF"/>
                </a:solidFill>
              </a:rPr>
              <a:t>,  ± </a:t>
            </a:r>
            <a:r>
              <a:rPr lang="en-US" altLang="de-DE" sz="1800" dirty="0" err="1" smtClean="0">
                <a:solidFill>
                  <a:srgbClr val="0000FF"/>
                </a:solidFill>
              </a:rPr>
              <a:t>Standardfehler</a:t>
            </a:r>
            <a:r>
              <a:rPr lang="en-US" altLang="de-DE" sz="1800" dirty="0" smtClean="0">
                <a:solidFill>
                  <a:srgbClr val="0000FF"/>
                </a:solidFill>
              </a:rPr>
              <a:t> (Ashraf, 2015).</a:t>
            </a:r>
            <a:endParaRPr lang="de-DE" altLang="de-DE" sz="1800" dirty="0" smtClean="0">
              <a:solidFill>
                <a:srgbClr val="0000FF"/>
              </a:solidFill>
            </a:endParaRPr>
          </a:p>
        </p:txBody>
      </p:sp>
    </p:spTree>
    <p:extLst>
      <p:ext uri="{BB962C8B-B14F-4D97-AF65-F5344CB8AC3E}">
        <p14:creationId xmlns:p14="http://schemas.microsoft.com/office/powerpoint/2010/main" val="386047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AutoShape 2"/>
          <p:cNvSpPr>
            <a:spLocks noChangeArrowheads="1"/>
          </p:cNvSpPr>
          <p:nvPr/>
        </p:nvSpPr>
        <p:spPr bwMode="auto">
          <a:xfrm>
            <a:off x="381000" y="381000"/>
            <a:ext cx="8534400" cy="2057400"/>
          </a:xfrm>
          <a:prstGeom prst="roundRect">
            <a:avLst>
              <a:gd name="adj" fmla="val 16667"/>
            </a:avLst>
          </a:prstGeom>
          <a:solidFill>
            <a:srgbClr val="0F0F0F"/>
          </a:solidFill>
          <a:ln w="9525">
            <a:noFill/>
            <a:round/>
            <a:headEnd/>
            <a:tailEnd/>
          </a:ln>
          <a:effectLst/>
        </p:spPr>
        <p:txBody>
          <a:bodyPr wrap="none" anchor="ctr"/>
          <a:lstStyle/>
          <a:p>
            <a:pPr algn="ctr">
              <a:lnSpc>
                <a:spcPct val="150000"/>
              </a:lnSpc>
            </a:pPr>
            <a:r>
              <a:rPr lang="en-GB" sz="2400" b="1" dirty="0" err="1" smtClean="0">
                <a:solidFill>
                  <a:srgbClr val="FFFF00"/>
                </a:solidFill>
              </a:rPr>
              <a:t>Einfluss</a:t>
            </a:r>
            <a:r>
              <a:rPr lang="en-GB" sz="2400" b="1" dirty="0" smtClean="0">
                <a:solidFill>
                  <a:srgbClr val="FFFF00"/>
                </a:solidFill>
              </a:rPr>
              <a:t> der P-</a:t>
            </a:r>
            <a:r>
              <a:rPr lang="en-GB" sz="2400" b="1" dirty="0" err="1" smtClean="0">
                <a:solidFill>
                  <a:srgbClr val="FFFF00"/>
                </a:solidFill>
              </a:rPr>
              <a:t>Ernährung</a:t>
            </a:r>
            <a:r>
              <a:rPr lang="en-GB" sz="2400" b="1" dirty="0" smtClean="0">
                <a:solidFill>
                  <a:srgbClr val="FFFF00"/>
                </a:solidFill>
              </a:rPr>
              <a:t> auf die </a:t>
            </a:r>
          </a:p>
          <a:p>
            <a:pPr algn="ctr">
              <a:lnSpc>
                <a:spcPct val="150000"/>
              </a:lnSpc>
            </a:pPr>
            <a:r>
              <a:rPr lang="en-GB" sz="2400" b="1" dirty="0" err="1" smtClean="0">
                <a:solidFill>
                  <a:srgbClr val="FFFF00"/>
                </a:solidFill>
              </a:rPr>
              <a:t>Wurzelmorphologie</a:t>
            </a:r>
            <a:r>
              <a:rPr lang="en-GB" sz="2400" b="1" dirty="0" smtClean="0">
                <a:solidFill>
                  <a:srgbClr val="FFFF00"/>
                </a:solidFill>
              </a:rPr>
              <a:t> der </a:t>
            </a:r>
            <a:r>
              <a:rPr lang="en-GB" sz="2400" b="1" dirty="0" err="1" smtClean="0">
                <a:solidFill>
                  <a:srgbClr val="FFFF00"/>
                </a:solidFill>
              </a:rPr>
              <a:t>Weißlupine</a:t>
            </a:r>
            <a:r>
              <a:rPr lang="en-GB" sz="2400" b="1" dirty="0" smtClean="0">
                <a:solidFill>
                  <a:srgbClr val="FFFF00"/>
                </a:solidFill>
              </a:rPr>
              <a:t> (Feng Yan, pers. </a:t>
            </a:r>
            <a:r>
              <a:rPr lang="en-GB" sz="2400" b="1" dirty="0" err="1" smtClean="0">
                <a:solidFill>
                  <a:srgbClr val="FFFF00"/>
                </a:solidFill>
              </a:rPr>
              <a:t>Mitteilg</a:t>
            </a:r>
            <a:r>
              <a:rPr lang="en-GB" sz="2400" b="1" dirty="0" smtClean="0">
                <a:solidFill>
                  <a:srgbClr val="FFFF00"/>
                </a:solidFill>
              </a:rPr>
              <a:t>.)</a:t>
            </a:r>
            <a:endParaRPr lang="en-GB" sz="2400" dirty="0"/>
          </a:p>
        </p:txBody>
      </p:sp>
      <p:pic>
        <p:nvPicPr>
          <p:cNvPr id="197635" name="Picture 3" descr="C:\user\Dias\Feng jpg\FLupine+P.jpg"/>
          <p:cNvPicPr>
            <a:picLocks noChangeAspect="1" noChangeArrowheads="1"/>
          </p:cNvPicPr>
          <p:nvPr/>
        </p:nvPicPr>
        <p:blipFill>
          <a:blip r:embed="rId3" cstate="print"/>
          <a:srcRect l="13634" r="4375"/>
          <a:stretch>
            <a:fillRect/>
          </a:stretch>
        </p:blipFill>
        <p:spPr bwMode="auto">
          <a:xfrm>
            <a:off x="0" y="2743200"/>
            <a:ext cx="4524375" cy="3598863"/>
          </a:xfrm>
          <a:prstGeom prst="rect">
            <a:avLst/>
          </a:prstGeom>
          <a:noFill/>
        </p:spPr>
      </p:pic>
      <p:pic>
        <p:nvPicPr>
          <p:cNvPr id="197636" name="Picture 4" descr="C:\user\Dias\Feng jpg\FLupine-P.jpg"/>
          <p:cNvPicPr>
            <a:picLocks noChangeAspect="1" noChangeArrowheads="1"/>
          </p:cNvPicPr>
          <p:nvPr/>
        </p:nvPicPr>
        <p:blipFill>
          <a:blip r:embed="rId4" cstate="print"/>
          <a:srcRect l="12321" r="9186"/>
          <a:stretch>
            <a:fillRect/>
          </a:stretch>
        </p:blipFill>
        <p:spPr bwMode="auto">
          <a:xfrm>
            <a:off x="4516438" y="2743200"/>
            <a:ext cx="4618037" cy="3597275"/>
          </a:xfrm>
          <a:prstGeom prst="rect">
            <a:avLst/>
          </a:prstGeom>
          <a:noFill/>
        </p:spPr>
      </p:pic>
      <p:sp>
        <p:nvSpPr>
          <p:cNvPr id="197637" name="AutoShape 5"/>
          <p:cNvSpPr>
            <a:spLocks/>
          </p:cNvSpPr>
          <p:nvPr/>
        </p:nvSpPr>
        <p:spPr bwMode="auto">
          <a:xfrm rot="20181486" flipH="1">
            <a:off x="3505200" y="5029200"/>
            <a:ext cx="381000" cy="1219200"/>
          </a:xfrm>
          <a:prstGeom prst="leftBrace">
            <a:avLst>
              <a:gd name="adj1" fmla="val 26667"/>
              <a:gd name="adj2" fmla="val 50000"/>
            </a:avLst>
          </a:prstGeom>
          <a:noFill/>
          <a:ln w="9525">
            <a:solidFill>
              <a:srgbClr val="FFFF00"/>
            </a:solidFill>
            <a:round/>
            <a:headEnd/>
            <a:tailEnd/>
          </a:ln>
          <a:effectLst/>
        </p:spPr>
        <p:txBody>
          <a:bodyPr wrap="none" anchor="ctr"/>
          <a:lstStyle/>
          <a:p>
            <a:endParaRPr lang="de-DE"/>
          </a:p>
        </p:txBody>
      </p:sp>
      <p:sp>
        <p:nvSpPr>
          <p:cNvPr id="197638" name="AutoShape 6"/>
          <p:cNvSpPr>
            <a:spLocks/>
          </p:cNvSpPr>
          <p:nvPr/>
        </p:nvSpPr>
        <p:spPr bwMode="auto">
          <a:xfrm rot="674528">
            <a:off x="5410200" y="5102225"/>
            <a:ext cx="457200" cy="1066800"/>
          </a:xfrm>
          <a:prstGeom prst="leftBrace">
            <a:avLst>
              <a:gd name="adj1" fmla="val 19444"/>
              <a:gd name="adj2" fmla="val 50000"/>
            </a:avLst>
          </a:prstGeom>
          <a:noFill/>
          <a:ln w="9525">
            <a:solidFill>
              <a:srgbClr val="FFFF00"/>
            </a:solidFill>
            <a:round/>
            <a:headEnd/>
            <a:tailEnd/>
          </a:ln>
          <a:effectLst/>
        </p:spPr>
        <p:txBody>
          <a:bodyPr wrap="none" anchor="ctr"/>
          <a:lstStyle/>
          <a:p>
            <a:endParaRPr lang="de-DE"/>
          </a:p>
        </p:txBody>
      </p:sp>
      <p:sp>
        <p:nvSpPr>
          <p:cNvPr id="197639" name="Line 7"/>
          <p:cNvSpPr>
            <a:spLocks noChangeShapeType="1"/>
          </p:cNvSpPr>
          <p:nvPr/>
        </p:nvSpPr>
        <p:spPr bwMode="auto">
          <a:xfrm rot="-785459" flipH="1" flipV="1">
            <a:off x="1905000" y="4038600"/>
            <a:ext cx="228600" cy="990600"/>
          </a:xfrm>
          <a:prstGeom prst="line">
            <a:avLst/>
          </a:prstGeom>
          <a:noFill/>
          <a:ln w="19050">
            <a:solidFill>
              <a:srgbClr val="FFFF00"/>
            </a:solidFill>
            <a:round/>
            <a:headEnd/>
            <a:tailEnd type="triangle" w="med" len="med"/>
          </a:ln>
          <a:effectLst/>
        </p:spPr>
        <p:txBody>
          <a:bodyPr wrap="none" anchor="ctr"/>
          <a:lstStyle/>
          <a:p>
            <a:endParaRPr lang="de-DE"/>
          </a:p>
        </p:txBody>
      </p:sp>
      <p:sp>
        <p:nvSpPr>
          <p:cNvPr id="197640" name="Line 8"/>
          <p:cNvSpPr>
            <a:spLocks noChangeShapeType="1"/>
          </p:cNvSpPr>
          <p:nvPr/>
        </p:nvSpPr>
        <p:spPr bwMode="auto">
          <a:xfrm flipV="1">
            <a:off x="7315200" y="5181600"/>
            <a:ext cx="76200" cy="381000"/>
          </a:xfrm>
          <a:prstGeom prst="line">
            <a:avLst/>
          </a:prstGeom>
          <a:noFill/>
          <a:ln w="19050">
            <a:solidFill>
              <a:srgbClr val="FFFF00"/>
            </a:solidFill>
            <a:round/>
            <a:headEnd/>
            <a:tailEnd type="triangle" w="med" len="med"/>
          </a:ln>
          <a:effectLst/>
        </p:spPr>
        <p:txBody>
          <a:bodyPr wrap="none" anchor="ctr"/>
          <a:lstStyle/>
          <a:p>
            <a:endParaRPr lang="de-DE"/>
          </a:p>
        </p:txBody>
      </p:sp>
      <p:sp>
        <p:nvSpPr>
          <p:cNvPr id="197641" name="Text Box 9"/>
          <p:cNvSpPr txBox="1">
            <a:spLocks noChangeArrowheads="1"/>
          </p:cNvSpPr>
          <p:nvPr/>
        </p:nvSpPr>
        <p:spPr bwMode="auto">
          <a:xfrm>
            <a:off x="1600200" y="4876800"/>
            <a:ext cx="1490663" cy="822325"/>
          </a:xfrm>
          <a:prstGeom prst="rect">
            <a:avLst/>
          </a:prstGeom>
          <a:noFill/>
          <a:ln w="9525">
            <a:noFill/>
            <a:miter lim="800000"/>
            <a:headEnd/>
            <a:tailEnd/>
          </a:ln>
          <a:effectLst/>
        </p:spPr>
        <p:txBody>
          <a:bodyPr wrap="none">
            <a:spAutoFit/>
          </a:bodyPr>
          <a:lstStyle/>
          <a:p>
            <a:r>
              <a:rPr lang="en-GB" sz="2400" dirty="0" err="1">
                <a:solidFill>
                  <a:srgbClr val="FFFF00"/>
                </a:solidFill>
              </a:rPr>
              <a:t>proteoid</a:t>
            </a:r>
            <a:endParaRPr lang="en-GB" sz="2400" dirty="0">
              <a:solidFill>
                <a:srgbClr val="FFFF00"/>
              </a:solidFill>
            </a:endParaRPr>
          </a:p>
          <a:p>
            <a:r>
              <a:rPr lang="en-GB" sz="2400" dirty="0">
                <a:solidFill>
                  <a:srgbClr val="FFFF00"/>
                </a:solidFill>
              </a:rPr>
              <a:t> roots (+P)</a:t>
            </a:r>
            <a:endParaRPr lang="en-GB" sz="2400" dirty="0">
              <a:solidFill>
                <a:schemeClr val="bg1"/>
              </a:solidFill>
            </a:endParaRPr>
          </a:p>
        </p:txBody>
      </p:sp>
      <p:sp>
        <p:nvSpPr>
          <p:cNvPr id="197642" name="Text Box 10"/>
          <p:cNvSpPr txBox="1">
            <a:spLocks noChangeArrowheads="1"/>
          </p:cNvSpPr>
          <p:nvPr/>
        </p:nvSpPr>
        <p:spPr bwMode="auto">
          <a:xfrm rot="-24338">
            <a:off x="4114800" y="5334000"/>
            <a:ext cx="1784350" cy="457200"/>
          </a:xfrm>
          <a:prstGeom prst="rect">
            <a:avLst/>
          </a:prstGeom>
          <a:noFill/>
          <a:ln w="9525">
            <a:noFill/>
            <a:miter lim="800000"/>
            <a:headEnd/>
            <a:tailEnd/>
          </a:ln>
          <a:effectLst/>
        </p:spPr>
        <p:txBody>
          <a:bodyPr>
            <a:spAutoFit/>
          </a:bodyPr>
          <a:lstStyle/>
          <a:p>
            <a:r>
              <a:rPr lang="en-GB" sz="2400">
                <a:solidFill>
                  <a:srgbClr val="FFFF00"/>
                </a:solidFill>
              </a:rPr>
              <a:t>laterals</a:t>
            </a:r>
            <a:r>
              <a:rPr lang="en-GB" sz="2400">
                <a:solidFill>
                  <a:schemeClr val="bg1"/>
                </a:solidFill>
              </a:rPr>
              <a:t> </a:t>
            </a:r>
          </a:p>
        </p:txBody>
      </p:sp>
      <p:sp>
        <p:nvSpPr>
          <p:cNvPr id="197643" name="Text Box 11"/>
          <p:cNvSpPr txBox="1">
            <a:spLocks noChangeArrowheads="1"/>
          </p:cNvSpPr>
          <p:nvPr/>
        </p:nvSpPr>
        <p:spPr bwMode="auto">
          <a:xfrm>
            <a:off x="6477000" y="5486400"/>
            <a:ext cx="1420813" cy="822325"/>
          </a:xfrm>
          <a:prstGeom prst="rect">
            <a:avLst/>
          </a:prstGeom>
          <a:noFill/>
          <a:ln w="9525">
            <a:noFill/>
            <a:miter lim="800000"/>
            <a:headEnd/>
            <a:tailEnd/>
          </a:ln>
          <a:effectLst/>
        </p:spPr>
        <p:txBody>
          <a:bodyPr wrap="none">
            <a:spAutoFit/>
          </a:bodyPr>
          <a:lstStyle/>
          <a:p>
            <a:r>
              <a:rPr lang="en-GB" sz="2400">
                <a:solidFill>
                  <a:srgbClr val="FFFF00"/>
                </a:solidFill>
              </a:rPr>
              <a:t>proteoid</a:t>
            </a:r>
            <a:endParaRPr lang="en-GB" sz="2400">
              <a:solidFill>
                <a:schemeClr val="bg1"/>
              </a:solidFill>
            </a:endParaRPr>
          </a:p>
          <a:p>
            <a:r>
              <a:rPr lang="en-GB" sz="2400">
                <a:solidFill>
                  <a:schemeClr val="bg1"/>
                </a:solidFill>
              </a:rPr>
              <a:t> </a:t>
            </a:r>
            <a:r>
              <a:rPr lang="en-GB" sz="2400">
                <a:solidFill>
                  <a:srgbClr val="FFFF00"/>
                </a:solidFill>
              </a:rPr>
              <a:t>roots (-P)</a:t>
            </a:r>
            <a:endParaRPr lang="en-GB" sz="2400">
              <a:solidFill>
                <a:schemeClr val="bg1"/>
              </a:solidFill>
            </a:endParaRPr>
          </a:p>
        </p:txBody>
      </p:sp>
    </p:spTree>
    <p:extLst>
      <p:ext uri="{BB962C8B-B14F-4D97-AF65-F5344CB8AC3E}">
        <p14:creationId xmlns:p14="http://schemas.microsoft.com/office/powerpoint/2010/main" val="4092370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204866" y="4816475"/>
            <a:ext cx="28969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3000" dirty="0" smtClean="0">
                <a:solidFill>
                  <a:srgbClr val="000000"/>
                </a:solidFill>
              </a:rPr>
              <a:t>Organisch geb. </a:t>
            </a:r>
            <a:endParaRPr lang="de-DE" altLang="de-DE" sz="3000" dirty="0">
              <a:solidFill>
                <a:srgbClr val="000000"/>
              </a:solidFill>
            </a:endParaRPr>
          </a:p>
          <a:p>
            <a:pPr algn="ct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1" name="Text Box 3"/>
          <p:cNvSpPr txBox="1">
            <a:spLocks noChangeArrowheads="1"/>
          </p:cNvSpPr>
          <p:nvPr/>
        </p:nvSpPr>
        <p:spPr bwMode="auto">
          <a:xfrm>
            <a:off x="179388" y="4816475"/>
            <a:ext cx="2148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t>Adsorbierte</a:t>
            </a:r>
            <a:endParaRPr lang="de-DE" altLang="de-DE" sz="3000" dirty="0"/>
          </a:p>
          <a:p>
            <a:pPr fontAlgn="base">
              <a:spcBef>
                <a:spcPct val="0"/>
              </a:spcBef>
              <a:spcAft>
                <a:spcPct val="0"/>
              </a:spcAft>
              <a:buFontTx/>
              <a:buNone/>
            </a:pPr>
            <a:r>
              <a:rPr lang="de-DE" altLang="de-DE" sz="3000" dirty="0"/>
              <a:t>Phosphate</a:t>
            </a:r>
            <a:endParaRPr lang="de-DE" altLang="de-DE" sz="2400" dirty="0">
              <a:latin typeface="Times New Roman" pitchFamily="18" charset="0"/>
            </a:endParaRPr>
          </a:p>
        </p:txBody>
      </p:sp>
      <p:sp>
        <p:nvSpPr>
          <p:cNvPr id="89092" name="Text Box 4"/>
          <p:cNvSpPr txBox="1">
            <a:spLocks noChangeArrowheads="1"/>
          </p:cNvSpPr>
          <p:nvPr/>
        </p:nvSpPr>
        <p:spPr bwMode="auto">
          <a:xfrm>
            <a:off x="4403725" y="5965825"/>
            <a:ext cx="3121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err="1">
                <a:solidFill>
                  <a:srgbClr val="FF0000"/>
                </a:solidFill>
              </a:rPr>
              <a:t>Ca</a:t>
            </a:r>
            <a:r>
              <a:rPr lang="de-DE" altLang="de-DE" sz="3000" dirty="0">
                <a:solidFill>
                  <a:srgbClr val="FF0000"/>
                </a:solidFill>
              </a:rPr>
              <a:t>-Phosphate</a:t>
            </a:r>
            <a:endParaRPr lang="de-DE" altLang="de-DE" sz="2400" dirty="0">
              <a:solidFill>
                <a:srgbClr val="FF0000"/>
              </a:solidFill>
              <a:latin typeface="Times New Roman" pitchFamily="18" charset="0"/>
            </a:endParaRPr>
          </a:p>
        </p:txBody>
      </p:sp>
      <p:grpSp>
        <p:nvGrpSpPr>
          <p:cNvPr id="89093" name="Group 5"/>
          <p:cNvGrpSpPr>
            <a:grpSpLocks/>
          </p:cNvGrpSpPr>
          <p:nvPr/>
        </p:nvGrpSpPr>
        <p:grpSpPr bwMode="auto">
          <a:xfrm>
            <a:off x="2362200" y="838200"/>
            <a:ext cx="3616325" cy="2435225"/>
            <a:chOff x="1506" y="583"/>
            <a:chExt cx="2422" cy="1678"/>
          </a:xfrm>
        </p:grpSpPr>
        <p:sp>
          <p:nvSpPr>
            <p:cNvPr id="89118" name="Freeform 6"/>
            <p:cNvSpPr>
              <a:spLocks/>
            </p:cNvSpPr>
            <p:nvPr/>
          </p:nvSpPr>
          <p:spPr bwMode="auto">
            <a:xfrm>
              <a:off x="2426" y="583"/>
              <a:ext cx="641" cy="1356"/>
            </a:xfrm>
            <a:custGeom>
              <a:avLst/>
              <a:gdLst>
                <a:gd name="T0" fmla="*/ 52 w 641"/>
                <a:gd name="T1" fmla="*/ 474 h 1356"/>
                <a:gd name="T2" fmla="*/ 13 w 641"/>
                <a:gd name="T3" fmla="*/ 682 h 1356"/>
                <a:gd name="T4" fmla="*/ 26 w 641"/>
                <a:gd name="T5" fmla="*/ 865 h 1356"/>
                <a:gd name="T6" fmla="*/ 78 w 641"/>
                <a:gd name="T7" fmla="*/ 913 h 1356"/>
                <a:gd name="T8" fmla="*/ 126 w 641"/>
                <a:gd name="T9" fmla="*/ 1105 h 1356"/>
                <a:gd name="T10" fmla="*/ 174 w 641"/>
                <a:gd name="T11" fmla="*/ 1201 h 1356"/>
                <a:gd name="T12" fmla="*/ 313 w 641"/>
                <a:gd name="T13" fmla="*/ 1348 h 1356"/>
                <a:gd name="T14" fmla="*/ 412 w 641"/>
                <a:gd name="T15" fmla="*/ 1150 h 1356"/>
                <a:gd name="T16" fmla="*/ 510 w 641"/>
                <a:gd name="T17" fmla="*/ 1057 h 1356"/>
                <a:gd name="T18" fmla="*/ 558 w 641"/>
                <a:gd name="T19" fmla="*/ 865 h 1356"/>
                <a:gd name="T20" fmla="*/ 626 w 641"/>
                <a:gd name="T21" fmla="*/ 748 h 1356"/>
                <a:gd name="T22" fmla="*/ 626 w 641"/>
                <a:gd name="T23" fmla="*/ 539 h 1356"/>
                <a:gd name="T24" fmla="*/ 534 w 641"/>
                <a:gd name="T25" fmla="*/ 369 h 1356"/>
                <a:gd name="T26" fmla="*/ 339 w 641"/>
                <a:gd name="T27" fmla="*/ 17 h 1356"/>
                <a:gd name="T28" fmla="*/ 52 w 641"/>
                <a:gd name="T29" fmla="*/ 474 h 13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1" h="1356">
                  <a:moveTo>
                    <a:pt x="52" y="474"/>
                  </a:moveTo>
                  <a:cubicBezTo>
                    <a:pt x="0" y="565"/>
                    <a:pt x="17" y="617"/>
                    <a:pt x="13" y="682"/>
                  </a:cubicBezTo>
                  <a:cubicBezTo>
                    <a:pt x="9" y="747"/>
                    <a:pt x="15" y="827"/>
                    <a:pt x="26" y="865"/>
                  </a:cubicBezTo>
                  <a:cubicBezTo>
                    <a:pt x="37" y="903"/>
                    <a:pt x="61" y="873"/>
                    <a:pt x="78" y="913"/>
                  </a:cubicBezTo>
                  <a:cubicBezTo>
                    <a:pt x="95" y="953"/>
                    <a:pt x="110" y="1057"/>
                    <a:pt x="126" y="1105"/>
                  </a:cubicBezTo>
                  <a:cubicBezTo>
                    <a:pt x="142" y="1153"/>
                    <a:pt x="143" y="1161"/>
                    <a:pt x="174" y="1201"/>
                  </a:cubicBezTo>
                  <a:cubicBezTo>
                    <a:pt x="205" y="1241"/>
                    <a:pt x="273" y="1356"/>
                    <a:pt x="313" y="1348"/>
                  </a:cubicBezTo>
                  <a:cubicBezTo>
                    <a:pt x="353" y="1340"/>
                    <a:pt x="379" y="1199"/>
                    <a:pt x="412" y="1150"/>
                  </a:cubicBezTo>
                  <a:cubicBezTo>
                    <a:pt x="445" y="1101"/>
                    <a:pt x="486" y="1104"/>
                    <a:pt x="510" y="1057"/>
                  </a:cubicBezTo>
                  <a:cubicBezTo>
                    <a:pt x="534" y="1010"/>
                    <a:pt x="539" y="916"/>
                    <a:pt x="558" y="865"/>
                  </a:cubicBezTo>
                  <a:cubicBezTo>
                    <a:pt x="577" y="814"/>
                    <a:pt x="615" y="802"/>
                    <a:pt x="626" y="748"/>
                  </a:cubicBezTo>
                  <a:cubicBezTo>
                    <a:pt x="637" y="694"/>
                    <a:pt x="641" y="602"/>
                    <a:pt x="626" y="539"/>
                  </a:cubicBezTo>
                  <a:cubicBezTo>
                    <a:pt x="611" y="476"/>
                    <a:pt x="582" y="456"/>
                    <a:pt x="534" y="369"/>
                  </a:cubicBezTo>
                  <a:cubicBezTo>
                    <a:pt x="486" y="282"/>
                    <a:pt x="419" y="0"/>
                    <a:pt x="339" y="17"/>
                  </a:cubicBezTo>
                  <a:cubicBezTo>
                    <a:pt x="259" y="34"/>
                    <a:pt x="112" y="379"/>
                    <a:pt x="52" y="474"/>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19" name="Freeform 7"/>
            <p:cNvSpPr>
              <a:spLocks/>
            </p:cNvSpPr>
            <p:nvPr/>
          </p:nvSpPr>
          <p:spPr bwMode="auto">
            <a:xfrm rot="-825038">
              <a:off x="1506" y="1680"/>
              <a:ext cx="1215" cy="581"/>
            </a:xfrm>
            <a:custGeom>
              <a:avLst/>
              <a:gdLst>
                <a:gd name="T0" fmla="*/ 263 w 1215"/>
                <a:gd name="T1" fmla="*/ 386 h 581"/>
                <a:gd name="T2" fmla="*/ 436 w 1215"/>
                <a:gd name="T3" fmla="*/ 454 h 581"/>
                <a:gd name="T4" fmla="*/ 544 w 1215"/>
                <a:gd name="T5" fmla="*/ 493 h 581"/>
                <a:gd name="T6" fmla="*/ 696 w 1215"/>
                <a:gd name="T7" fmla="*/ 574 h 581"/>
                <a:gd name="T8" fmla="*/ 880 w 1215"/>
                <a:gd name="T9" fmla="*/ 537 h 581"/>
                <a:gd name="T10" fmla="*/ 986 w 1215"/>
                <a:gd name="T11" fmla="*/ 517 h 581"/>
                <a:gd name="T12" fmla="*/ 1207 w 1215"/>
                <a:gd name="T13" fmla="*/ 420 h 581"/>
                <a:gd name="T14" fmla="*/ 1037 w 1215"/>
                <a:gd name="T15" fmla="*/ 245 h 581"/>
                <a:gd name="T16" fmla="*/ 939 w 1215"/>
                <a:gd name="T17" fmla="*/ 155 h 581"/>
                <a:gd name="T18" fmla="*/ 767 w 1215"/>
                <a:gd name="T19" fmla="*/ 57 h 581"/>
                <a:gd name="T20" fmla="*/ 617 w 1215"/>
                <a:gd name="T21" fmla="*/ 13 h 581"/>
                <a:gd name="T22" fmla="*/ 480 w 1215"/>
                <a:gd name="T23" fmla="*/ 11 h 581"/>
                <a:gd name="T24" fmla="*/ 311 w 1215"/>
                <a:gd name="T25" fmla="*/ 80 h 581"/>
                <a:gd name="T26" fmla="*/ 8 w 1215"/>
                <a:gd name="T27" fmla="*/ 161 h 581"/>
                <a:gd name="T28" fmla="*/ 263 w 1215"/>
                <a:gd name="T29" fmla="*/ 386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5" h="581">
                  <a:moveTo>
                    <a:pt x="263" y="386"/>
                  </a:moveTo>
                  <a:cubicBezTo>
                    <a:pt x="334" y="435"/>
                    <a:pt x="389" y="436"/>
                    <a:pt x="436" y="454"/>
                  </a:cubicBezTo>
                  <a:cubicBezTo>
                    <a:pt x="483" y="472"/>
                    <a:pt x="501" y="473"/>
                    <a:pt x="544" y="493"/>
                  </a:cubicBezTo>
                  <a:cubicBezTo>
                    <a:pt x="587" y="512"/>
                    <a:pt x="640" y="566"/>
                    <a:pt x="696" y="574"/>
                  </a:cubicBezTo>
                  <a:cubicBezTo>
                    <a:pt x="753" y="581"/>
                    <a:pt x="832" y="547"/>
                    <a:pt x="880" y="537"/>
                  </a:cubicBezTo>
                  <a:cubicBezTo>
                    <a:pt x="929" y="527"/>
                    <a:pt x="932" y="536"/>
                    <a:pt x="986" y="517"/>
                  </a:cubicBezTo>
                  <a:cubicBezTo>
                    <a:pt x="1040" y="498"/>
                    <a:pt x="1199" y="465"/>
                    <a:pt x="1207" y="420"/>
                  </a:cubicBezTo>
                  <a:cubicBezTo>
                    <a:pt x="1215" y="375"/>
                    <a:pt x="1082" y="289"/>
                    <a:pt x="1037" y="245"/>
                  </a:cubicBezTo>
                  <a:cubicBezTo>
                    <a:pt x="992" y="201"/>
                    <a:pt x="983" y="186"/>
                    <a:pt x="939" y="155"/>
                  </a:cubicBezTo>
                  <a:cubicBezTo>
                    <a:pt x="895" y="124"/>
                    <a:pt x="821" y="81"/>
                    <a:pt x="767" y="57"/>
                  </a:cubicBezTo>
                  <a:cubicBezTo>
                    <a:pt x="713" y="33"/>
                    <a:pt x="665" y="21"/>
                    <a:pt x="617" y="13"/>
                  </a:cubicBezTo>
                  <a:cubicBezTo>
                    <a:pt x="569" y="5"/>
                    <a:pt x="531" y="0"/>
                    <a:pt x="480" y="11"/>
                  </a:cubicBezTo>
                  <a:cubicBezTo>
                    <a:pt x="430" y="23"/>
                    <a:pt x="389" y="55"/>
                    <a:pt x="311" y="80"/>
                  </a:cubicBezTo>
                  <a:cubicBezTo>
                    <a:pt x="233" y="105"/>
                    <a:pt x="16" y="110"/>
                    <a:pt x="8" y="161"/>
                  </a:cubicBezTo>
                  <a:cubicBezTo>
                    <a:pt x="0" y="212"/>
                    <a:pt x="191" y="337"/>
                    <a:pt x="263" y="386"/>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20" name="Freeform 8"/>
            <p:cNvSpPr>
              <a:spLocks/>
            </p:cNvSpPr>
            <p:nvPr/>
          </p:nvSpPr>
          <p:spPr bwMode="auto">
            <a:xfrm rot="-440198">
              <a:off x="2736" y="1632"/>
              <a:ext cx="1192" cy="554"/>
            </a:xfrm>
            <a:custGeom>
              <a:avLst/>
              <a:gdLst>
                <a:gd name="T0" fmla="*/ 946 w 1192"/>
                <a:gd name="T1" fmla="*/ 191 h 554"/>
                <a:gd name="T2" fmla="*/ 826 w 1192"/>
                <a:gd name="T3" fmla="*/ 65 h 554"/>
                <a:gd name="T4" fmla="*/ 643 w 1192"/>
                <a:gd name="T5" fmla="*/ 39 h 554"/>
                <a:gd name="T6" fmla="*/ 500 w 1192"/>
                <a:gd name="T7" fmla="*/ 0 h 554"/>
                <a:gd name="T8" fmla="*/ 291 w 1192"/>
                <a:gd name="T9" fmla="*/ 39 h 554"/>
                <a:gd name="T10" fmla="*/ 208 w 1192"/>
                <a:gd name="T11" fmla="*/ 110 h 554"/>
                <a:gd name="T12" fmla="*/ 4 w 1192"/>
                <a:gd name="T13" fmla="*/ 247 h 554"/>
                <a:gd name="T14" fmla="*/ 230 w 1192"/>
                <a:gd name="T15" fmla="*/ 352 h 554"/>
                <a:gd name="T16" fmla="*/ 310 w 1192"/>
                <a:gd name="T17" fmla="*/ 461 h 554"/>
                <a:gd name="T18" fmla="*/ 495 w 1192"/>
                <a:gd name="T19" fmla="*/ 532 h 554"/>
                <a:gd name="T20" fmla="*/ 691 w 1192"/>
                <a:gd name="T21" fmla="*/ 508 h 554"/>
                <a:gd name="T22" fmla="*/ 793 w 1192"/>
                <a:gd name="T23" fmla="*/ 473 h 554"/>
                <a:gd name="T24" fmla="*/ 941 w 1192"/>
                <a:gd name="T25" fmla="*/ 440 h 554"/>
                <a:gd name="T26" fmla="*/ 1192 w 1192"/>
                <a:gd name="T27" fmla="*/ 512 h 554"/>
                <a:gd name="T28" fmla="*/ 946 w 1192"/>
                <a:gd name="T29" fmla="*/ 191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92" h="554">
                  <a:moveTo>
                    <a:pt x="946" y="191"/>
                  </a:moveTo>
                  <a:cubicBezTo>
                    <a:pt x="885" y="117"/>
                    <a:pt x="876" y="90"/>
                    <a:pt x="826" y="65"/>
                  </a:cubicBezTo>
                  <a:cubicBezTo>
                    <a:pt x="776" y="40"/>
                    <a:pt x="697" y="50"/>
                    <a:pt x="643" y="39"/>
                  </a:cubicBezTo>
                  <a:cubicBezTo>
                    <a:pt x="589" y="28"/>
                    <a:pt x="559" y="0"/>
                    <a:pt x="500" y="0"/>
                  </a:cubicBezTo>
                  <a:cubicBezTo>
                    <a:pt x="441" y="0"/>
                    <a:pt x="340" y="21"/>
                    <a:pt x="291" y="39"/>
                  </a:cubicBezTo>
                  <a:cubicBezTo>
                    <a:pt x="242" y="57"/>
                    <a:pt x="256" y="75"/>
                    <a:pt x="208" y="110"/>
                  </a:cubicBezTo>
                  <a:cubicBezTo>
                    <a:pt x="160" y="145"/>
                    <a:pt x="0" y="207"/>
                    <a:pt x="4" y="247"/>
                  </a:cubicBezTo>
                  <a:cubicBezTo>
                    <a:pt x="8" y="287"/>
                    <a:pt x="179" y="316"/>
                    <a:pt x="230" y="352"/>
                  </a:cubicBezTo>
                  <a:cubicBezTo>
                    <a:pt x="281" y="388"/>
                    <a:pt x="266" y="431"/>
                    <a:pt x="310" y="461"/>
                  </a:cubicBezTo>
                  <a:cubicBezTo>
                    <a:pt x="353" y="491"/>
                    <a:pt x="431" y="525"/>
                    <a:pt x="495" y="532"/>
                  </a:cubicBezTo>
                  <a:cubicBezTo>
                    <a:pt x="558" y="540"/>
                    <a:pt x="641" y="518"/>
                    <a:pt x="691" y="508"/>
                  </a:cubicBezTo>
                  <a:cubicBezTo>
                    <a:pt x="741" y="498"/>
                    <a:pt x="750" y="483"/>
                    <a:pt x="793" y="473"/>
                  </a:cubicBezTo>
                  <a:cubicBezTo>
                    <a:pt x="834" y="461"/>
                    <a:pt x="875" y="433"/>
                    <a:pt x="941" y="440"/>
                  </a:cubicBezTo>
                  <a:cubicBezTo>
                    <a:pt x="1007" y="447"/>
                    <a:pt x="1191" y="554"/>
                    <a:pt x="1192" y="512"/>
                  </a:cubicBezTo>
                  <a:cubicBezTo>
                    <a:pt x="1192" y="471"/>
                    <a:pt x="998" y="258"/>
                    <a:pt x="946" y="191"/>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grpSp>
      <p:sp>
        <p:nvSpPr>
          <p:cNvPr id="89094" name="Line 9"/>
          <p:cNvSpPr>
            <a:spLocks noChangeShapeType="1"/>
          </p:cNvSpPr>
          <p:nvPr/>
        </p:nvSpPr>
        <p:spPr bwMode="auto">
          <a:xfrm>
            <a:off x="2770188" y="3373438"/>
            <a:ext cx="2895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5" name="Freeform 10"/>
          <p:cNvSpPr>
            <a:spLocks/>
          </p:cNvSpPr>
          <p:nvPr/>
        </p:nvSpPr>
        <p:spPr bwMode="auto">
          <a:xfrm>
            <a:off x="3179763" y="3367088"/>
            <a:ext cx="1036637" cy="931862"/>
          </a:xfrm>
          <a:custGeom>
            <a:avLst/>
            <a:gdLst>
              <a:gd name="T0" fmla="*/ 2147483647 w 653"/>
              <a:gd name="T1" fmla="*/ 0 h 587"/>
              <a:gd name="T2" fmla="*/ 2147483647 w 653"/>
              <a:gd name="T3" fmla="*/ 2147483647 h 587"/>
              <a:gd name="T4" fmla="*/ 2147483647 w 653"/>
              <a:gd name="T5" fmla="*/ 2147483647 h 587"/>
              <a:gd name="T6" fmla="*/ 2147483647 w 653"/>
              <a:gd name="T7" fmla="*/ 2147483647 h 587"/>
              <a:gd name="T8" fmla="*/ 2147483647 w 653"/>
              <a:gd name="T9" fmla="*/ 2147483647 h 587"/>
              <a:gd name="T10" fmla="*/ 2147483647 w 653"/>
              <a:gd name="T11" fmla="*/ 2147483647 h 587"/>
              <a:gd name="T12" fmla="*/ 0 w 653"/>
              <a:gd name="T13" fmla="*/ 2147483647 h 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 h="587">
                <a:moveTo>
                  <a:pt x="653" y="0"/>
                </a:moveTo>
                <a:cubicBezTo>
                  <a:pt x="584" y="68"/>
                  <a:pt x="508" y="125"/>
                  <a:pt x="431" y="183"/>
                </a:cubicBezTo>
                <a:cubicBezTo>
                  <a:pt x="410" y="245"/>
                  <a:pt x="362" y="286"/>
                  <a:pt x="313" y="326"/>
                </a:cubicBezTo>
                <a:cubicBezTo>
                  <a:pt x="299" y="338"/>
                  <a:pt x="289" y="355"/>
                  <a:pt x="274" y="365"/>
                </a:cubicBezTo>
                <a:cubicBezTo>
                  <a:pt x="263" y="373"/>
                  <a:pt x="248" y="373"/>
                  <a:pt x="235" y="378"/>
                </a:cubicBezTo>
                <a:cubicBezTo>
                  <a:pt x="197" y="394"/>
                  <a:pt x="130" y="432"/>
                  <a:pt x="105" y="457"/>
                </a:cubicBezTo>
                <a:cubicBezTo>
                  <a:pt x="65" y="497"/>
                  <a:pt x="41" y="549"/>
                  <a:pt x="0" y="58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6" name="Freeform 11"/>
          <p:cNvSpPr>
            <a:spLocks/>
          </p:cNvSpPr>
          <p:nvPr/>
        </p:nvSpPr>
        <p:spPr bwMode="auto">
          <a:xfrm>
            <a:off x="4008438" y="3367088"/>
            <a:ext cx="214312" cy="1076325"/>
          </a:xfrm>
          <a:custGeom>
            <a:avLst/>
            <a:gdLst>
              <a:gd name="T0" fmla="*/ 2147483647 w 135"/>
              <a:gd name="T1" fmla="*/ 0 h 678"/>
              <a:gd name="T2" fmla="*/ 2147483647 w 135"/>
              <a:gd name="T3" fmla="*/ 2147483647 h 678"/>
              <a:gd name="T4" fmla="*/ 2147483647 w 135"/>
              <a:gd name="T5" fmla="*/ 2147483647 h 678"/>
              <a:gd name="T6" fmla="*/ 0 w 135"/>
              <a:gd name="T7" fmla="*/ 2147483647 h 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678">
                <a:moveTo>
                  <a:pt x="118" y="0"/>
                </a:moveTo>
                <a:cubicBezTo>
                  <a:pt x="135" y="120"/>
                  <a:pt x="119" y="212"/>
                  <a:pt x="52" y="313"/>
                </a:cubicBezTo>
                <a:cubicBezTo>
                  <a:pt x="31" y="419"/>
                  <a:pt x="26" y="518"/>
                  <a:pt x="13" y="626"/>
                </a:cubicBezTo>
                <a:cubicBezTo>
                  <a:pt x="11" y="644"/>
                  <a:pt x="0" y="678"/>
                  <a:pt x="0" y="67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7" name="Freeform 12"/>
          <p:cNvSpPr>
            <a:spLocks/>
          </p:cNvSpPr>
          <p:nvPr/>
        </p:nvSpPr>
        <p:spPr bwMode="auto">
          <a:xfrm>
            <a:off x="4070350" y="4071938"/>
            <a:ext cx="234950" cy="434975"/>
          </a:xfrm>
          <a:custGeom>
            <a:avLst/>
            <a:gdLst>
              <a:gd name="T0" fmla="*/ 0 w 148"/>
              <a:gd name="T1" fmla="*/ 0 h 274"/>
              <a:gd name="T2" fmla="*/ 2147483647 w 148"/>
              <a:gd name="T3" fmla="*/ 2147483647 h 274"/>
              <a:gd name="T4" fmla="*/ 2147483647 w 148"/>
              <a:gd name="T5" fmla="*/ 2147483647 h 274"/>
              <a:gd name="T6" fmla="*/ 2147483647 w 148"/>
              <a:gd name="T7" fmla="*/ 2147483647 h 274"/>
              <a:gd name="T8" fmla="*/ 2147483647 w 148"/>
              <a:gd name="T9" fmla="*/ 2147483647 h 274"/>
              <a:gd name="T10" fmla="*/ 2147483647 w 148"/>
              <a:gd name="T11" fmla="*/ 2147483647 h 274"/>
              <a:gd name="T12" fmla="*/ 2147483647 w 148"/>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74">
                <a:moveTo>
                  <a:pt x="0" y="0"/>
                </a:moveTo>
                <a:cubicBezTo>
                  <a:pt x="13" y="4"/>
                  <a:pt x="29" y="3"/>
                  <a:pt x="39" y="13"/>
                </a:cubicBezTo>
                <a:cubicBezTo>
                  <a:pt x="49" y="23"/>
                  <a:pt x="45" y="40"/>
                  <a:pt x="52" y="52"/>
                </a:cubicBezTo>
                <a:cubicBezTo>
                  <a:pt x="59" y="63"/>
                  <a:pt x="70" y="69"/>
                  <a:pt x="79" y="78"/>
                </a:cubicBezTo>
                <a:cubicBezTo>
                  <a:pt x="92" y="117"/>
                  <a:pt x="95" y="161"/>
                  <a:pt x="118" y="195"/>
                </a:cubicBezTo>
                <a:cubicBezTo>
                  <a:pt x="127" y="208"/>
                  <a:pt x="139" y="219"/>
                  <a:pt x="144" y="234"/>
                </a:cubicBezTo>
                <a:cubicBezTo>
                  <a:pt x="148" y="247"/>
                  <a:pt x="144" y="261"/>
                  <a:pt x="144" y="274"/>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8" name="Freeform 13"/>
          <p:cNvSpPr>
            <a:spLocks/>
          </p:cNvSpPr>
          <p:nvPr/>
        </p:nvSpPr>
        <p:spPr bwMode="auto">
          <a:xfrm>
            <a:off x="4216400" y="3367088"/>
            <a:ext cx="579438" cy="1035050"/>
          </a:xfrm>
          <a:custGeom>
            <a:avLst/>
            <a:gdLst>
              <a:gd name="T0" fmla="*/ 0 w 365"/>
              <a:gd name="T1" fmla="*/ 0 h 652"/>
              <a:gd name="T2" fmla="*/ 2147483647 w 365"/>
              <a:gd name="T3" fmla="*/ 2147483647 h 652"/>
              <a:gd name="T4" fmla="*/ 2147483647 w 365"/>
              <a:gd name="T5" fmla="*/ 2147483647 h 652"/>
              <a:gd name="T6" fmla="*/ 2147483647 w 365"/>
              <a:gd name="T7" fmla="*/ 2147483647 h 652"/>
              <a:gd name="T8" fmla="*/ 2147483647 w 365"/>
              <a:gd name="T9" fmla="*/ 2147483647 h 652"/>
              <a:gd name="T10" fmla="*/ 2147483647 w 365"/>
              <a:gd name="T11" fmla="*/ 2147483647 h 6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5" h="652">
                <a:moveTo>
                  <a:pt x="0" y="0"/>
                </a:moveTo>
                <a:cubicBezTo>
                  <a:pt x="25" y="102"/>
                  <a:pt x="74" y="101"/>
                  <a:pt x="130" y="157"/>
                </a:cubicBezTo>
                <a:cubicBezTo>
                  <a:pt x="196" y="223"/>
                  <a:pt x="212" y="317"/>
                  <a:pt x="234" y="404"/>
                </a:cubicBezTo>
                <a:cubicBezTo>
                  <a:pt x="252" y="477"/>
                  <a:pt x="289" y="529"/>
                  <a:pt x="313" y="600"/>
                </a:cubicBezTo>
                <a:cubicBezTo>
                  <a:pt x="317" y="613"/>
                  <a:pt x="322" y="626"/>
                  <a:pt x="326" y="639"/>
                </a:cubicBezTo>
                <a:cubicBezTo>
                  <a:pt x="330" y="652"/>
                  <a:pt x="365" y="652"/>
                  <a:pt x="365" y="65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9" name="Freeform 14"/>
          <p:cNvSpPr>
            <a:spLocks/>
          </p:cNvSpPr>
          <p:nvPr/>
        </p:nvSpPr>
        <p:spPr bwMode="auto">
          <a:xfrm>
            <a:off x="4216400" y="3387725"/>
            <a:ext cx="993775" cy="766763"/>
          </a:xfrm>
          <a:custGeom>
            <a:avLst/>
            <a:gdLst>
              <a:gd name="T0" fmla="*/ 0 w 626"/>
              <a:gd name="T1" fmla="*/ 0 h 483"/>
              <a:gd name="T2" fmla="*/ 2147483647 w 626"/>
              <a:gd name="T3" fmla="*/ 2147483647 h 483"/>
              <a:gd name="T4" fmla="*/ 2147483647 w 626"/>
              <a:gd name="T5" fmla="*/ 2147483647 h 483"/>
              <a:gd name="T6" fmla="*/ 2147483647 w 626"/>
              <a:gd name="T7" fmla="*/ 2147483647 h 483"/>
              <a:gd name="T8" fmla="*/ 2147483647 w 626"/>
              <a:gd name="T9" fmla="*/ 2147483647 h 483"/>
              <a:gd name="T10" fmla="*/ 2147483647 w 626"/>
              <a:gd name="T11" fmla="*/ 2147483647 h 483"/>
              <a:gd name="T12" fmla="*/ 2147483647 w 626"/>
              <a:gd name="T13" fmla="*/ 2147483647 h 483"/>
              <a:gd name="T14" fmla="*/ 2147483647 w 626"/>
              <a:gd name="T15" fmla="*/ 2147483647 h 483"/>
              <a:gd name="T16" fmla="*/ 2147483647 w 626"/>
              <a:gd name="T17" fmla="*/ 2147483647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6" h="483">
                <a:moveTo>
                  <a:pt x="0" y="0"/>
                </a:moveTo>
                <a:cubicBezTo>
                  <a:pt x="76" y="25"/>
                  <a:pt x="121" y="84"/>
                  <a:pt x="182" y="131"/>
                </a:cubicBezTo>
                <a:cubicBezTo>
                  <a:pt x="207" y="150"/>
                  <a:pt x="260" y="183"/>
                  <a:pt x="260" y="183"/>
                </a:cubicBezTo>
                <a:cubicBezTo>
                  <a:pt x="269" y="196"/>
                  <a:pt x="276" y="210"/>
                  <a:pt x="286" y="222"/>
                </a:cubicBezTo>
                <a:cubicBezTo>
                  <a:pt x="294" y="232"/>
                  <a:pt x="305" y="238"/>
                  <a:pt x="313" y="248"/>
                </a:cubicBezTo>
                <a:cubicBezTo>
                  <a:pt x="359" y="309"/>
                  <a:pt x="362" y="355"/>
                  <a:pt x="430" y="378"/>
                </a:cubicBezTo>
                <a:cubicBezTo>
                  <a:pt x="439" y="391"/>
                  <a:pt x="444" y="408"/>
                  <a:pt x="456" y="418"/>
                </a:cubicBezTo>
                <a:cubicBezTo>
                  <a:pt x="467" y="427"/>
                  <a:pt x="482" y="426"/>
                  <a:pt x="495" y="431"/>
                </a:cubicBezTo>
                <a:cubicBezTo>
                  <a:pt x="597" y="468"/>
                  <a:pt x="569" y="455"/>
                  <a:pt x="626" y="48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0" name="Freeform 15"/>
          <p:cNvSpPr>
            <a:spLocks/>
          </p:cNvSpPr>
          <p:nvPr/>
        </p:nvSpPr>
        <p:spPr bwMode="auto">
          <a:xfrm>
            <a:off x="3614738" y="3802063"/>
            <a:ext cx="187325" cy="538162"/>
          </a:xfrm>
          <a:custGeom>
            <a:avLst/>
            <a:gdLst>
              <a:gd name="T0" fmla="*/ 2147483647 w 118"/>
              <a:gd name="T1" fmla="*/ 0 h 339"/>
              <a:gd name="T2" fmla="*/ 2147483647 w 118"/>
              <a:gd name="T3" fmla="*/ 2147483647 h 339"/>
              <a:gd name="T4" fmla="*/ 0 w 118"/>
              <a:gd name="T5" fmla="*/ 2147483647 h 339"/>
              <a:gd name="T6" fmla="*/ 0 60000 65536"/>
              <a:gd name="T7" fmla="*/ 0 60000 65536"/>
              <a:gd name="T8" fmla="*/ 0 60000 65536"/>
            </a:gdLst>
            <a:ahLst/>
            <a:cxnLst>
              <a:cxn ang="T6">
                <a:pos x="T0" y="T1"/>
              </a:cxn>
              <a:cxn ang="T7">
                <a:pos x="T2" y="T3"/>
              </a:cxn>
              <a:cxn ang="T8">
                <a:pos x="T4" y="T5"/>
              </a:cxn>
            </a:cxnLst>
            <a:rect l="0" t="0" r="r" b="b"/>
            <a:pathLst>
              <a:path w="118" h="339">
                <a:moveTo>
                  <a:pt x="105" y="0"/>
                </a:moveTo>
                <a:cubicBezTo>
                  <a:pt x="100" y="70"/>
                  <a:pt x="118" y="151"/>
                  <a:pt x="79" y="209"/>
                </a:cubicBezTo>
                <a:cubicBezTo>
                  <a:pt x="48" y="255"/>
                  <a:pt x="0" y="276"/>
                  <a:pt x="0" y="33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1" name="Text Box 16"/>
          <p:cNvSpPr txBox="1">
            <a:spLocks noChangeArrowheads="1"/>
          </p:cNvSpPr>
          <p:nvPr/>
        </p:nvSpPr>
        <p:spPr bwMode="auto">
          <a:xfrm>
            <a:off x="3101975" y="4459288"/>
            <a:ext cx="2531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000000"/>
                </a:solidFill>
              </a:rPr>
              <a:t>Bodenlösung </a:t>
            </a:r>
            <a:endParaRPr lang="de-DE" altLang="de-DE" dirty="0">
              <a:solidFill>
                <a:srgbClr val="000000"/>
              </a:solidFill>
              <a:latin typeface="Times New Roman" pitchFamily="18" charset="0"/>
            </a:endParaRPr>
          </a:p>
        </p:txBody>
      </p:sp>
      <p:sp>
        <p:nvSpPr>
          <p:cNvPr id="89102" name="Freeform 17"/>
          <p:cNvSpPr>
            <a:spLocks/>
          </p:cNvSpPr>
          <p:nvPr/>
        </p:nvSpPr>
        <p:spPr bwMode="auto">
          <a:xfrm>
            <a:off x="4195763" y="2828925"/>
            <a:ext cx="41275" cy="517525"/>
          </a:xfrm>
          <a:custGeom>
            <a:avLst/>
            <a:gdLst>
              <a:gd name="T0" fmla="*/ 0 w 26"/>
              <a:gd name="T1" fmla="*/ 0 h 326"/>
              <a:gd name="T2" fmla="*/ 2147483647 w 26"/>
              <a:gd name="T3" fmla="*/ 2147483647 h 326"/>
              <a:gd name="T4" fmla="*/ 0 w 26"/>
              <a:gd name="T5" fmla="*/ 2147483647 h 326"/>
              <a:gd name="T6" fmla="*/ 0 60000 65536"/>
              <a:gd name="T7" fmla="*/ 0 60000 65536"/>
              <a:gd name="T8" fmla="*/ 0 60000 65536"/>
            </a:gdLst>
            <a:ahLst/>
            <a:cxnLst>
              <a:cxn ang="T6">
                <a:pos x="T0" y="T1"/>
              </a:cxn>
              <a:cxn ang="T7">
                <a:pos x="T2" y="T3"/>
              </a:cxn>
              <a:cxn ang="T8">
                <a:pos x="T4" y="T5"/>
              </a:cxn>
            </a:cxnLst>
            <a:rect l="0" t="0" r="r" b="b"/>
            <a:pathLst>
              <a:path w="26" h="326">
                <a:moveTo>
                  <a:pt x="0" y="0"/>
                </a:moveTo>
                <a:cubicBezTo>
                  <a:pt x="7" y="35"/>
                  <a:pt x="26" y="68"/>
                  <a:pt x="26" y="104"/>
                </a:cubicBezTo>
                <a:cubicBezTo>
                  <a:pt x="26" y="182"/>
                  <a:pt x="0" y="249"/>
                  <a:pt x="0" y="326"/>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3" name="Rectangle 18"/>
          <p:cNvSpPr>
            <a:spLocks noChangeArrowheads="1"/>
          </p:cNvSpPr>
          <p:nvPr/>
        </p:nvSpPr>
        <p:spPr bwMode="auto">
          <a:xfrm>
            <a:off x="2562225" y="3830638"/>
            <a:ext cx="3352800" cy="119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grpSp>
        <p:nvGrpSpPr>
          <p:cNvPr id="89104" name="Group 19"/>
          <p:cNvGrpSpPr>
            <a:grpSpLocks/>
          </p:cNvGrpSpPr>
          <p:nvPr/>
        </p:nvGrpSpPr>
        <p:grpSpPr bwMode="auto">
          <a:xfrm>
            <a:off x="1331913" y="4232275"/>
            <a:ext cx="738187" cy="274638"/>
            <a:chOff x="223" y="1198"/>
            <a:chExt cx="465" cy="173"/>
          </a:xfrm>
        </p:grpSpPr>
        <p:sp>
          <p:nvSpPr>
            <p:cNvPr id="89116" name="Line 20"/>
            <p:cNvSpPr>
              <a:spLocks noChangeShapeType="1"/>
            </p:cNvSpPr>
            <p:nvPr/>
          </p:nvSpPr>
          <p:spPr bwMode="auto">
            <a:xfrm rot="3222154">
              <a:off x="452" y="969"/>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7" name="Line 21"/>
            <p:cNvSpPr>
              <a:spLocks noChangeShapeType="1"/>
            </p:cNvSpPr>
            <p:nvPr/>
          </p:nvSpPr>
          <p:spPr bwMode="auto">
            <a:xfrm rot="3222154">
              <a:off x="459" y="1142"/>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5" name="Group 22"/>
          <p:cNvGrpSpPr>
            <a:grpSpLocks/>
          </p:cNvGrpSpPr>
          <p:nvPr/>
        </p:nvGrpSpPr>
        <p:grpSpPr bwMode="auto">
          <a:xfrm>
            <a:off x="5210175" y="5086350"/>
            <a:ext cx="228600" cy="879475"/>
            <a:chOff x="2736" y="3120"/>
            <a:chExt cx="144" cy="554"/>
          </a:xfrm>
        </p:grpSpPr>
        <p:sp>
          <p:nvSpPr>
            <p:cNvPr id="89114"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5"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6" name="Group 25"/>
          <p:cNvGrpSpPr>
            <a:grpSpLocks/>
          </p:cNvGrpSpPr>
          <p:nvPr/>
        </p:nvGrpSpPr>
        <p:grpSpPr bwMode="auto">
          <a:xfrm>
            <a:off x="6119813" y="4289425"/>
            <a:ext cx="992187" cy="74613"/>
            <a:chOff x="4463" y="1549"/>
            <a:chExt cx="625" cy="47"/>
          </a:xfrm>
        </p:grpSpPr>
        <p:sp>
          <p:nvSpPr>
            <p:cNvPr id="89112" name="Line 26"/>
            <p:cNvSpPr>
              <a:spLocks noChangeShapeType="1"/>
            </p:cNvSpPr>
            <p:nvPr/>
          </p:nvSpPr>
          <p:spPr bwMode="auto">
            <a:xfrm rot="-2970024">
              <a:off x="4692" y="1367"/>
              <a:ext cx="0" cy="458"/>
            </a:xfrm>
            <a:prstGeom prst="line">
              <a:avLst/>
            </a:prstGeom>
            <a:noFill/>
            <a:ln w="317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3" name="Line 27"/>
            <p:cNvSpPr>
              <a:spLocks noChangeShapeType="1"/>
            </p:cNvSpPr>
            <p:nvPr/>
          </p:nvSpPr>
          <p:spPr bwMode="auto">
            <a:xfrm rot="-2970024">
              <a:off x="4859" y="1320"/>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
        <p:nvSpPr>
          <p:cNvPr id="89107" name="Rectangle 28"/>
          <p:cNvSpPr>
            <a:spLocks noGrp="1" noChangeArrowheads="1"/>
          </p:cNvSpPr>
          <p:nvPr>
            <p:ph type="title" idx="4294967295"/>
          </p:nvPr>
        </p:nvSpPr>
        <p:spPr>
          <a:xfrm>
            <a:off x="685800" y="0"/>
            <a:ext cx="7772400" cy="1066800"/>
          </a:xfrm>
        </p:spPr>
        <p:txBody>
          <a:bodyPr/>
          <a:lstStyle/>
          <a:p>
            <a:pPr eaLnBrk="1" hangingPunct="1"/>
            <a:r>
              <a:rPr lang="de-DE" altLang="de-DE" sz="3200" b="1" dirty="0" smtClean="0">
                <a:solidFill>
                  <a:srgbClr val="0000FF"/>
                </a:solidFill>
                <a:cs typeface="Arial" charset="0"/>
              </a:rPr>
              <a:t>P Dynamik im Boden</a:t>
            </a:r>
          </a:p>
        </p:txBody>
      </p:sp>
      <p:sp>
        <p:nvSpPr>
          <p:cNvPr id="89108" name="Textfeld 5"/>
          <p:cNvSpPr txBox="1">
            <a:spLocks noChangeArrowheads="1"/>
          </p:cNvSpPr>
          <p:nvPr/>
        </p:nvSpPr>
        <p:spPr bwMode="auto">
          <a:xfrm>
            <a:off x="246867" y="5912019"/>
            <a:ext cx="382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2800" dirty="0" smtClean="0">
                <a:solidFill>
                  <a:srgbClr val="000000"/>
                </a:solidFill>
              </a:rPr>
              <a:t>Okkludierte Phosphate</a:t>
            </a:r>
            <a:endParaRPr lang="de-DE" altLang="de-DE" sz="2800" dirty="0">
              <a:solidFill>
                <a:srgbClr val="000000"/>
              </a:solidFill>
            </a:endParaRPr>
          </a:p>
        </p:txBody>
      </p:sp>
      <p:grpSp>
        <p:nvGrpSpPr>
          <p:cNvPr id="89109" name="Group 22"/>
          <p:cNvGrpSpPr>
            <a:grpSpLocks/>
          </p:cNvGrpSpPr>
          <p:nvPr/>
        </p:nvGrpSpPr>
        <p:grpSpPr bwMode="auto">
          <a:xfrm>
            <a:off x="2770188" y="5162550"/>
            <a:ext cx="228600" cy="879475"/>
            <a:chOff x="2736" y="3120"/>
            <a:chExt cx="144" cy="554"/>
          </a:xfrm>
        </p:grpSpPr>
        <p:sp>
          <p:nvSpPr>
            <p:cNvPr id="89110"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1"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3237189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609600"/>
            <a:ext cx="7772400" cy="4495800"/>
          </a:xfrm>
        </p:spPr>
        <p:txBody>
          <a:bodyPr/>
          <a:lstStyle/>
          <a:p>
            <a:pPr algn="l" eaLnBrk="1" hangingPunct="1"/>
            <a:r>
              <a:rPr lang="de-DE" altLang="de-DE" sz="3200" b="1" dirty="0" smtClean="0">
                <a:solidFill>
                  <a:schemeClr val="accent2"/>
                </a:solidFill>
              </a:rPr>
              <a:t>Calciumphosphate:</a:t>
            </a:r>
            <a:br>
              <a:rPr lang="de-DE" altLang="de-DE" sz="3200" b="1" dirty="0" smtClean="0">
                <a:solidFill>
                  <a:schemeClr val="accent2"/>
                </a:solidFill>
              </a:rPr>
            </a:br>
            <a:r>
              <a:rPr lang="de-DE" altLang="de-DE" sz="3200" dirty="0" smtClean="0">
                <a:solidFill>
                  <a:schemeClr val="accent2"/>
                </a:solidFill>
              </a:rPr>
              <a:t/>
            </a:r>
            <a:br>
              <a:rPr lang="de-DE" altLang="de-DE" sz="3200" dirty="0" smtClean="0">
                <a:solidFill>
                  <a:schemeClr val="accent2"/>
                </a:solidFill>
              </a:rPr>
            </a:br>
            <a:r>
              <a:rPr lang="de-DE" altLang="de-DE" sz="3200" dirty="0" err="1" smtClean="0">
                <a:solidFill>
                  <a:schemeClr val="accent2"/>
                </a:solidFill>
              </a:rPr>
              <a:t>Hydroxylapatit</a:t>
            </a:r>
            <a:r>
              <a:rPr lang="de-DE" altLang="de-DE" sz="3200" dirty="0" smtClean="0">
                <a:solidFill>
                  <a:schemeClr val="accent2"/>
                </a:solidFill>
              </a:rPr>
              <a:t>	Ca</a:t>
            </a:r>
            <a:r>
              <a:rPr lang="de-DE" altLang="de-DE" sz="3200" baseline="-25000" dirty="0" smtClean="0">
                <a:solidFill>
                  <a:schemeClr val="accent2"/>
                </a:solidFill>
              </a:rPr>
              <a:t>5</a:t>
            </a:r>
            <a:r>
              <a:rPr lang="de-DE" altLang="de-DE" sz="3200" dirty="0" smtClean="0">
                <a:solidFill>
                  <a:schemeClr val="accent2"/>
                </a:solidFill>
              </a:rPr>
              <a:t>(PO4)</a:t>
            </a:r>
            <a:r>
              <a:rPr lang="de-DE" altLang="de-DE" sz="3200" baseline="-25000" dirty="0" smtClean="0">
                <a:solidFill>
                  <a:schemeClr val="accent2"/>
                </a:solidFill>
              </a:rPr>
              <a:t>3</a:t>
            </a:r>
            <a:r>
              <a:rPr lang="de-DE" altLang="de-DE" sz="3200" dirty="0" smtClean="0">
                <a:solidFill>
                  <a:schemeClr val="accent2"/>
                </a:solidFill>
              </a:rPr>
              <a:t>OH</a:t>
            </a:r>
            <a:br>
              <a:rPr lang="de-DE" altLang="de-DE" sz="3200" dirty="0" smtClean="0">
                <a:solidFill>
                  <a:schemeClr val="accent2"/>
                </a:solidFill>
              </a:rPr>
            </a:br>
            <a:r>
              <a:rPr lang="de-DE" altLang="de-DE" sz="3200" dirty="0" smtClean="0">
                <a:solidFill>
                  <a:schemeClr val="accent2"/>
                </a:solidFill>
              </a:rPr>
              <a:t>Fluorapatit	Ca</a:t>
            </a:r>
            <a:r>
              <a:rPr lang="de-DE" altLang="de-DE" sz="3200" baseline="-25000" dirty="0" smtClean="0">
                <a:solidFill>
                  <a:schemeClr val="accent2"/>
                </a:solidFill>
              </a:rPr>
              <a:t>5</a:t>
            </a:r>
            <a:r>
              <a:rPr lang="de-DE" altLang="de-DE" sz="3200" dirty="0" smtClean="0">
                <a:solidFill>
                  <a:schemeClr val="accent2"/>
                </a:solidFill>
              </a:rPr>
              <a:t>(PO4)</a:t>
            </a:r>
            <a:r>
              <a:rPr lang="de-DE" altLang="de-DE" sz="3200" baseline="-25000" dirty="0" smtClean="0">
                <a:solidFill>
                  <a:schemeClr val="accent2"/>
                </a:solidFill>
              </a:rPr>
              <a:t>3</a:t>
            </a:r>
            <a:r>
              <a:rPr lang="de-DE" altLang="de-DE" sz="3200" dirty="0" smtClean="0">
                <a:solidFill>
                  <a:schemeClr val="accent2"/>
                </a:solidFill>
              </a:rPr>
              <a:t>F</a:t>
            </a:r>
            <a:br>
              <a:rPr lang="de-DE" altLang="de-DE" sz="3200" dirty="0" smtClean="0">
                <a:solidFill>
                  <a:schemeClr val="accent2"/>
                </a:solidFill>
              </a:rPr>
            </a:br>
            <a:r>
              <a:rPr lang="de-DE" altLang="de-DE" sz="3200" dirty="0" smtClean="0">
                <a:solidFill>
                  <a:schemeClr val="accent2"/>
                </a:solidFill>
              </a:rPr>
              <a:t>Chlorapatit	Ca</a:t>
            </a:r>
            <a:r>
              <a:rPr lang="de-DE" altLang="de-DE" sz="3200" baseline="-25000" dirty="0" smtClean="0">
                <a:solidFill>
                  <a:schemeClr val="accent2"/>
                </a:solidFill>
              </a:rPr>
              <a:t>5</a:t>
            </a:r>
            <a:r>
              <a:rPr lang="de-DE" altLang="de-DE" sz="3200" dirty="0" smtClean="0">
                <a:solidFill>
                  <a:schemeClr val="accent2"/>
                </a:solidFill>
              </a:rPr>
              <a:t>(PO4)</a:t>
            </a:r>
            <a:r>
              <a:rPr lang="de-DE" altLang="de-DE" sz="3200" baseline="-25000" dirty="0" smtClean="0">
                <a:solidFill>
                  <a:schemeClr val="accent2"/>
                </a:solidFill>
              </a:rPr>
              <a:t>3</a:t>
            </a:r>
            <a:r>
              <a:rPr lang="de-DE" altLang="de-DE" sz="3200" dirty="0" smtClean="0">
                <a:solidFill>
                  <a:schemeClr val="accent2"/>
                </a:solidFill>
              </a:rPr>
              <a:t>Cl</a:t>
            </a:r>
            <a:endParaRPr lang="de-DE" altLang="de-DE" sz="3200" b="1" dirty="0" smtClean="0">
              <a:solidFill>
                <a:schemeClr val="accent2"/>
              </a:solidFill>
            </a:endParaRPr>
          </a:p>
        </p:txBody>
      </p:sp>
    </p:spTree>
    <p:extLst>
      <p:ext uri="{BB962C8B-B14F-4D97-AF65-F5344CB8AC3E}">
        <p14:creationId xmlns:p14="http://schemas.microsoft.com/office/powerpoint/2010/main" val="47495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609600"/>
            <a:ext cx="9144000" cy="1143000"/>
          </a:xfrm>
        </p:spPr>
        <p:txBody>
          <a:bodyPr/>
          <a:lstStyle/>
          <a:p>
            <a:pPr eaLnBrk="1" hangingPunct="1"/>
            <a:r>
              <a:rPr lang="de-DE" altLang="de-DE" sz="3600" b="1" smtClean="0">
                <a:solidFill>
                  <a:srgbClr val="0000FF"/>
                </a:solidFill>
              </a:rPr>
              <a:t>Dynamik der Calciumphosphate:</a:t>
            </a:r>
            <a:r>
              <a:rPr lang="de-DE" altLang="de-DE" smtClean="0"/>
              <a:t> </a:t>
            </a:r>
          </a:p>
        </p:txBody>
      </p:sp>
      <p:sp>
        <p:nvSpPr>
          <p:cNvPr id="97283" name="Rectangle 3"/>
          <p:cNvSpPr>
            <a:spLocks noGrp="1" noChangeArrowheads="1"/>
          </p:cNvSpPr>
          <p:nvPr>
            <p:ph type="body" idx="1"/>
          </p:nvPr>
        </p:nvSpPr>
        <p:spPr>
          <a:xfrm>
            <a:off x="0" y="1981200"/>
            <a:ext cx="9144000" cy="4114800"/>
          </a:xfrm>
        </p:spPr>
        <p:txBody>
          <a:bodyPr/>
          <a:lstStyle/>
          <a:p>
            <a:pPr lvl="2" algn="ctr" eaLnBrk="1" hangingPunct="1">
              <a:buFontTx/>
              <a:buNone/>
            </a:pPr>
            <a:r>
              <a:rPr lang="de-DE" altLang="de-DE" sz="2800" smtClean="0">
                <a:solidFill>
                  <a:srgbClr val="FF0000"/>
                </a:solidFill>
              </a:rPr>
              <a:t>Ca (H</a:t>
            </a:r>
            <a:r>
              <a:rPr lang="de-DE" altLang="de-DE" sz="2800" baseline="-25000" smtClean="0">
                <a:solidFill>
                  <a:srgbClr val="FF0000"/>
                </a:solidFill>
              </a:rPr>
              <a:t>2</a:t>
            </a:r>
            <a:r>
              <a:rPr lang="de-DE" altLang="de-DE" sz="2800" smtClean="0">
                <a:solidFill>
                  <a:srgbClr val="FF0000"/>
                </a:solidFill>
              </a:rPr>
              <a:t>PO</a:t>
            </a:r>
            <a:r>
              <a:rPr lang="de-DE" altLang="de-DE" sz="2800" baseline="-25000" smtClean="0">
                <a:solidFill>
                  <a:srgbClr val="FF0000"/>
                </a:solidFill>
              </a:rPr>
              <a:t>4</a:t>
            </a:r>
            <a:r>
              <a:rPr lang="de-DE" altLang="de-DE" sz="2800" smtClean="0">
                <a:solidFill>
                  <a:srgbClr val="FF0000"/>
                </a:solidFill>
              </a:rPr>
              <a:t>)</a:t>
            </a:r>
            <a:r>
              <a:rPr lang="de-DE" altLang="de-DE" sz="2800" baseline="-25000" smtClean="0">
                <a:solidFill>
                  <a:srgbClr val="FF0000"/>
                </a:solidFill>
              </a:rPr>
              <a:t>2</a:t>
            </a:r>
            <a:r>
              <a:rPr lang="de-DE" altLang="de-DE" sz="2800" smtClean="0">
                <a:solidFill>
                  <a:srgbClr val="0000FF"/>
                </a:solidFill>
              </a:rPr>
              <a:t> + Ca</a:t>
            </a:r>
            <a:r>
              <a:rPr lang="de-DE" altLang="de-DE" sz="2800" baseline="30000" smtClean="0">
                <a:solidFill>
                  <a:srgbClr val="0000FF"/>
                </a:solidFill>
              </a:rPr>
              <a:t>2+</a:t>
            </a:r>
            <a:r>
              <a:rPr lang="de-DE" altLang="de-DE" sz="2800" smtClean="0">
                <a:solidFill>
                  <a:srgbClr val="0000FF"/>
                </a:solidFill>
              </a:rPr>
              <a:t> </a:t>
            </a:r>
            <a:r>
              <a:rPr lang="de-DE" altLang="de-DE" sz="2800" smtClean="0">
                <a:solidFill>
                  <a:srgbClr val="0000FF"/>
                </a:solidFill>
                <a:sym typeface="Symbol" pitchFamily="18" charset="2"/>
              </a:rPr>
              <a:t></a:t>
            </a:r>
            <a:r>
              <a:rPr lang="de-DE" altLang="de-DE" sz="2800" smtClean="0">
                <a:solidFill>
                  <a:srgbClr val="0000FF"/>
                </a:solidFill>
              </a:rPr>
              <a:t> 2 CaHPO</a:t>
            </a:r>
            <a:r>
              <a:rPr lang="de-DE" altLang="de-DE" sz="2800" baseline="-25000" smtClean="0">
                <a:solidFill>
                  <a:srgbClr val="0000FF"/>
                </a:solidFill>
              </a:rPr>
              <a:t>4</a:t>
            </a:r>
            <a:r>
              <a:rPr lang="de-DE" altLang="de-DE" sz="2800" smtClean="0">
                <a:solidFill>
                  <a:srgbClr val="0000FF"/>
                </a:solidFill>
              </a:rPr>
              <a:t> + 2 H</a:t>
            </a:r>
            <a:r>
              <a:rPr lang="de-DE" altLang="de-DE" sz="2800" baseline="30000" smtClean="0">
                <a:solidFill>
                  <a:srgbClr val="0000FF"/>
                </a:solidFill>
              </a:rPr>
              <a:t>+</a:t>
            </a:r>
          </a:p>
          <a:p>
            <a:pPr algn="ctr" eaLnBrk="1" hangingPunct="1">
              <a:buFontTx/>
              <a:buNone/>
            </a:pPr>
            <a:r>
              <a:rPr lang="de-DE" altLang="de-DE" sz="2800" smtClean="0">
                <a:solidFill>
                  <a:srgbClr val="FF0000"/>
                </a:solidFill>
              </a:rPr>
              <a:t>Calciumdihydrogenphosphat</a:t>
            </a:r>
            <a:r>
              <a:rPr lang="de-DE" altLang="de-DE" sz="2800" smtClean="0">
                <a:solidFill>
                  <a:srgbClr val="0000FF"/>
                </a:solidFill>
              </a:rPr>
              <a:t>	Calciumhydrogenphosphat</a:t>
            </a:r>
          </a:p>
          <a:p>
            <a:pPr algn="ctr" eaLnBrk="1" hangingPunct="1">
              <a:buFontTx/>
              <a:buNone/>
            </a:pPr>
            <a:endParaRPr lang="de-DE" altLang="de-DE" sz="2800" smtClean="0">
              <a:solidFill>
                <a:srgbClr val="0000FF"/>
              </a:solidFill>
            </a:endParaRPr>
          </a:p>
          <a:p>
            <a:pPr lvl="2" algn="ctr" eaLnBrk="1" hangingPunct="1">
              <a:buFontTx/>
              <a:buNone/>
            </a:pPr>
            <a:r>
              <a:rPr lang="de-DE" altLang="de-DE" sz="2800" smtClean="0">
                <a:solidFill>
                  <a:srgbClr val="0000FF"/>
                </a:solidFill>
              </a:rPr>
              <a:t>	   3 CaHPO</a:t>
            </a:r>
            <a:r>
              <a:rPr lang="de-DE" altLang="de-DE" sz="2800" baseline="-25000" smtClean="0">
                <a:solidFill>
                  <a:srgbClr val="0000FF"/>
                </a:solidFill>
              </a:rPr>
              <a:t>4</a:t>
            </a:r>
            <a:r>
              <a:rPr lang="de-DE" altLang="de-DE" sz="2800" smtClean="0">
                <a:solidFill>
                  <a:srgbClr val="0000FF"/>
                </a:solidFill>
              </a:rPr>
              <a:t> + Ca</a:t>
            </a:r>
            <a:r>
              <a:rPr lang="de-DE" altLang="de-DE" sz="2800" baseline="30000" smtClean="0">
                <a:solidFill>
                  <a:srgbClr val="0000FF"/>
                </a:solidFill>
              </a:rPr>
              <a:t>2+</a:t>
            </a:r>
            <a:r>
              <a:rPr lang="de-DE" altLang="de-DE" sz="2800" smtClean="0">
                <a:solidFill>
                  <a:srgbClr val="0000FF"/>
                </a:solidFill>
              </a:rPr>
              <a:t> </a:t>
            </a:r>
            <a:r>
              <a:rPr lang="de-DE" altLang="de-DE" sz="2800" smtClean="0">
                <a:solidFill>
                  <a:srgbClr val="0000FF"/>
                </a:solidFill>
                <a:sym typeface="Symbol" pitchFamily="18" charset="2"/>
              </a:rPr>
              <a:t></a:t>
            </a:r>
            <a:r>
              <a:rPr lang="de-DE" altLang="de-DE" sz="2800" smtClean="0">
                <a:solidFill>
                  <a:srgbClr val="0000FF"/>
                </a:solidFill>
              </a:rPr>
              <a:t> Ca</a:t>
            </a:r>
            <a:r>
              <a:rPr lang="de-DE" altLang="de-DE" sz="2800" baseline="-25000" smtClean="0">
                <a:solidFill>
                  <a:srgbClr val="0000FF"/>
                </a:solidFill>
              </a:rPr>
              <a:t>4</a:t>
            </a:r>
            <a:r>
              <a:rPr lang="de-DE" altLang="de-DE" sz="2800" smtClean="0">
                <a:solidFill>
                  <a:srgbClr val="0000FF"/>
                </a:solidFill>
              </a:rPr>
              <a:t>H (PO</a:t>
            </a:r>
            <a:r>
              <a:rPr lang="de-DE" altLang="de-DE" sz="2800" baseline="-25000" smtClean="0">
                <a:solidFill>
                  <a:srgbClr val="0000FF"/>
                </a:solidFill>
              </a:rPr>
              <a:t>4</a:t>
            </a:r>
            <a:r>
              <a:rPr lang="de-DE" altLang="de-DE" sz="2800" smtClean="0">
                <a:solidFill>
                  <a:srgbClr val="0000FF"/>
                </a:solidFill>
              </a:rPr>
              <a:t>)</a:t>
            </a:r>
            <a:r>
              <a:rPr lang="de-DE" altLang="de-DE" sz="2800" baseline="-25000" smtClean="0">
                <a:solidFill>
                  <a:srgbClr val="0000FF"/>
                </a:solidFill>
              </a:rPr>
              <a:t>3</a:t>
            </a:r>
            <a:r>
              <a:rPr lang="de-DE" altLang="de-DE" sz="2800" smtClean="0">
                <a:solidFill>
                  <a:srgbClr val="0000FF"/>
                </a:solidFill>
              </a:rPr>
              <a:t> + 2 H</a:t>
            </a:r>
            <a:r>
              <a:rPr lang="de-DE" altLang="de-DE" sz="2800" baseline="30000" smtClean="0">
                <a:solidFill>
                  <a:srgbClr val="0000FF"/>
                </a:solidFill>
              </a:rPr>
              <a:t>+</a:t>
            </a:r>
          </a:p>
          <a:p>
            <a:pPr algn="ctr" eaLnBrk="1" hangingPunct="1">
              <a:buFontTx/>
              <a:buNone/>
            </a:pPr>
            <a:r>
              <a:rPr lang="de-DE" altLang="de-DE" sz="2800" smtClean="0">
                <a:solidFill>
                  <a:srgbClr val="0000FF"/>
                </a:solidFill>
              </a:rPr>
              <a:t>Calciumhydrogenphosphat	Octocalciumphosphat</a:t>
            </a:r>
          </a:p>
          <a:p>
            <a:pPr algn="ctr" eaLnBrk="1" hangingPunct="1">
              <a:buFontTx/>
              <a:buNone/>
            </a:pPr>
            <a:endParaRPr lang="de-DE" altLang="de-DE" sz="2800" smtClean="0">
              <a:solidFill>
                <a:srgbClr val="0000FF"/>
              </a:solidFill>
            </a:endParaRPr>
          </a:p>
          <a:p>
            <a:pPr algn="ctr" eaLnBrk="1" hangingPunct="1">
              <a:buFontTx/>
              <a:buNone/>
            </a:pPr>
            <a:r>
              <a:rPr lang="de-DE" altLang="de-DE" sz="2800" smtClean="0">
                <a:solidFill>
                  <a:srgbClr val="0000FF"/>
                </a:solidFill>
              </a:rPr>
              <a:t>    Ca</a:t>
            </a:r>
            <a:r>
              <a:rPr lang="de-DE" altLang="de-DE" sz="2800" baseline="-25000" smtClean="0">
                <a:solidFill>
                  <a:srgbClr val="0000FF"/>
                </a:solidFill>
              </a:rPr>
              <a:t>4</a:t>
            </a:r>
            <a:r>
              <a:rPr lang="de-DE" altLang="de-DE" sz="2800" smtClean="0">
                <a:solidFill>
                  <a:srgbClr val="0000FF"/>
                </a:solidFill>
              </a:rPr>
              <a:t>H (PO</a:t>
            </a:r>
            <a:r>
              <a:rPr lang="de-DE" altLang="de-DE" sz="2800" baseline="-25000" smtClean="0">
                <a:solidFill>
                  <a:srgbClr val="0000FF"/>
                </a:solidFill>
              </a:rPr>
              <a:t>4</a:t>
            </a:r>
            <a:r>
              <a:rPr lang="de-DE" altLang="de-DE" sz="2800" smtClean="0">
                <a:solidFill>
                  <a:srgbClr val="0000FF"/>
                </a:solidFill>
              </a:rPr>
              <a:t>)</a:t>
            </a:r>
            <a:r>
              <a:rPr lang="de-DE" altLang="de-DE" sz="2800" baseline="-25000" smtClean="0">
                <a:solidFill>
                  <a:srgbClr val="0000FF"/>
                </a:solidFill>
              </a:rPr>
              <a:t>3</a:t>
            </a:r>
            <a:r>
              <a:rPr lang="de-DE" altLang="de-DE" sz="2800" smtClean="0">
                <a:solidFill>
                  <a:srgbClr val="0000FF"/>
                </a:solidFill>
              </a:rPr>
              <a:t> + Ca</a:t>
            </a:r>
            <a:r>
              <a:rPr lang="de-DE" altLang="de-DE" sz="2800" baseline="30000" smtClean="0">
                <a:solidFill>
                  <a:srgbClr val="0000FF"/>
                </a:solidFill>
              </a:rPr>
              <a:t>2+</a:t>
            </a:r>
            <a:r>
              <a:rPr lang="de-DE" altLang="de-DE" sz="2800" smtClean="0">
                <a:solidFill>
                  <a:srgbClr val="0000FF"/>
                </a:solidFill>
              </a:rPr>
              <a:t> + H</a:t>
            </a:r>
            <a:r>
              <a:rPr lang="de-DE" altLang="de-DE" sz="2800" baseline="-25000" smtClean="0">
                <a:solidFill>
                  <a:srgbClr val="0000FF"/>
                </a:solidFill>
              </a:rPr>
              <a:t>2</a:t>
            </a:r>
            <a:r>
              <a:rPr lang="de-DE" altLang="de-DE" sz="2800" smtClean="0">
                <a:solidFill>
                  <a:srgbClr val="0000FF"/>
                </a:solidFill>
              </a:rPr>
              <a:t>O </a:t>
            </a:r>
            <a:r>
              <a:rPr lang="de-DE" altLang="de-DE" sz="2800" smtClean="0">
                <a:solidFill>
                  <a:srgbClr val="0000FF"/>
                </a:solidFill>
                <a:sym typeface="Symbol" pitchFamily="18" charset="2"/>
              </a:rPr>
              <a:t></a:t>
            </a:r>
            <a:r>
              <a:rPr lang="de-DE" altLang="de-DE" sz="2800" smtClean="0">
                <a:solidFill>
                  <a:srgbClr val="0000FF"/>
                </a:solidFill>
              </a:rPr>
              <a:t> </a:t>
            </a:r>
            <a:r>
              <a:rPr lang="de-DE" altLang="de-DE" sz="2800" smtClean="0">
                <a:solidFill>
                  <a:srgbClr val="FF0000"/>
                </a:solidFill>
              </a:rPr>
              <a:t>Ca</a:t>
            </a:r>
            <a:r>
              <a:rPr lang="de-DE" altLang="de-DE" sz="2800" baseline="-25000" smtClean="0">
                <a:solidFill>
                  <a:srgbClr val="FF0000"/>
                </a:solidFill>
              </a:rPr>
              <a:t>5</a:t>
            </a:r>
            <a:r>
              <a:rPr lang="de-DE" altLang="de-DE" sz="2800" smtClean="0">
                <a:solidFill>
                  <a:srgbClr val="FF0000"/>
                </a:solidFill>
              </a:rPr>
              <a:t> (PO</a:t>
            </a:r>
            <a:r>
              <a:rPr lang="de-DE" altLang="de-DE" sz="2800" baseline="-25000" smtClean="0">
                <a:solidFill>
                  <a:srgbClr val="FF0000"/>
                </a:solidFill>
              </a:rPr>
              <a:t>4</a:t>
            </a:r>
            <a:r>
              <a:rPr lang="de-DE" altLang="de-DE" sz="2800" smtClean="0">
                <a:solidFill>
                  <a:srgbClr val="FF0000"/>
                </a:solidFill>
              </a:rPr>
              <a:t>)</a:t>
            </a:r>
            <a:r>
              <a:rPr lang="de-DE" altLang="de-DE" sz="2800" baseline="-25000" smtClean="0">
                <a:solidFill>
                  <a:srgbClr val="FF0000"/>
                </a:solidFill>
              </a:rPr>
              <a:t>3</a:t>
            </a:r>
            <a:r>
              <a:rPr lang="de-DE" altLang="de-DE" sz="2800" smtClean="0">
                <a:solidFill>
                  <a:srgbClr val="FF0000"/>
                </a:solidFill>
              </a:rPr>
              <a:t>OH</a:t>
            </a:r>
            <a:r>
              <a:rPr lang="de-DE" altLang="de-DE" sz="2800" smtClean="0">
                <a:solidFill>
                  <a:srgbClr val="0000FF"/>
                </a:solidFill>
              </a:rPr>
              <a:t> + 2 H</a:t>
            </a:r>
            <a:r>
              <a:rPr lang="de-DE" altLang="de-DE" sz="2800" baseline="30000" smtClean="0">
                <a:solidFill>
                  <a:srgbClr val="0000FF"/>
                </a:solidFill>
              </a:rPr>
              <a:t>+</a:t>
            </a:r>
            <a:endParaRPr lang="de-DE" altLang="de-DE" sz="2800" smtClean="0">
              <a:solidFill>
                <a:srgbClr val="0000FF"/>
              </a:solidFill>
            </a:endParaRPr>
          </a:p>
          <a:p>
            <a:pPr algn="ctr" eaLnBrk="1" hangingPunct="1">
              <a:buFontTx/>
              <a:buNone/>
            </a:pPr>
            <a:r>
              <a:rPr lang="de-DE" altLang="de-DE" sz="2800" smtClean="0">
                <a:solidFill>
                  <a:srgbClr val="0000FF"/>
                </a:solidFill>
              </a:rPr>
              <a:t>     Octocalciumphosphat          </a:t>
            </a:r>
            <a:r>
              <a:rPr lang="de-DE" altLang="de-DE" sz="2800" smtClean="0">
                <a:solidFill>
                  <a:srgbClr val="FF0000"/>
                </a:solidFill>
              </a:rPr>
              <a:t>Hydroxylapatit</a:t>
            </a:r>
          </a:p>
          <a:p>
            <a:pPr algn="ctr" eaLnBrk="1" hangingPunct="1"/>
            <a:endParaRPr lang="de-DE" altLang="de-DE" sz="2800" smtClean="0">
              <a:solidFill>
                <a:srgbClr val="0000FF"/>
              </a:solidFill>
            </a:endParaRPr>
          </a:p>
        </p:txBody>
      </p:sp>
    </p:spTree>
    <p:extLst>
      <p:ext uri="{BB962C8B-B14F-4D97-AF65-F5344CB8AC3E}">
        <p14:creationId xmlns:p14="http://schemas.microsoft.com/office/powerpoint/2010/main" val="2130290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nvGraphicFramePr>
        <p:xfrm>
          <a:off x="1043608" y="2060848"/>
          <a:ext cx="7272808"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94211" name="Textfeld 2"/>
          <p:cNvSpPr txBox="1">
            <a:spLocks noChangeArrowheads="1"/>
          </p:cNvSpPr>
          <p:nvPr/>
        </p:nvSpPr>
        <p:spPr bwMode="auto">
          <a:xfrm>
            <a:off x="250825" y="620713"/>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de-DE" altLang="de-DE" sz="2400" dirty="0" smtClean="0">
                <a:solidFill>
                  <a:srgbClr val="0000FF"/>
                </a:solidFill>
              </a:rPr>
              <a:t>Einfluss einer P Düngung in Form von Roh- , Nova – und Super- </a:t>
            </a:r>
            <a:r>
              <a:rPr lang="de-DE" altLang="de-DE" sz="2400" dirty="0" err="1" smtClean="0">
                <a:solidFill>
                  <a:srgbClr val="0000FF"/>
                </a:solidFill>
              </a:rPr>
              <a:t>phosphat</a:t>
            </a:r>
            <a:r>
              <a:rPr lang="de-DE" altLang="de-DE" sz="2400" dirty="0" smtClean="0">
                <a:solidFill>
                  <a:srgbClr val="0000FF"/>
                </a:solidFill>
              </a:rPr>
              <a:t> (54 kg P ha a, 1973 – 1983) und einer </a:t>
            </a:r>
            <a:r>
              <a:rPr lang="de-DE" altLang="de-DE" sz="2400" dirty="0" err="1" smtClean="0">
                <a:solidFill>
                  <a:srgbClr val="0000FF"/>
                </a:solidFill>
              </a:rPr>
              <a:t>Kalkung</a:t>
            </a:r>
            <a:r>
              <a:rPr lang="de-DE" altLang="de-DE" sz="2400" dirty="0" smtClean="0">
                <a:solidFill>
                  <a:srgbClr val="0000FF"/>
                </a:solidFill>
              </a:rPr>
              <a:t> auf das CAL-extrahierbare Boden-P (Steffens, 1994)</a:t>
            </a:r>
          </a:p>
        </p:txBody>
      </p:sp>
    </p:spTree>
    <p:extLst>
      <p:ext uri="{BB962C8B-B14F-4D97-AF65-F5344CB8AC3E}">
        <p14:creationId xmlns:p14="http://schemas.microsoft.com/office/powerpoint/2010/main" val="3211817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uni-giessen.de/cms/org/randomimages/unig3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3436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85" descr="jlu-logo"/>
          <p:cNvPicPr>
            <a:picLocks noChangeAspect="1" noChangeArrowheads="1"/>
          </p:cNvPicPr>
          <p:nvPr/>
        </p:nvPicPr>
        <p:blipFill>
          <a:blip r:embed="rId3" cstate="print"/>
          <a:srcRect/>
          <a:stretch>
            <a:fillRect/>
          </a:stretch>
        </p:blipFill>
        <p:spPr bwMode="auto">
          <a:xfrm>
            <a:off x="251519" y="332656"/>
            <a:ext cx="2108473" cy="720080"/>
          </a:xfrm>
          <a:prstGeom prst="rect">
            <a:avLst/>
          </a:prstGeom>
          <a:solidFill>
            <a:schemeClr val="bg1"/>
          </a:solidFill>
          <a:ln w="15875">
            <a:noFill/>
            <a:miter lim="800000"/>
            <a:headEnd/>
            <a:tailEnd/>
          </a:ln>
        </p:spPr>
      </p:pic>
      <p:sp>
        <p:nvSpPr>
          <p:cNvPr id="2" name="Textfeld 1"/>
          <p:cNvSpPr txBox="1"/>
          <p:nvPr/>
        </p:nvSpPr>
        <p:spPr>
          <a:xfrm>
            <a:off x="1547588" y="5715852"/>
            <a:ext cx="4036618" cy="369332"/>
          </a:xfrm>
          <a:prstGeom prst="rect">
            <a:avLst/>
          </a:prstGeom>
          <a:noFill/>
        </p:spPr>
        <p:txBody>
          <a:bodyPr wrap="none" rtlCol="0">
            <a:spAutoFit/>
          </a:bodyPr>
          <a:lstStyle/>
          <a:p>
            <a:r>
              <a:rPr lang="de-DE" dirty="0" err="1">
                <a:solidFill>
                  <a:srgbClr val="0000FF"/>
                </a:solidFill>
              </a:rPr>
              <a:t>iFZ</a:t>
            </a:r>
            <a:r>
              <a:rPr lang="de-DE" dirty="0">
                <a:solidFill>
                  <a:srgbClr val="0000FF"/>
                </a:solidFill>
              </a:rPr>
              <a:t> Interdisziplinäres Forschungszentrum </a:t>
            </a:r>
          </a:p>
        </p:txBody>
      </p:sp>
      <p:sp>
        <p:nvSpPr>
          <p:cNvPr id="4" name="Textfeld 3"/>
          <p:cNvSpPr txBox="1"/>
          <p:nvPr/>
        </p:nvSpPr>
        <p:spPr>
          <a:xfrm>
            <a:off x="3203848" y="403291"/>
            <a:ext cx="5247014" cy="646331"/>
          </a:xfrm>
          <a:prstGeom prst="rect">
            <a:avLst/>
          </a:prstGeom>
          <a:noFill/>
        </p:spPr>
        <p:txBody>
          <a:bodyPr wrap="none" rtlCol="0">
            <a:spAutoFit/>
          </a:bodyPr>
          <a:lstStyle/>
          <a:p>
            <a:r>
              <a:rPr lang="de-DE" dirty="0">
                <a:solidFill>
                  <a:srgbClr val="0000FF"/>
                </a:solidFill>
              </a:rPr>
              <a:t>Fachbereich Agrarwissenschaft, Ökotrophologie und</a:t>
            </a:r>
          </a:p>
          <a:p>
            <a:pPr algn="ctr"/>
            <a:r>
              <a:rPr lang="de-DE" dirty="0">
                <a:solidFill>
                  <a:srgbClr val="0000FF"/>
                </a:solidFill>
              </a:rPr>
              <a:t>Umweltmanagement  </a:t>
            </a:r>
          </a:p>
        </p:txBody>
      </p:sp>
    </p:spTree>
    <p:extLst>
      <p:ext uri="{BB962C8B-B14F-4D97-AF65-F5344CB8AC3E}">
        <p14:creationId xmlns:p14="http://schemas.microsoft.com/office/powerpoint/2010/main" val="1152165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Object 2"/>
          <p:cNvGraphicFramePr>
            <a:graphicFrameLocks noChangeAspect="1"/>
          </p:cNvGraphicFramePr>
          <p:nvPr/>
        </p:nvGraphicFramePr>
        <p:xfrm>
          <a:off x="0" y="-457200"/>
          <a:ext cx="9144000" cy="7094538"/>
        </p:xfrm>
        <a:graphic>
          <a:graphicData uri="http://schemas.openxmlformats.org/presentationml/2006/ole">
            <mc:AlternateContent xmlns:mc="http://schemas.openxmlformats.org/markup-compatibility/2006">
              <mc:Choice xmlns:v="urn:schemas-microsoft-com:vml" Requires="v">
                <p:oleObj spid="_x0000_s19489" name="Folie" r:id="rId3" imgW="4808164" imgH="3308777" progId="PowerPoint.Slide.8">
                  <p:embed/>
                </p:oleObj>
              </mc:Choice>
              <mc:Fallback>
                <p:oleObj name="Folie" r:id="rId3" imgW="4808164" imgH="330877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7094538"/>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7734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417495864"/>
              </p:ext>
            </p:extLst>
          </p:nvPr>
        </p:nvGraphicFramePr>
        <p:xfrm>
          <a:off x="734368" y="1288305"/>
          <a:ext cx="7131050" cy="5518150"/>
        </p:xfrm>
        <a:graphic>
          <a:graphicData uri="http://schemas.openxmlformats.org/drawingml/2006/chart">
            <c:chart xmlns:c="http://schemas.openxmlformats.org/drawingml/2006/chart" xmlns:r="http://schemas.openxmlformats.org/officeDocument/2006/relationships" r:id="rId2"/>
          </a:graphicData>
        </a:graphic>
      </p:graphicFrame>
      <p:sp>
        <p:nvSpPr>
          <p:cNvPr id="2051" name="Text Box 3"/>
          <p:cNvSpPr txBox="1">
            <a:spLocks noChangeArrowheads="1"/>
          </p:cNvSpPr>
          <p:nvPr/>
        </p:nvSpPr>
        <p:spPr bwMode="auto">
          <a:xfrm>
            <a:off x="0" y="12073"/>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fontAlgn="base">
              <a:spcBef>
                <a:spcPct val="0"/>
              </a:spcBef>
              <a:spcAft>
                <a:spcPct val="0"/>
              </a:spcAft>
            </a:pPr>
            <a:r>
              <a:rPr lang="de-DE" altLang="de-DE" sz="2800" dirty="0" smtClean="0">
                <a:solidFill>
                  <a:srgbClr val="0000FF"/>
                </a:solidFill>
                <a:latin typeface="Arial" panose="020B0604020202020204" pitchFamily="34" charset="0"/>
                <a:cs typeface="Arial" panose="020B0604020202020204" pitchFamily="34" charset="0"/>
              </a:rPr>
              <a:t>CAL- und DL-extrahierbares Phosphat auf Schlägen</a:t>
            </a:r>
          </a:p>
          <a:p>
            <a:pPr fontAlgn="base">
              <a:spcBef>
                <a:spcPct val="0"/>
              </a:spcBef>
              <a:spcAft>
                <a:spcPct val="0"/>
              </a:spcAft>
            </a:pPr>
            <a:r>
              <a:rPr lang="de-DE" altLang="de-DE" sz="2800" dirty="0" smtClean="0">
                <a:solidFill>
                  <a:srgbClr val="0000FF"/>
                </a:solidFill>
                <a:latin typeface="Arial" panose="020B0604020202020204" pitchFamily="34" charset="0"/>
                <a:cs typeface="Arial" panose="020B0604020202020204" pitchFamily="34" charset="0"/>
              </a:rPr>
              <a:t>des ökologisch bewirtschafteten </a:t>
            </a:r>
            <a:r>
              <a:rPr lang="de-DE" altLang="de-DE" sz="2800" dirty="0" err="1" smtClean="0">
                <a:solidFill>
                  <a:srgbClr val="0000FF"/>
                </a:solidFill>
                <a:latin typeface="Arial" panose="020B0604020202020204" pitchFamily="34" charset="0"/>
                <a:cs typeface="Arial" panose="020B0604020202020204" pitchFamily="34" charset="0"/>
              </a:rPr>
              <a:t>Gladbacherhofs</a:t>
            </a:r>
            <a:r>
              <a:rPr lang="de-DE" altLang="de-DE" sz="2800" dirty="0" smtClean="0">
                <a:solidFill>
                  <a:srgbClr val="0000FF"/>
                </a:solidFill>
                <a:latin typeface="Arial" panose="020B0604020202020204" pitchFamily="34" charset="0"/>
                <a:cs typeface="Arial" panose="020B0604020202020204" pitchFamily="34" charset="0"/>
              </a:rPr>
              <a:t>.</a:t>
            </a:r>
          </a:p>
          <a:p>
            <a:pPr fontAlgn="base">
              <a:spcBef>
                <a:spcPct val="0"/>
              </a:spcBef>
              <a:spcAft>
                <a:spcPct val="0"/>
              </a:spcAft>
            </a:pPr>
            <a:r>
              <a:rPr lang="de-DE" altLang="de-DE" sz="2800" dirty="0" smtClean="0">
                <a:solidFill>
                  <a:srgbClr val="0000FF"/>
                </a:solidFill>
                <a:latin typeface="Arial" panose="020B0604020202020204" pitchFamily="34" charset="0"/>
                <a:cs typeface="Arial" panose="020B0604020202020204" pitchFamily="34" charset="0"/>
              </a:rPr>
              <a:t> (pH: 6,7 - 7,3).</a:t>
            </a:r>
          </a:p>
        </p:txBody>
      </p:sp>
    </p:spTree>
    <p:extLst>
      <p:ext uri="{BB962C8B-B14F-4D97-AF65-F5344CB8AC3E}">
        <p14:creationId xmlns:p14="http://schemas.microsoft.com/office/powerpoint/2010/main" val="1184904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2270125" y="1531938"/>
            <a:ext cx="184150" cy="214312"/>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de-DE" altLang="de-DE" sz="800" smtClean="0">
              <a:solidFill>
                <a:srgbClr val="0000FF"/>
              </a:solidFill>
              <a:latin typeface="Times New Roman" pitchFamily="18" charset="0"/>
            </a:endParaRPr>
          </a:p>
        </p:txBody>
      </p:sp>
      <p:sp>
        <p:nvSpPr>
          <p:cNvPr id="150531" name="Text Box 3"/>
          <p:cNvSpPr txBox="1">
            <a:spLocks noChangeArrowheads="1"/>
          </p:cNvSpPr>
          <p:nvPr/>
        </p:nvSpPr>
        <p:spPr bwMode="auto">
          <a:xfrm>
            <a:off x="609600" y="609600"/>
            <a:ext cx="7926388" cy="1189038"/>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de-DE" altLang="de-DE" sz="3200" smtClean="0">
                <a:solidFill>
                  <a:srgbClr val="3333CC"/>
                </a:solidFill>
                <a:latin typeface="Comic Sans MS" pitchFamily="66" charset="0"/>
              </a:rPr>
              <a:t>Konzept zur Löslichkeit von Rohphosphat</a:t>
            </a:r>
          </a:p>
          <a:p>
            <a:pPr fontAlgn="base">
              <a:spcBef>
                <a:spcPct val="0"/>
              </a:spcBef>
              <a:spcAft>
                <a:spcPct val="0"/>
              </a:spcAft>
            </a:pPr>
            <a:endParaRPr lang="de-DE" altLang="de-DE" sz="3200" smtClean="0">
              <a:solidFill>
                <a:srgbClr val="3333CC"/>
              </a:solidFill>
              <a:latin typeface="Comic Sans MS" pitchFamily="66" charset="0"/>
            </a:endParaRPr>
          </a:p>
          <a:p>
            <a:pPr fontAlgn="base">
              <a:spcBef>
                <a:spcPct val="0"/>
              </a:spcBef>
              <a:spcAft>
                <a:spcPct val="0"/>
              </a:spcAft>
            </a:pPr>
            <a:endParaRPr lang="de-DE" altLang="de-DE" sz="800" smtClean="0">
              <a:solidFill>
                <a:srgbClr val="0000FF"/>
              </a:solidFill>
              <a:latin typeface="Times New Roman" pitchFamily="18" charset="0"/>
            </a:endParaRPr>
          </a:p>
        </p:txBody>
      </p:sp>
      <p:sp>
        <p:nvSpPr>
          <p:cNvPr id="150532" name="Text Box 5"/>
          <p:cNvSpPr txBox="1">
            <a:spLocks noChangeArrowheads="1"/>
          </p:cNvSpPr>
          <p:nvPr/>
        </p:nvSpPr>
        <p:spPr bwMode="auto">
          <a:xfrm>
            <a:off x="0" y="2743200"/>
            <a:ext cx="9655175" cy="823913"/>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de-DE" altLang="de-DE" sz="3200" smtClean="0">
                <a:solidFill>
                  <a:srgbClr val="3333CC"/>
                </a:solidFill>
                <a:latin typeface="Times New Roman" pitchFamily="18" charset="0"/>
              </a:rPr>
              <a:t>Ca</a:t>
            </a:r>
            <a:r>
              <a:rPr lang="de-DE" altLang="de-DE" sz="3200" baseline="-25000" smtClean="0">
                <a:solidFill>
                  <a:srgbClr val="3333CC"/>
                </a:solidFill>
                <a:latin typeface="Times New Roman" pitchFamily="18" charset="0"/>
              </a:rPr>
              <a:t>5</a:t>
            </a:r>
            <a:r>
              <a:rPr lang="de-DE" altLang="de-DE" sz="3200" smtClean="0">
                <a:solidFill>
                  <a:srgbClr val="3333CC"/>
                </a:solidFill>
                <a:latin typeface="Times New Roman" pitchFamily="18" charset="0"/>
              </a:rPr>
              <a:t>(PO</a:t>
            </a:r>
            <a:r>
              <a:rPr lang="de-DE" altLang="de-DE" sz="3200" baseline="-25000" smtClean="0">
                <a:solidFill>
                  <a:srgbClr val="3333CC"/>
                </a:solidFill>
                <a:latin typeface="Times New Roman" pitchFamily="18" charset="0"/>
              </a:rPr>
              <a:t>4</a:t>
            </a:r>
            <a:r>
              <a:rPr lang="de-DE" altLang="de-DE" sz="3200" smtClean="0">
                <a:solidFill>
                  <a:srgbClr val="3333CC"/>
                </a:solidFill>
                <a:latin typeface="Times New Roman" pitchFamily="18" charset="0"/>
              </a:rPr>
              <a:t>)</a:t>
            </a:r>
            <a:r>
              <a:rPr lang="de-DE" altLang="de-DE" sz="3200" baseline="-25000" smtClean="0">
                <a:solidFill>
                  <a:srgbClr val="3333CC"/>
                </a:solidFill>
                <a:latin typeface="Times New Roman" pitchFamily="18" charset="0"/>
              </a:rPr>
              <a:t>3</a:t>
            </a:r>
            <a:r>
              <a:rPr lang="de-DE" altLang="de-DE" sz="3200" smtClean="0">
                <a:solidFill>
                  <a:srgbClr val="3333CC"/>
                </a:solidFill>
                <a:latin typeface="Times New Roman" pitchFamily="18" charset="0"/>
              </a:rPr>
              <a:t>OH +  </a:t>
            </a:r>
            <a:r>
              <a:rPr lang="de-DE" altLang="de-DE" sz="3200" smtClean="0">
                <a:solidFill>
                  <a:srgbClr val="FF0000"/>
                </a:solidFill>
                <a:latin typeface="Times New Roman" pitchFamily="18" charset="0"/>
              </a:rPr>
              <a:t>4 H</a:t>
            </a:r>
            <a:r>
              <a:rPr lang="de-DE" altLang="de-DE" sz="3200" baseline="30000" smtClean="0">
                <a:solidFill>
                  <a:srgbClr val="FF0000"/>
                </a:solidFill>
                <a:latin typeface="Times New Roman" pitchFamily="18" charset="0"/>
              </a:rPr>
              <a:t>+</a:t>
            </a:r>
            <a:r>
              <a:rPr lang="de-DE" altLang="de-DE" sz="3200" smtClean="0">
                <a:solidFill>
                  <a:srgbClr val="3333CC"/>
                </a:solidFill>
                <a:latin typeface="Times New Roman" pitchFamily="18" charset="0"/>
              </a:rPr>
              <a:t>    </a:t>
            </a:r>
            <a:r>
              <a:rPr lang="de-DE" altLang="de-DE" sz="3200" smtClean="0">
                <a:solidFill>
                  <a:srgbClr val="3333CC"/>
                </a:solidFill>
                <a:latin typeface="Times New Roman" pitchFamily="18" charset="0"/>
                <a:sym typeface="Symbol" pitchFamily="18" charset="2"/>
              </a:rPr>
              <a:t></a:t>
            </a:r>
            <a:r>
              <a:rPr lang="de-DE" altLang="de-DE" sz="3200" smtClean="0">
                <a:solidFill>
                  <a:srgbClr val="3333CC"/>
                </a:solidFill>
                <a:latin typeface="Times New Roman" pitchFamily="18" charset="0"/>
              </a:rPr>
              <a:t> 5 Ca</a:t>
            </a:r>
            <a:r>
              <a:rPr lang="de-DE" altLang="de-DE" sz="3200" baseline="30000" smtClean="0">
                <a:solidFill>
                  <a:srgbClr val="3333CC"/>
                </a:solidFill>
                <a:latin typeface="Times New Roman" pitchFamily="18" charset="0"/>
              </a:rPr>
              <a:t>2+</a:t>
            </a:r>
            <a:r>
              <a:rPr lang="de-DE" altLang="de-DE" sz="3200" smtClean="0">
                <a:solidFill>
                  <a:srgbClr val="3333CC"/>
                </a:solidFill>
                <a:latin typeface="Times New Roman" pitchFamily="18" charset="0"/>
              </a:rPr>
              <a:t>  + 3 HPO</a:t>
            </a:r>
            <a:r>
              <a:rPr lang="de-DE" altLang="de-DE" sz="3200" baseline="-25000" smtClean="0">
                <a:solidFill>
                  <a:srgbClr val="3333CC"/>
                </a:solidFill>
                <a:latin typeface="Times New Roman" pitchFamily="18" charset="0"/>
              </a:rPr>
              <a:t>4</a:t>
            </a:r>
            <a:r>
              <a:rPr lang="de-DE" altLang="de-DE" sz="3200" baseline="30000" smtClean="0">
                <a:solidFill>
                  <a:srgbClr val="3333CC"/>
                </a:solidFill>
                <a:latin typeface="Times New Roman" pitchFamily="18" charset="0"/>
              </a:rPr>
              <a:t>2-</a:t>
            </a:r>
            <a:r>
              <a:rPr lang="de-DE" altLang="de-DE" sz="3200" smtClean="0">
                <a:solidFill>
                  <a:srgbClr val="3333CC"/>
                </a:solidFill>
                <a:latin typeface="Times New Roman" pitchFamily="18" charset="0"/>
              </a:rPr>
              <a:t> + H</a:t>
            </a:r>
            <a:r>
              <a:rPr lang="de-DE" altLang="de-DE" sz="3200" baseline="-25000" smtClean="0">
                <a:solidFill>
                  <a:srgbClr val="3333CC"/>
                </a:solidFill>
                <a:latin typeface="Times New Roman" pitchFamily="18" charset="0"/>
              </a:rPr>
              <a:t>2</a:t>
            </a:r>
            <a:r>
              <a:rPr lang="de-DE" altLang="de-DE" sz="3200" smtClean="0">
                <a:solidFill>
                  <a:srgbClr val="3333CC"/>
                </a:solidFill>
                <a:latin typeface="Times New Roman" pitchFamily="18" charset="0"/>
              </a:rPr>
              <a:t>O</a:t>
            </a:r>
            <a:r>
              <a:rPr lang="de-DE" altLang="de-DE" sz="3200" smtClean="0">
                <a:solidFill>
                  <a:srgbClr val="3333CC"/>
                </a:solidFill>
                <a:latin typeface="Comic Sans MS" pitchFamily="66" charset="0"/>
              </a:rPr>
              <a:t> </a:t>
            </a:r>
            <a:endParaRPr lang="de-DE" altLang="de-DE" sz="2800" b="1" smtClean="0">
              <a:solidFill>
                <a:srgbClr val="0000FF"/>
              </a:solidFill>
              <a:latin typeface="Comic Sans MS" pitchFamily="66" charset="0"/>
            </a:endParaRPr>
          </a:p>
          <a:p>
            <a:pPr fontAlgn="base">
              <a:spcBef>
                <a:spcPct val="0"/>
              </a:spcBef>
              <a:spcAft>
                <a:spcPct val="0"/>
              </a:spcAft>
            </a:pPr>
            <a:endParaRPr lang="de-DE" altLang="de-DE" sz="800" smtClean="0">
              <a:solidFill>
                <a:srgbClr val="0000FF"/>
              </a:solidFill>
              <a:latin typeface="Times New Roman" pitchFamily="18" charset="0"/>
            </a:endParaRPr>
          </a:p>
          <a:p>
            <a:pPr fontAlgn="base">
              <a:spcBef>
                <a:spcPct val="0"/>
              </a:spcBef>
              <a:spcAft>
                <a:spcPct val="0"/>
              </a:spcAft>
            </a:pPr>
            <a:endParaRPr lang="de-DE" altLang="de-DE" sz="800" smtClean="0">
              <a:solidFill>
                <a:srgbClr val="0000FF"/>
              </a:solidFill>
              <a:latin typeface="Times New Roman" pitchFamily="18" charset="0"/>
            </a:endParaRPr>
          </a:p>
        </p:txBody>
      </p:sp>
      <p:sp>
        <p:nvSpPr>
          <p:cNvPr id="150533" name="Text Box 7"/>
          <p:cNvSpPr txBox="1">
            <a:spLocks noChangeArrowheads="1"/>
          </p:cNvSpPr>
          <p:nvPr/>
        </p:nvSpPr>
        <p:spPr bwMode="auto">
          <a:xfrm>
            <a:off x="3733800" y="1895475"/>
            <a:ext cx="1828800" cy="946150"/>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de-DE" altLang="de-DE" sz="2800" i="1" smtClean="0">
                <a:solidFill>
                  <a:srgbClr val="FF0000"/>
                </a:solidFill>
                <a:latin typeface="Times New Roman" pitchFamily="18" charset="0"/>
              </a:rPr>
              <a:t> Rate ? </a:t>
            </a:r>
          </a:p>
          <a:p>
            <a:pPr fontAlgn="base">
              <a:spcBef>
                <a:spcPct val="0"/>
              </a:spcBef>
              <a:spcAft>
                <a:spcPct val="0"/>
              </a:spcAft>
            </a:pPr>
            <a:r>
              <a:rPr lang="de-DE" altLang="de-DE" sz="2800" i="1" smtClean="0">
                <a:solidFill>
                  <a:srgbClr val="FF0000"/>
                </a:solidFill>
                <a:latin typeface="Times New Roman" pitchFamily="18" charset="0"/>
                <a:sym typeface="Symbol" pitchFamily="18" charset="2"/>
              </a:rPr>
              <a:t>   </a:t>
            </a:r>
            <a:r>
              <a:rPr lang="de-DE" altLang="de-DE" sz="2800" i="1" smtClean="0">
                <a:solidFill>
                  <a:srgbClr val="FF0000"/>
                </a:solidFill>
                <a:latin typeface="Times New Roman" pitchFamily="18" charset="0"/>
              </a:rPr>
              <a:t> </a:t>
            </a:r>
          </a:p>
        </p:txBody>
      </p:sp>
    </p:spTree>
    <p:extLst>
      <p:ext uri="{BB962C8B-B14F-4D97-AF65-F5344CB8AC3E}">
        <p14:creationId xmlns:p14="http://schemas.microsoft.com/office/powerpoint/2010/main" val="110270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D:\Tina\GrafikSteffen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275040"/>
            <a:ext cx="596582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59462" y="228600"/>
            <a:ext cx="9084538" cy="1046440"/>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de-DE" altLang="de-DE" sz="3200" dirty="0" smtClean="0">
                <a:solidFill>
                  <a:srgbClr val="3333CC"/>
                </a:solidFill>
                <a:latin typeface="Comic Sans MS" pitchFamily="66" charset="0"/>
              </a:rPr>
              <a:t>Ko</a:t>
            </a:r>
            <a:r>
              <a:rPr lang="de-DE" altLang="de-DE" sz="3000" dirty="0" smtClean="0">
                <a:solidFill>
                  <a:srgbClr val="3333CC"/>
                </a:solidFill>
                <a:latin typeface="Comic Sans MS" pitchFamily="66" charset="0"/>
              </a:rPr>
              <a:t>nzept zur Löslichkeit von Rohphosphat (Apatit)</a:t>
            </a:r>
          </a:p>
          <a:p>
            <a:pPr algn="ctr" fontAlgn="base">
              <a:spcBef>
                <a:spcPct val="0"/>
              </a:spcBef>
              <a:spcAft>
                <a:spcPct val="0"/>
              </a:spcAft>
            </a:pPr>
            <a:r>
              <a:rPr lang="de-DE" altLang="de-DE" sz="3000" dirty="0" smtClean="0">
                <a:solidFill>
                  <a:srgbClr val="3333CC"/>
                </a:solidFill>
                <a:latin typeface="Comic Sans MS" pitchFamily="66" charset="0"/>
              </a:rPr>
              <a:t> in einer EUF-Extraktionszelle</a:t>
            </a:r>
            <a:endParaRPr lang="de-DE" altLang="de-DE" sz="3000" dirty="0" smtClean="0">
              <a:solidFill>
                <a:srgbClr val="0000FF"/>
              </a:solidFill>
              <a:latin typeface="Times New Roman" pitchFamily="18" charset="0"/>
            </a:endParaRPr>
          </a:p>
        </p:txBody>
      </p:sp>
      <p:pic>
        <p:nvPicPr>
          <p:cNvPr id="4"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3207414" cy="260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89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660400" y="1698625"/>
          <a:ext cx="7823200" cy="5108575"/>
        </p:xfrm>
        <a:graphic>
          <a:graphicData uri="http://schemas.openxmlformats.org/drawingml/2006/chart">
            <c:chart xmlns:c="http://schemas.openxmlformats.org/drawingml/2006/chart" xmlns:r="http://schemas.openxmlformats.org/officeDocument/2006/relationships" r:id="rId2"/>
          </a:graphicData>
        </a:graphic>
      </p:graphicFrame>
      <p:sp>
        <p:nvSpPr>
          <p:cNvPr id="152579" name="Text Box 3"/>
          <p:cNvSpPr txBox="1">
            <a:spLocks noChangeArrowheads="1"/>
          </p:cNvSpPr>
          <p:nvPr/>
        </p:nvSpPr>
        <p:spPr bwMode="auto">
          <a:xfrm>
            <a:off x="822325" y="388938"/>
            <a:ext cx="184150" cy="214312"/>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de-DE" altLang="de-DE" sz="800" smtClean="0">
              <a:solidFill>
                <a:srgbClr val="0000FF"/>
              </a:solidFill>
              <a:latin typeface="Times New Roman" pitchFamily="18" charset="0"/>
            </a:endParaRPr>
          </a:p>
        </p:txBody>
      </p:sp>
      <p:sp>
        <p:nvSpPr>
          <p:cNvPr id="152580" name="Text Box 4"/>
          <p:cNvSpPr txBox="1">
            <a:spLocks noChangeArrowheads="1"/>
          </p:cNvSpPr>
          <p:nvPr/>
        </p:nvSpPr>
        <p:spPr bwMode="auto">
          <a:xfrm>
            <a:off x="152400" y="152400"/>
            <a:ext cx="8761413" cy="1282700"/>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de-DE" altLang="de-DE" sz="2600" smtClean="0">
                <a:solidFill>
                  <a:srgbClr val="3333CC"/>
                </a:solidFill>
                <a:latin typeface="Comic Sans MS" pitchFamily="66" charset="0"/>
              </a:rPr>
              <a:t>Kinetik der kumulativen EUF-P Extraktion (400 V, 80</a:t>
            </a:r>
            <a:r>
              <a:rPr lang="de-DE" altLang="de-DE" sz="2600" baseline="30000" smtClean="0">
                <a:solidFill>
                  <a:srgbClr val="3333CC"/>
                </a:solidFill>
                <a:latin typeface="Comic Sans MS" pitchFamily="66" charset="0"/>
              </a:rPr>
              <a:t>o</a:t>
            </a:r>
            <a:r>
              <a:rPr lang="de-DE" altLang="de-DE" sz="2600" smtClean="0">
                <a:solidFill>
                  <a:srgbClr val="3333CC"/>
                </a:solidFill>
                <a:latin typeface="Comic Sans MS" pitchFamily="66" charset="0"/>
              </a:rPr>
              <a:t>C)</a:t>
            </a:r>
          </a:p>
          <a:p>
            <a:pPr algn="ctr" fontAlgn="base">
              <a:spcBef>
                <a:spcPct val="0"/>
              </a:spcBef>
              <a:spcAft>
                <a:spcPct val="0"/>
              </a:spcAft>
            </a:pPr>
            <a:r>
              <a:rPr lang="de-DE" altLang="de-DE" sz="2600" smtClean="0">
                <a:solidFill>
                  <a:srgbClr val="3333CC"/>
                </a:solidFill>
                <a:latin typeface="Comic Sans MS" pitchFamily="66" charset="0"/>
              </a:rPr>
              <a:t>im Boden nach Rohphosphatdüngung im </a:t>
            </a:r>
          </a:p>
          <a:p>
            <a:pPr algn="ctr" fontAlgn="base">
              <a:spcBef>
                <a:spcPct val="0"/>
              </a:spcBef>
              <a:spcAft>
                <a:spcPct val="0"/>
              </a:spcAft>
            </a:pPr>
            <a:r>
              <a:rPr lang="de-DE" altLang="de-DE" sz="2600" smtClean="0">
                <a:solidFill>
                  <a:srgbClr val="3333CC"/>
                </a:solidFill>
                <a:latin typeface="Comic Sans MS" pitchFamily="66" charset="0"/>
              </a:rPr>
              <a:t>Vergleich zur Kontrollvariante. Standort Dissen.</a:t>
            </a:r>
          </a:p>
        </p:txBody>
      </p:sp>
    </p:spTree>
    <p:extLst>
      <p:ext uri="{BB962C8B-B14F-4D97-AF65-F5344CB8AC3E}">
        <p14:creationId xmlns:p14="http://schemas.microsoft.com/office/powerpoint/2010/main" val="176321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584200" y="1422400"/>
          <a:ext cx="7975600" cy="5384800"/>
        </p:xfrm>
        <a:graphic>
          <a:graphicData uri="http://schemas.openxmlformats.org/drawingml/2006/chart">
            <c:chart xmlns:c="http://schemas.openxmlformats.org/drawingml/2006/chart" xmlns:r="http://schemas.openxmlformats.org/officeDocument/2006/relationships" r:id="rId2"/>
          </a:graphicData>
        </a:graphic>
      </p:graphicFrame>
      <p:sp>
        <p:nvSpPr>
          <p:cNvPr id="153603" name="Text Box 3"/>
          <p:cNvSpPr txBox="1">
            <a:spLocks noChangeArrowheads="1"/>
          </p:cNvSpPr>
          <p:nvPr/>
        </p:nvSpPr>
        <p:spPr bwMode="auto">
          <a:xfrm>
            <a:off x="-41275" y="73025"/>
            <a:ext cx="9185275" cy="1679575"/>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de-DE" altLang="de-DE" sz="2600" smtClean="0">
                <a:solidFill>
                  <a:srgbClr val="3333CC"/>
                </a:solidFill>
                <a:latin typeface="Comic Sans MS" pitchFamily="66" charset="0"/>
              </a:rPr>
              <a:t>Kinetik der kumultativen EUF-P Freisetzung (400 V, 80</a:t>
            </a:r>
            <a:r>
              <a:rPr lang="de-DE" altLang="de-DE" sz="2600" baseline="30000" smtClean="0">
                <a:solidFill>
                  <a:srgbClr val="3333CC"/>
                </a:solidFill>
                <a:latin typeface="Comic Sans MS" pitchFamily="66" charset="0"/>
              </a:rPr>
              <a:t>o</a:t>
            </a:r>
            <a:r>
              <a:rPr lang="de-DE" altLang="de-DE" sz="2600" smtClean="0">
                <a:solidFill>
                  <a:srgbClr val="3333CC"/>
                </a:solidFill>
                <a:latin typeface="Comic Sans MS" pitchFamily="66" charset="0"/>
              </a:rPr>
              <a:t>C) </a:t>
            </a:r>
          </a:p>
          <a:p>
            <a:pPr algn="ctr" fontAlgn="base">
              <a:spcBef>
                <a:spcPct val="0"/>
              </a:spcBef>
              <a:spcAft>
                <a:spcPct val="0"/>
              </a:spcAft>
            </a:pPr>
            <a:r>
              <a:rPr lang="de-DE" altLang="de-DE" sz="2600" smtClean="0">
                <a:solidFill>
                  <a:srgbClr val="3333CC"/>
                </a:solidFill>
                <a:latin typeface="Comic Sans MS" pitchFamily="66" charset="0"/>
              </a:rPr>
              <a:t>im Boden nach Rohphosphat- undThomasphosphatdüngung</a:t>
            </a:r>
          </a:p>
          <a:p>
            <a:pPr algn="ctr" fontAlgn="base">
              <a:spcBef>
                <a:spcPct val="0"/>
              </a:spcBef>
              <a:spcAft>
                <a:spcPct val="0"/>
              </a:spcAft>
            </a:pPr>
            <a:r>
              <a:rPr lang="de-DE" altLang="de-DE" sz="2600" smtClean="0">
                <a:solidFill>
                  <a:srgbClr val="3333CC"/>
                </a:solidFill>
                <a:latin typeface="Comic Sans MS" pitchFamily="66" charset="0"/>
              </a:rPr>
              <a:t> im Vergleich zur Kontrollvariante. Standort Dissen.</a:t>
            </a:r>
          </a:p>
          <a:p>
            <a:pPr algn="ctr" fontAlgn="base">
              <a:spcBef>
                <a:spcPct val="0"/>
              </a:spcBef>
              <a:spcAft>
                <a:spcPct val="0"/>
              </a:spcAft>
            </a:pPr>
            <a:endParaRPr lang="de-DE" altLang="de-DE" sz="2600" smtClean="0">
              <a:solidFill>
                <a:srgbClr val="0000FF"/>
              </a:solidFill>
              <a:latin typeface="Times New Roman" pitchFamily="18" charset="0"/>
            </a:endParaRPr>
          </a:p>
        </p:txBody>
      </p:sp>
    </p:spTree>
    <p:extLst>
      <p:ext uri="{BB962C8B-B14F-4D97-AF65-F5344CB8AC3E}">
        <p14:creationId xmlns:p14="http://schemas.microsoft.com/office/powerpoint/2010/main" val="187683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50800" y="2592388"/>
          <a:ext cx="4470400" cy="3443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3"/>
          <p:cNvGraphicFramePr>
            <a:graphicFrameLocks noChangeAspect="1"/>
          </p:cNvGraphicFramePr>
          <p:nvPr/>
        </p:nvGraphicFramePr>
        <p:xfrm>
          <a:off x="4622800" y="2570163"/>
          <a:ext cx="4291013" cy="3471862"/>
        </p:xfrm>
        <a:graphic>
          <a:graphicData uri="http://schemas.openxmlformats.org/drawingml/2006/chart">
            <c:chart xmlns:c="http://schemas.openxmlformats.org/drawingml/2006/chart" xmlns:r="http://schemas.openxmlformats.org/officeDocument/2006/relationships" r:id="rId3"/>
          </a:graphicData>
        </a:graphic>
      </p:graphicFrame>
      <p:sp>
        <p:nvSpPr>
          <p:cNvPr id="3076" name="Text Box 4"/>
          <p:cNvSpPr txBox="1">
            <a:spLocks noChangeArrowheads="1"/>
          </p:cNvSpPr>
          <p:nvPr/>
        </p:nvSpPr>
        <p:spPr bwMode="auto">
          <a:xfrm>
            <a:off x="1054100" y="912813"/>
            <a:ext cx="7070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algn="ctr" fontAlgn="base">
              <a:spcBef>
                <a:spcPct val="0"/>
              </a:spcBef>
              <a:spcAft>
                <a:spcPct val="0"/>
              </a:spcAft>
            </a:pPr>
            <a:r>
              <a:rPr lang="de-DE" altLang="de-DE" sz="2400" smtClean="0">
                <a:solidFill>
                  <a:srgbClr val="3333CC"/>
                </a:solidFill>
              </a:rPr>
              <a:t>P-Fraktionen im Boden und P-Konzentrationen in </a:t>
            </a:r>
          </a:p>
          <a:p>
            <a:pPr algn="ctr" fontAlgn="base">
              <a:spcBef>
                <a:spcPct val="0"/>
              </a:spcBef>
              <a:spcAft>
                <a:spcPct val="0"/>
              </a:spcAft>
            </a:pPr>
            <a:r>
              <a:rPr lang="de-DE" altLang="de-DE" sz="2400" smtClean="0">
                <a:solidFill>
                  <a:srgbClr val="3333CC"/>
                </a:solidFill>
              </a:rPr>
              <a:t>Wintergetreide auf dem Gladbacherhof, 2005</a:t>
            </a:r>
          </a:p>
        </p:txBody>
      </p:sp>
      <p:sp>
        <p:nvSpPr>
          <p:cNvPr id="3077" name="Rectangle 5"/>
          <p:cNvSpPr>
            <a:spLocks noChangeArrowheads="1"/>
          </p:cNvSpPr>
          <p:nvPr/>
        </p:nvSpPr>
        <p:spPr bwMode="auto">
          <a:xfrm>
            <a:off x="3779838" y="6305550"/>
            <a:ext cx="567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fontAlgn="base">
              <a:spcBef>
                <a:spcPct val="0"/>
              </a:spcBef>
              <a:spcAft>
                <a:spcPct val="0"/>
              </a:spcAft>
            </a:pPr>
            <a:r>
              <a:rPr lang="de-DE" altLang="de-DE" sz="1400" smtClean="0">
                <a:solidFill>
                  <a:srgbClr val="000000"/>
                </a:solidFill>
                <a:latin typeface="Times New Roman" pitchFamily="18" charset="0"/>
              </a:rPr>
              <a:t>3 – 6 mg P/g TM ausreichende P-Konzentration, n. Bergmann 1992 </a:t>
            </a:r>
          </a:p>
        </p:txBody>
      </p:sp>
      <p:sp>
        <p:nvSpPr>
          <p:cNvPr id="3078" name="Text Box 6"/>
          <p:cNvSpPr txBox="1">
            <a:spLocks noChangeArrowheads="1"/>
          </p:cNvSpPr>
          <p:nvPr/>
        </p:nvSpPr>
        <p:spPr bwMode="auto">
          <a:xfrm>
            <a:off x="1584325" y="1989138"/>
            <a:ext cx="900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fontAlgn="base">
              <a:spcBef>
                <a:spcPct val="0"/>
              </a:spcBef>
              <a:spcAft>
                <a:spcPct val="0"/>
              </a:spcAft>
            </a:pPr>
            <a:r>
              <a:rPr lang="de-DE" altLang="de-DE" sz="2000" smtClean="0">
                <a:solidFill>
                  <a:srgbClr val="000000"/>
                </a:solidFill>
              </a:rPr>
              <a:t>Boden</a:t>
            </a:r>
          </a:p>
        </p:txBody>
      </p:sp>
      <p:sp>
        <p:nvSpPr>
          <p:cNvPr id="3079" name="Text Box 7"/>
          <p:cNvSpPr txBox="1">
            <a:spLocks noChangeArrowheads="1"/>
          </p:cNvSpPr>
          <p:nvPr/>
        </p:nvSpPr>
        <p:spPr bwMode="auto">
          <a:xfrm>
            <a:off x="6181725" y="1989138"/>
            <a:ext cx="1054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fontAlgn="base">
              <a:spcBef>
                <a:spcPct val="0"/>
              </a:spcBef>
              <a:spcAft>
                <a:spcPct val="0"/>
              </a:spcAft>
            </a:pPr>
            <a:r>
              <a:rPr lang="de-DE" altLang="de-DE" sz="2000" smtClean="0">
                <a:solidFill>
                  <a:srgbClr val="000000"/>
                </a:solidFill>
              </a:rPr>
              <a:t>Pflanze</a:t>
            </a:r>
          </a:p>
        </p:txBody>
      </p:sp>
    </p:spTree>
    <p:extLst>
      <p:ext uri="{BB962C8B-B14F-4D97-AF65-F5344CB8AC3E}">
        <p14:creationId xmlns:p14="http://schemas.microsoft.com/office/powerpoint/2010/main" val="1760770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76672"/>
            <a:ext cx="4824536" cy="604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584368" y="3468147"/>
            <a:ext cx="3365088" cy="1200329"/>
          </a:xfrm>
          <a:prstGeom prst="rect">
            <a:avLst/>
          </a:prstGeom>
          <a:noFill/>
        </p:spPr>
        <p:txBody>
          <a:bodyPr wrap="none" rtlCol="0">
            <a:spAutoFit/>
          </a:bodyPr>
          <a:lstStyle/>
          <a:p>
            <a:r>
              <a:rPr lang="de-DE" sz="2400" dirty="0" smtClean="0">
                <a:solidFill>
                  <a:srgbClr val="5614FA"/>
                </a:solidFill>
              </a:rPr>
              <a:t>Wurzelknöllchen an einer</a:t>
            </a:r>
          </a:p>
          <a:p>
            <a:r>
              <a:rPr lang="de-DE" sz="2400" dirty="0" smtClean="0">
                <a:solidFill>
                  <a:srgbClr val="5614FA"/>
                </a:solidFill>
              </a:rPr>
              <a:t>Wurzel von Buschbohne</a:t>
            </a:r>
          </a:p>
          <a:p>
            <a:r>
              <a:rPr lang="de-DE" sz="2400" dirty="0" smtClean="0">
                <a:solidFill>
                  <a:srgbClr val="5614FA"/>
                </a:solidFill>
              </a:rPr>
              <a:t>(</a:t>
            </a:r>
            <a:r>
              <a:rPr lang="de-DE" sz="2400" i="1" dirty="0" err="1" smtClean="0">
                <a:solidFill>
                  <a:srgbClr val="5614FA"/>
                </a:solidFill>
              </a:rPr>
              <a:t>Phaseolus</a:t>
            </a:r>
            <a:r>
              <a:rPr lang="de-DE" sz="2400" i="1" dirty="0" smtClean="0">
                <a:solidFill>
                  <a:srgbClr val="5614FA"/>
                </a:solidFill>
              </a:rPr>
              <a:t> </a:t>
            </a:r>
            <a:r>
              <a:rPr lang="de-DE" sz="2400" i="1" dirty="0" err="1" smtClean="0">
                <a:solidFill>
                  <a:srgbClr val="5614FA"/>
                </a:solidFill>
              </a:rPr>
              <a:t>vulgaris</a:t>
            </a:r>
            <a:r>
              <a:rPr lang="de-DE" sz="2400" i="1" dirty="0" smtClean="0">
                <a:solidFill>
                  <a:srgbClr val="5614FA"/>
                </a:solidFill>
              </a:rPr>
              <a:t> </a:t>
            </a:r>
            <a:r>
              <a:rPr lang="de-DE" sz="2400" dirty="0" smtClean="0">
                <a:solidFill>
                  <a:srgbClr val="5614FA"/>
                </a:solidFill>
              </a:rPr>
              <a:t>L.) </a:t>
            </a:r>
            <a:endParaRPr lang="de-DE" sz="2400" dirty="0">
              <a:solidFill>
                <a:srgbClr val="5614FA"/>
              </a:solidFill>
            </a:endParaRPr>
          </a:p>
        </p:txBody>
      </p:sp>
      <p:cxnSp>
        <p:nvCxnSpPr>
          <p:cNvPr id="8" name="Gerade Verbindung mit Pfeil 7"/>
          <p:cNvCxnSpPr/>
          <p:nvPr/>
        </p:nvCxnSpPr>
        <p:spPr>
          <a:xfrm flipH="1">
            <a:off x="3760114" y="3717032"/>
            <a:ext cx="1747990" cy="702561"/>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572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de-DE" altLang="de-DE" sz="3600" dirty="0" smtClean="0">
                <a:solidFill>
                  <a:srgbClr val="0000FF"/>
                </a:solidFill>
                <a:latin typeface="Comic Sans MS" pitchFamily="66" charset="0"/>
              </a:rPr>
              <a:t>Einfluss von Rotklee und Deutschem Weidelgras auf den Boden pH-Wert (Steffens, 1982)</a:t>
            </a:r>
            <a:endParaRPr lang="de-DE" altLang="de-DE" dirty="0" smtClean="0"/>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594785043"/>
              </p:ext>
            </p:extLst>
          </p:nvPr>
        </p:nvGraphicFramePr>
        <p:xfrm>
          <a:off x="1193800" y="2465388"/>
          <a:ext cx="7100888" cy="3603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2112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ext uri="{D42A27DB-BD31-4B8C-83A1-F6EECF244321}">
                <p14:modId xmlns:p14="http://schemas.microsoft.com/office/powerpoint/2010/main" val="999718911"/>
              </p:ext>
            </p:extLst>
          </p:nvPr>
        </p:nvGraphicFramePr>
        <p:xfrm>
          <a:off x="467544" y="1772816"/>
          <a:ext cx="7776864"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107504" y="116635"/>
            <a:ext cx="8893268" cy="1200329"/>
          </a:xfrm>
          <a:prstGeom prst="rect">
            <a:avLst/>
          </a:prstGeom>
          <a:noFill/>
        </p:spPr>
        <p:txBody>
          <a:bodyPr wrap="none" rtlCol="0">
            <a:spAutoFit/>
          </a:bodyPr>
          <a:lstStyle/>
          <a:p>
            <a:r>
              <a:rPr lang="de-DE" dirty="0" smtClean="0">
                <a:solidFill>
                  <a:prstClr val="black"/>
                </a:solidFill>
              </a:rPr>
              <a:t>Einfluss einer P-Düngung (0,6 g P/Gefäß) in Form verschiedener Recyclingprodukte mittels </a:t>
            </a:r>
          </a:p>
          <a:p>
            <a:r>
              <a:rPr lang="de-DE" dirty="0" err="1" smtClean="0">
                <a:solidFill>
                  <a:prstClr val="black"/>
                </a:solidFill>
              </a:rPr>
              <a:t>Pyreg</a:t>
            </a:r>
            <a:r>
              <a:rPr lang="de-DE" dirty="0" smtClean="0">
                <a:solidFill>
                  <a:prstClr val="black"/>
                </a:solidFill>
              </a:rPr>
              <a:t> aus Klärschlämmen behandelt mit Al- bzw. </a:t>
            </a:r>
            <a:r>
              <a:rPr lang="de-DE" dirty="0" err="1" smtClean="0">
                <a:solidFill>
                  <a:prstClr val="black"/>
                </a:solidFill>
              </a:rPr>
              <a:t>Fe</a:t>
            </a:r>
            <a:r>
              <a:rPr lang="de-DE" dirty="0" smtClean="0">
                <a:solidFill>
                  <a:prstClr val="black"/>
                </a:solidFill>
              </a:rPr>
              <a:t>-Salzen und einer Na-</a:t>
            </a:r>
            <a:r>
              <a:rPr lang="de-DE" dirty="0" err="1" smtClean="0">
                <a:solidFill>
                  <a:prstClr val="black"/>
                </a:solidFill>
              </a:rPr>
              <a:t>Carbonatzugabe</a:t>
            </a:r>
            <a:r>
              <a:rPr lang="de-DE" dirty="0" smtClean="0">
                <a:solidFill>
                  <a:prstClr val="black"/>
                </a:solidFill>
              </a:rPr>
              <a:t> auf</a:t>
            </a:r>
          </a:p>
          <a:p>
            <a:r>
              <a:rPr lang="de-DE" dirty="0" smtClean="0">
                <a:solidFill>
                  <a:prstClr val="black"/>
                </a:solidFill>
              </a:rPr>
              <a:t>die relative P-Aufnahme von N</a:t>
            </a:r>
            <a:r>
              <a:rPr lang="de-DE" baseline="-25000" dirty="0" smtClean="0">
                <a:solidFill>
                  <a:prstClr val="black"/>
                </a:solidFill>
              </a:rPr>
              <a:t>2</a:t>
            </a:r>
            <a:r>
              <a:rPr lang="de-DE" dirty="0" smtClean="0">
                <a:solidFill>
                  <a:prstClr val="black"/>
                </a:solidFill>
              </a:rPr>
              <a:t>-fixierendem Rotklee.</a:t>
            </a:r>
          </a:p>
          <a:p>
            <a:r>
              <a:rPr lang="de-DE" dirty="0" smtClean="0">
                <a:solidFill>
                  <a:prstClr val="black"/>
                </a:solidFill>
              </a:rPr>
              <a:t>(Summe von 4 Schnitten, 1/3 P und </a:t>
            </a:r>
            <a:r>
              <a:rPr lang="de-DE" dirty="0" err="1" smtClean="0">
                <a:solidFill>
                  <a:prstClr val="black"/>
                </a:solidFill>
              </a:rPr>
              <a:t>Pfull</a:t>
            </a:r>
            <a:r>
              <a:rPr lang="de-DE" dirty="0" smtClean="0">
                <a:solidFill>
                  <a:prstClr val="black"/>
                </a:solidFill>
              </a:rPr>
              <a:t>: </a:t>
            </a:r>
            <a:r>
              <a:rPr lang="de-DE" dirty="0" err="1" smtClean="0">
                <a:solidFill>
                  <a:prstClr val="black"/>
                </a:solidFill>
              </a:rPr>
              <a:t>Ca</a:t>
            </a:r>
            <a:r>
              <a:rPr lang="de-DE" dirty="0" smtClean="0">
                <a:solidFill>
                  <a:prstClr val="black"/>
                </a:solidFill>
              </a:rPr>
              <a:t>(H</a:t>
            </a:r>
            <a:r>
              <a:rPr lang="de-DE" baseline="-25000" dirty="0" smtClean="0">
                <a:solidFill>
                  <a:prstClr val="black"/>
                </a:solidFill>
              </a:rPr>
              <a:t>2</a:t>
            </a:r>
            <a:r>
              <a:rPr lang="de-DE" dirty="0" smtClean="0">
                <a:solidFill>
                  <a:prstClr val="black"/>
                </a:solidFill>
              </a:rPr>
              <a:t>PO</a:t>
            </a:r>
            <a:r>
              <a:rPr lang="de-DE" baseline="-25000" dirty="0" smtClean="0">
                <a:solidFill>
                  <a:prstClr val="black"/>
                </a:solidFill>
              </a:rPr>
              <a:t>4</a:t>
            </a:r>
            <a:r>
              <a:rPr lang="de-DE" dirty="0" smtClean="0">
                <a:solidFill>
                  <a:prstClr val="black"/>
                </a:solidFill>
              </a:rPr>
              <a:t>)</a:t>
            </a:r>
            <a:r>
              <a:rPr lang="de-DE" baseline="-25000" dirty="0" smtClean="0">
                <a:solidFill>
                  <a:prstClr val="black"/>
                </a:solidFill>
              </a:rPr>
              <a:t>2 </a:t>
            </a:r>
            <a:r>
              <a:rPr lang="de-DE" dirty="0" smtClean="0">
                <a:solidFill>
                  <a:prstClr val="black"/>
                </a:solidFill>
              </a:rPr>
              <a:t> = 100% ) (Friedrich, Steffens u. Appel)</a:t>
            </a:r>
            <a:endParaRPr lang="de-DE" dirty="0">
              <a:solidFill>
                <a:prstClr val="black"/>
              </a:solidFill>
            </a:endParaRPr>
          </a:p>
        </p:txBody>
      </p:sp>
      <p:sp>
        <p:nvSpPr>
          <p:cNvPr id="4" name="Textfeld 3"/>
          <p:cNvSpPr txBox="1"/>
          <p:nvPr/>
        </p:nvSpPr>
        <p:spPr>
          <a:xfrm>
            <a:off x="251520" y="1556792"/>
            <a:ext cx="8568952" cy="369332"/>
          </a:xfrm>
          <a:prstGeom prst="rect">
            <a:avLst/>
          </a:prstGeom>
          <a:noFill/>
        </p:spPr>
        <p:txBody>
          <a:bodyPr wrap="square" rtlCol="0">
            <a:spAutoFit/>
          </a:bodyPr>
          <a:lstStyle/>
          <a:p>
            <a:r>
              <a:rPr lang="de-DE" dirty="0" smtClean="0">
                <a:solidFill>
                  <a:srgbClr val="FF0000"/>
                </a:solidFill>
              </a:rPr>
              <a:t>pH-Wert bei Ende: 5,7        4, 9          4,6        4,8           4,7          4,7        4,7         4,8      </a:t>
            </a:r>
            <a:endParaRPr lang="de-DE" dirty="0">
              <a:solidFill>
                <a:srgbClr val="FF0000"/>
              </a:solidFill>
            </a:endParaRPr>
          </a:p>
        </p:txBody>
      </p:sp>
      <p:sp>
        <p:nvSpPr>
          <p:cNvPr id="5" name="Textfeld 4"/>
          <p:cNvSpPr txBox="1"/>
          <p:nvPr/>
        </p:nvSpPr>
        <p:spPr>
          <a:xfrm>
            <a:off x="139063" y="1187460"/>
            <a:ext cx="2345899" cy="369332"/>
          </a:xfrm>
          <a:prstGeom prst="rect">
            <a:avLst/>
          </a:prstGeom>
          <a:noFill/>
        </p:spPr>
        <p:txBody>
          <a:bodyPr wrap="none" rtlCol="0">
            <a:spAutoFit/>
          </a:bodyPr>
          <a:lstStyle/>
          <a:p>
            <a:r>
              <a:rPr lang="de-DE" i="1" dirty="0" smtClean="0">
                <a:solidFill>
                  <a:srgbClr val="FF0000"/>
                </a:solidFill>
              </a:rPr>
              <a:t>Ausgangs pH-Wert: 5,8</a:t>
            </a:r>
            <a:endParaRPr lang="de-DE" i="1" dirty="0">
              <a:solidFill>
                <a:srgbClr val="FF0000"/>
              </a:solidFill>
            </a:endParaRPr>
          </a:p>
        </p:txBody>
      </p:sp>
      <p:sp>
        <p:nvSpPr>
          <p:cNvPr id="6" name="Foliennummernplatzhalter 5"/>
          <p:cNvSpPr>
            <a:spLocks noGrp="1"/>
          </p:cNvSpPr>
          <p:nvPr>
            <p:ph type="sldNum" sz="quarter" idx="12"/>
          </p:nvPr>
        </p:nvSpPr>
        <p:spPr/>
        <p:txBody>
          <a:bodyPr/>
          <a:lstStyle/>
          <a:p>
            <a:fld id="{44CE2EC9-EACA-45D5-82B8-B4C55678C775}" type="slidenum">
              <a:rPr lang="de-DE" smtClean="0">
                <a:solidFill>
                  <a:prstClr val="black">
                    <a:tint val="75000"/>
                  </a:prstClr>
                </a:solidFill>
              </a:rPr>
              <a:pPr/>
              <a:t>29</a:t>
            </a:fld>
            <a:endParaRPr lang="de-DE">
              <a:solidFill>
                <a:prstClr val="black">
                  <a:tint val="75000"/>
                </a:prstClr>
              </a:solidFill>
            </a:endParaRPr>
          </a:p>
        </p:txBody>
      </p:sp>
    </p:spTree>
    <p:extLst>
      <p:ext uri="{BB962C8B-B14F-4D97-AF65-F5344CB8AC3E}">
        <p14:creationId xmlns:p14="http://schemas.microsoft.com/office/powerpoint/2010/main" val="2565660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otel-steinsgarten.de/files/Sonstiges/684_356_1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620688"/>
            <a:ext cx="2790056" cy="213904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ildergebnis für liebig muse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pic>
        <p:nvPicPr>
          <p:cNvPr id="7172" name="Picture 4" descr="http://www.biologie.uni-ulm.de/fgag/rueckblick/giessen/images/Justus%20Liebig-%20Museum%2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23674"/>
            <a:ext cx="3747029" cy="281027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classes.yale.edu/chem220/STUDYAIDS/history/chemists/liebi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916832"/>
            <a:ext cx="310515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83568" y="5949280"/>
            <a:ext cx="1757341" cy="369332"/>
          </a:xfrm>
          <a:prstGeom prst="rect">
            <a:avLst/>
          </a:prstGeom>
          <a:noFill/>
        </p:spPr>
        <p:txBody>
          <a:bodyPr wrap="none" rtlCol="0">
            <a:spAutoFit/>
          </a:bodyPr>
          <a:lstStyle/>
          <a:p>
            <a:r>
              <a:rPr lang="de-DE" dirty="0">
                <a:solidFill>
                  <a:prstClr val="black"/>
                </a:solidFill>
              </a:rPr>
              <a:t>Justus von Liebig</a:t>
            </a:r>
          </a:p>
        </p:txBody>
      </p:sp>
      <p:sp>
        <p:nvSpPr>
          <p:cNvPr id="5" name="Textfeld 4"/>
          <p:cNvSpPr txBox="1"/>
          <p:nvPr/>
        </p:nvSpPr>
        <p:spPr>
          <a:xfrm>
            <a:off x="5144858" y="2763338"/>
            <a:ext cx="3020379" cy="369332"/>
          </a:xfrm>
          <a:prstGeom prst="rect">
            <a:avLst/>
          </a:prstGeom>
          <a:noFill/>
        </p:spPr>
        <p:txBody>
          <a:bodyPr wrap="none" rtlCol="0">
            <a:spAutoFit/>
          </a:bodyPr>
          <a:lstStyle/>
          <a:p>
            <a:r>
              <a:rPr lang="de-DE" dirty="0">
                <a:solidFill>
                  <a:prstClr val="black"/>
                </a:solidFill>
              </a:rPr>
              <a:t>Das Liebig Museum in Gießen </a:t>
            </a:r>
          </a:p>
        </p:txBody>
      </p:sp>
      <p:sp>
        <p:nvSpPr>
          <p:cNvPr id="6" name="Textfeld 5"/>
          <p:cNvSpPr txBox="1"/>
          <p:nvPr/>
        </p:nvSpPr>
        <p:spPr>
          <a:xfrm>
            <a:off x="5301027" y="6237312"/>
            <a:ext cx="2871107" cy="369332"/>
          </a:xfrm>
          <a:prstGeom prst="rect">
            <a:avLst/>
          </a:prstGeom>
          <a:noFill/>
        </p:spPr>
        <p:txBody>
          <a:bodyPr wrap="none" rtlCol="0">
            <a:spAutoFit/>
          </a:bodyPr>
          <a:lstStyle/>
          <a:p>
            <a:r>
              <a:rPr lang="de-DE" dirty="0">
                <a:solidFill>
                  <a:prstClr val="black"/>
                </a:solidFill>
              </a:rPr>
              <a:t>Führung durch das Museum </a:t>
            </a:r>
          </a:p>
        </p:txBody>
      </p:sp>
    </p:spTree>
    <p:extLst>
      <p:ext uri="{BB962C8B-B14F-4D97-AF65-F5344CB8AC3E}">
        <p14:creationId xmlns:p14="http://schemas.microsoft.com/office/powerpoint/2010/main" val="1225914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512" y="188640"/>
            <a:ext cx="8640960" cy="1200329"/>
          </a:xfrm>
          <a:prstGeom prst="rect">
            <a:avLst/>
          </a:prstGeom>
          <a:noFill/>
        </p:spPr>
        <p:txBody>
          <a:bodyPr wrap="square" rtlCol="0">
            <a:spAutoFit/>
          </a:bodyPr>
          <a:lstStyle/>
          <a:p>
            <a:pPr algn="ctr"/>
            <a:r>
              <a:rPr lang="de-DE" sz="2400" dirty="0" smtClean="0"/>
              <a:t>Ertragswirksamkeit einer gestaffelten P-Düngung  ( 40 bzw. 80 kg P</a:t>
            </a:r>
            <a:r>
              <a:rPr lang="de-DE" sz="2400" baseline="-25000" dirty="0" smtClean="0"/>
              <a:t>2</a:t>
            </a:r>
            <a:r>
              <a:rPr lang="de-DE" sz="2400" dirty="0" smtClean="0"/>
              <a:t>O</a:t>
            </a:r>
            <a:r>
              <a:rPr lang="de-DE" sz="2400" baseline="-25000" dirty="0" smtClean="0"/>
              <a:t>5</a:t>
            </a:r>
            <a:r>
              <a:rPr lang="de-DE" sz="2400" dirty="0" smtClean="0"/>
              <a:t>/ha in Form von Hyper- und Superphosphat auf dem Standort Gießen (pH: 5,3; 2,9 mg CAL-P/100g Boden, Steffens, 1992)</a:t>
            </a:r>
            <a:endParaRPr lang="de-DE" sz="2400" dirty="0"/>
          </a:p>
        </p:txBody>
      </p:sp>
      <p:sp>
        <p:nvSpPr>
          <p:cNvPr id="3" name="Textfeld 2"/>
          <p:cNvSpPr txBox="1"/>
          <p:nvPr/>
        </p:nvSpPr>
        <p:spPr>
          <a:xfrm>
            <a:off x="251520" y="1484784"/>
            <a:ext cx="8892480" cy="5078313"/>
          </a:xfrm>
          <a:prstGeom prst="rect">
            <a:avLst/>
          </a:prstGeom>
          <a:noFill/>
        </p:spPr>
        <p:txBody>
          <a:bodyPr wrap="square" rtlCol="0">
            <a:spAutoFit/>
          </a:bodyPr>
          <a:lstStyle/>
          <a:p>
            <a:r>
              <a:rPr lang="de-DE" dirty="0" smtClean="0"/>
              <a:t>Variante		1985		1986		</a:t>
            </a:r>
            <a:r>
              <a:rPr lang="de-DE" dirty="0" smtClean="0">
                <a:solidFill>
                  <a:srgbClr val="FF0000"/>
                </a:solidFill>
              </a:rPr>
              <a:t>1987</a:t>
            </a:r>
            <a:r>
              <a:rPr lang="de-DE" dirty="0" smtClean="0"/>
              <a:t>		1988</a:t>
            </a:r>
          </a:p>
          <a:p>
            <a:r>
              <a:rPr lang="de-DE" dirty="0"/>
              <a:t>	</a:t>
            </a:r>
            <a:r>
              <a:rPr lang="de-DE" dirty="0" smtClean="0"/>
              <a:t>	So-Weizen	Hafer		</a:t>
            </a:r>
            <a:r>
              <a:rPr lang="de-DE" dirty="0" smtClean="0">
                <a:solidFill>
                  <a:srgbClr val="FF0000"/>
                </a:solidFill>
              </a:rPr>
              <a:t>Ackerbohne</a:t>
            </a:r>
            <a:r>
              <a:rPr lang="de-DE" dirty="0" smtClean="0"/>
              <a:t>	</a:t>
            </a:r>
            <a:r>
              <a:rPr lang="de-DE" dirty="0" err="1" smtClean="0"/>
              <a:t>Wi</a:t>
            </a:r>
            <a:r>
              <a:rPr lang="de-DE" dirty="0" smtClean="0"/>
              <a:t>-Weizen</a:t>
            </a:r>
          </a:p>
          <a:p>
            <a:r>
              <a:rPr lang="de-DE" dirty="0" smtClean="0"/>
              <a:t>_________________________________________________________________________</a:t>
            </a:r>
          </a:p>
          <a:p>
            <a:r>
              <a:rPr lang="de-DE" dirty="0" smtClean="0"/>
              <a:t>					</a:t>
            </a:r>
            <a:r>
              <a:rPr lang="de-DE" dirty="0" err="1" smtClean="0"/>
              <a:t>dt</a:t>
            </a:r>
            <a:r>
              <a:rPr lang="de-DE" dirty="0" smtClean="0"/>
              <a:t>/ha</a:t>
            </a:r>
            <a:endParaRPr lang="de-DE" dirty="0"/>
          </a:p>
          <a:p>
            <a:r>
              <a:rPr lang="de-DE" dirty="0" smtClean="0"/>
              <a:t>P0 (Kontrolle)	52,0		41,0		</a:t>
            </a:r>
            <a:r>
              <a:rPr lang="de-DE" dirty="0" smtClean="0">
                <a:solidFill>
                  <a:srgbClr val="FF0000"/>
                </a:solidFill>
              </a:rPr>
              <a:t>36,7</a:t>
            </a:r>
            <a:r>
              <a:rPr lang="de-DE" dirty="0" smtClean="0"/>
              <a:t>		53,6</a:t>
            </a:r>
          </a:p>
          <a:p>
            <a:endParaRPr lang="de-DE" dirty="0"/>
          </a:p>
          <a:p>
            <a:r>
              <a:rPr lang="de-DE" dirty="0" smtClean="0"/>
              <a:t>40 Hyper-P	55,4		40,8		</a:t>
            </a:r>
            <a:r>
              <a:rPr lang="de-DE" dirty="0" smtClean="0">
                <a:solidFill>
                  <a:srgbClr val="FF0000"/>
                </a:solidFill>
              </a:rPr>
              <a:t>40,5</a:t>
            </a:r>
            <a:r>
              <a:rPr lang="de-DE" dirty="0" smtClean="0"/>
              <a:t>		57,2</a:t>
            </a:r>
          </a:p>
          <a:p>
            <a:endParaRPr lang="de-DE" dirty="0"/>
          </a:p>
          <a:p>
            <a:r>
              <a:rPr lang="de-DE" dirty="0" smtClean="0"/>
              <a:t>40 Super-P	54,7		43,7		</a:t>
            </a:r>
            <a:r>
              <a:rPr lang="de-DE" dirty="0" smtClean="0">
                <a:solidFill>
                  <a:srgbClr val="0000CC"/>
                </a:solidFill>
              </a:rPr>
              <a:t>39,9</a:t>
            </a:r>
            <a:r>
              <a:rPr lang="de-DE" dirty="0" smtClean="0"/>
              <a:t>		61,9</a:t>
            </a:r>
          </a:p>
          <a:p>
            <a:endParaRPr lang="de-DE" dirty="0"/>
          </a:p>
          <a:p>
            <a:r>
              <a:rPr lang="de-DE" dirty="0" smtClean="0"/>
              <a:t>80 Hyper-P	55,5		42,4		</a:t>
            </a:r>
            <a:r>
              <a:rPr lang="de-DE" dirty="0" smtClean="0">
                <a:solidFill>
                  <a:srgbClr val="FF0000"/>
                </a:solidFill>
              </a:rPr>
              <a:t>46,4</a:t>
            </a:r>
            <a:r>
              <a:rPr lang="de-DE" dirty="0" smtClean="0"/>
              <a:t>		61,9</a:t>
            </a:r>
          </a:p>
          <a:p>
            <a:endParaRPr lang="de-DE" dirty="0"/>
          </a:p>
          <a:p>
            <a:r>
              <a:rPr lang="de-DE" dirty="0" smtClean="0"/>
              <a:t>80 Super-P	60,3		46,6		</a:t>
            </a:r>
            <a:r>
              <a:rPr lang="de-DE" dirty="0" smtClean="0">
                <a:solidFill>
                  <a:srgbClr val="0000CC"/>
                </a:solidFill>
              </a:rPr>
              <a:t>42,6</a:t>
            </a:r>
            <a:r>
              <a:rPr lang="de-DE" dirty="0" smtClean="0"/>
              <a:t>		62,3</a:t>
            </a:r>
          </a:p>
          <a:p>
            <a:r>
              <a:rPr lang="de-DE" dirty="0" smtClean="0"/>
              <a:t>_________________________________________________________________________</a:t>
            </a:r>
          </a:p>
          <a:p>
            <a:endParaRPr lang="de-DE" dirty="0"/>
          </a:p>
          <a:p>
            <a:r>
              <a:rPr lang="de-DE" dirty="0" smtClean="0"/>
              <a:t>GD 5%		3,1		2,4		4,3		3,2</a:t>
            </a:r>
          </a:p>
          <a:p>
            <a:endParaRPr lang="de-DE" dirty="0"/>
          </a:p>
          <a:p>
            <a:endParaRPr lang="de-DE" dirty="0"/>
          </a:p>
        </p:txBody>
      </p:sp>
    </p:spTree>
    <p:extLst>
      <p:ext uri="{BB962C8B-B14F-4D97-AF65-F5344CB8AC3E}">
        <p14:creationId xmlns:p14="http://schemas.microsoft.com/office/powerpoint/2010/main" val="416927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nvGraphicFramePr>
        <p:xfrm>
          <a:off x="0" y="1268760"/>
          <a:ext cx="4565277" cy="47555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m 2"/>
          <p:cNvGraphicFramePr>
            <a:graphicFrameLocks/>
          </p:cNvGraphicFramePr>
          <p:nvPr/>
        </p:nvGraphicFramePr>
        <p:xfrm>
          <a:off x="4572000" y="692695"/>
          <a:ext cx="4580574" cy="5337273"/>
        </p:xfrm>
        <a:graphic>
          <a:graphicData uri="http://schemas.openxmlformats.org/drawingml/2006/chart">
            <c:chart xmlns:c="http://schemas.openxmlformats.org/drawingml/2006/chart" xmlns:r="http://schemas.openxmlformats.org/officeDocument/2006/relationships" r:id="rId3"/>
          </a:graphicData>
        </a:graphic>
      </p:graphicFrame>
      <p:sp>
        <p:nvSpPr>
          <p:cNvPr id="160772" name="Textfeld 3"/>
          <p:cNvSpPr txBox="1">
            <a:spLocks noChangeArrowheads="1"/>
          </p:cNvSpPr>
          <p:nvPr/>
        </p:nvSpPr>
        <p:spPr bwMode="auto">
          <a:xfrm>
            <a:off x="107950" y="188913"/>
            <a:ext cx="892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altLang="de-DE" dirty="0" smtClean="0"/>
              <a:t>Effekt langjähriger Düngung auf  die königswasserextrahierbaren  </a:t>
            </a:r>
          </a:p>
          <a:p>
            <a:pPr algn="ctr" eaLnBrk="1" fontAlgn="base" hangingPunct="1">
              <a:spcBef>
                <a:spcPct val="0"/>
              </a:spcBef>
              <a:spcAft>
                <a:spcPct val="0"/>
              </a:spcAft>
            </a:pPr>
            <a:r>
              <a:rPr lang="de-DE" altLang="de-DE" b="1" dirty="0" smtClean="0"/>
              <a:t>Uran- und Cadmiumkonzentrationen</a:t>
            </a:r>
            <a:r>
              <a:rPr lang="de-DE" altLang="de-DE" dirty="0" smtClean="0"/>
              <a:t> im Oberboden des Feldversuchs „Gießen“</a:t>
            </a:r>
          </a:p>
        </p:txBody>
      </p:sp>
      <p:sp>
        <p:nvSpPr>
          <p:cNvPr id="160773" name="Textfeld 4"/>
          <p:cNvSpPr txBox="1">
            <a:spLocks noChangeArrowheads="1"/>
          </p:cNvSpPr>
          <p:nvPr/>
        </p:nvSpPr>
        <p:spPr bwMode="auto">
          <a:xfrm>
            <a:off x="1811338" y="6029325"/>
            <a:ext cx="1008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DE" altLang="de-DE" smtClean="0">
                <a:solidFill>
                  <a:srgbClr val="00B0F0"/>
                </a:solidFill>
              </a:rPr>
              <a:t>Uran</a:t>
            </a:r>
          </a:p>
        </p:txBody>
      </p:sp>
      <p:sp>
        <p:nvSpPr>
          <p:cNvPr id="160774" name="Textfeld 5"/>
          <p:cNvSpPr txBox="1">
            <a:spLocks noChangeArrowheads="1"/>
          </p:cNvSpPr>
          <p:nvPr/>
        </p:nvSpPr>
        <p:spPr bwMode="auto">
          <a:xfrm>
            <a:off x="6372225" y="60293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DE" altLang="de-DE" smtClean="0">
                <a:solidFill>
                  <a:srgbClr val="00B0F0"/>
                </a:solidFill>
              </a:rPr>
              <a:t>Cadmium</a:t>
            </a:r>
          </a:p>
        </p:txBody>
      </p:sp>
      <p:sp>
        <p:nvSpPr>
          <p:cNvPr id="7" name="Foliennummernplatzhalter 6"/>
          <p:cNvSpPr>
            <a:spLocks noGrp="1"/>
          </p:cNvSpPr>
          <p:nvPr>
            <p:ph type="sldNum" sz="quarter" idx="12"/>
          </p:nvPr>
        </p:nvSpPr>
        <p:spPr/>
        <p:txBody>
          <a:bodyPr/>
          <a:lstStyle/>
          <a:p>
            <a:pPr>
              <a:defRPr/>
            </a:pPr>
            <a:fld id="{70BFCAC0-5BED-4FF6-818F-847375D08F1C}" type="slidenum">
              <a:rPr lang="de-DE"/>
              <a:pPr>
                <a:defRPr/>
              </a:pPr>
              <a:t>31</a:t>
            </a:fld>
            <a:endParaRPr lang="de-DE"/>
          </a:p>
        </p:txBody>
      </p:sp>
    </p:spTree>
    <p:extLst>
      <p:ext uri="{BB962C8B-B14F-4D97-AF65-F5344CB8AC3E}">
        <p14:creationId xmlns:p14="http://schemas.microsoft.com/office/powerpoint/2010/main" val="16618875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nvGraphicFramePr>
        <p:xfrm>
          <a:off x="107504" y="1556792"/>
          <a:ext cx="9036496" cy="5181263"/>
        </p:xfrm>
        <a:graphic>
          <a:graphicData uri="http://schemas.openxmlformats.org/drawingml/2006/chart">
            <c:chart xmlns:c="http://schemas.openxmlformats.org/drawingml/2006/chart" xmlns:r="http://schemas.openxmlformats.org/officeDocument/2006/relationships" r:id="rId2"/>
          </a:graphicData>
        </a:graphic>
      </p:graphicFrame>
      <p:sp>
        <p:nvSpPr>
          <p:cNvPr id="158723" name="Rechteck 2"/>
          <p:cNvSpPr>
            <a:spLocks noChangeArrowheads="1"/>
          </p:cNvSpPr>
          <p:nvPr/>
        </p:nvSpPr>
        <p:spPr bwMode="auto">
          <a:xfrm>
            <a:off x="3175" y="312738"/>
            <a:ext cx="91408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altLang="de-DE" dirty="0" smtClean="0">
                <a:latin typeface="Calibri" pitchFamily="34" charset="0"/>
              </a:rPr>
              <a:t>Effekt langjähriger mineralischer und organischer Düngung auf  die königswasserextrahierbare  </a:t>
            </a:r>
            <a:r>
              <a:rPr lang="de-DE" altLang="de-DE" b="1" dirty="0" smtClean="0">
                <a:latin typeface="Calibri" pitchFamily="34" charset="0"/>
              </a:rPr>
              <a:t>Urankonzentration</a:t>
            </a:r>
            <a:r>
              <a:rPr lang="de-DE" altLang="de-DE" dirty="0" smtClean="0">
                <a:latin typeface="Calibri" pitchFamily="34" charset="0"/>
              </a:rPr>
              <a:t> im Ober- Unterboden des „Gießener Erschöpfungsversuchs“  in 2012.</a:t>
            </a:r>
          </a:p>
          <a:p>
            <a:pPr algn="ctr" eaLnBrk="1" fontAlgn="base" hangingPunct="1">
              <a:spcBef>
                <a:spcPct val="0"/>
              </a:spcBef>
              <a:spcAft>
                <a:spcPct val="0"/>
              </a:spcAft>
            </a:pPr>
            <a:r>
              <a:rPr lang="de-DE" altLang="de-DE" dirty="0" smtClean="0">
                <a:latin typeface="Calibri" pitchFamily="34" charset="0"/>
              </a:rPr>
              <a:t>Der Versuch wurde 1954 angelegt. </a:t>
            </a:r>
          </a:p>
        </p:txBody>
      </p:sp>
      <p:sp>
        <p:nvSpPr>
          <p:cNvPr id="158724"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F4A1CF-3067-4322-A177-9D2833CC5BAC}" type="slidenum">
              <a:rPr lang="de-DE" altLang="de-DE">
                <a:solidFill>
                  <a:srgbClr val="898989"/>
                </a:solidFill>
              </a:rPr>
              <a:pPr eaLnBrk="1" hangingPunct="1"/>
              <a:t>32</a:t>
            </a:fld>
            <a:endParaRPr lang="de-DE" altLang="de-DE">
              <a:solidFill>
                <a:srgbClr val="898989"/>
              </a:solidFill>
            </a:endParaRPr>
          </a:p>
        </p:txBody>
      </p:sp>
    </p:spTree>
    <p:extLst>
      <p:ext uri="{BB962C8B-B14F-4D97-AF65-F5344CB8AC3E}">
        <p14:creationId xmlns:p14="http://schemas.microsoft.com/office/powerpoint/2010/main" val="1609956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026" descr="C:\Eigene Dateien\KeFeng\Phosphat\Lupine.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66800" y="742950"/>
            <a:ext cx="7240588" cy="5430838"/>
          </a:xfrm>
          <a:prstGeom prst="rect">
            <a:avLst/>
          </a:prstGeom>
          <a:noFill/>
          <a:extLst>
            <a:ext uri="{909E8E84-426E-40DD-AFC4-6F175D3DCCD1}">
              <a14:hiddenFill xmlns:a14="http://schemas.microsoft.com/office/drawing/2010/main">
                <a:solidFill>
                  <a:srgbClr val="FFFFFF"/>
                </a:solidFill>
              </a14:hiddenFill>
            </a:ext>
          </a:extLst>
        </p:spPr>
      </p:pic>
      <p:sp>
        <p:nvSpPr>
          <p:cNvPr id="155651" name="Text Box 1027"/>
          <p:cNvSpPr txBox="1">
            <a:spLocks noChangeArrowheads="1"/>
          </p:cNvSpPr>
          <p:nvPr/>
        </p:nvSpPr>
        <p:spPr bwMode="auto">
          <a:xfrm>
            <a:off x="1676400" y="4495800"/>
            <a:ext cx="185281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400" dirty="0" smtClean="0"/>
              <a:t>Kontrolle, </a:t>
            </a:r>
            <a:r>
              <a:rPr lang="de-DE" altLang="de-DE" sz="2400" dirty="0"/>
              <a:t>P0</a:t>
            </a:r>
            <a:endParaRPr lang="de-DE" altLang="de-DE" sz="1600" dirty="0"/>
          </a:p>
        </p:txBody>
      </p:sp>
      <p:sp>
        <p:nvSpPr>
          <p:cNvPr id="155652" name="Text Box 1028"/>
          <p:cNvSpPr txBox="1">
            <a:spLocks noChangeArrowheads="1"/>
          </p:cNvSpPr>
          <p:nvPr/>
        </p:nvSpPr>
        <p:spPr bwMode="auto">
          <a:xfrm>
            <a:off x="3779912" y="4495800"/>
            <a:ext cx="187220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2400" dirty="0" smtClean="0"/>
              <a:t>Rohphosphat </a:t>
            </a:r>
            <a:endParaRPr lang="de-DE" altLang="de-DE" sz="2400" dirty="0"/>
          </a:p>
        </p:txBody>
      </p:sp>
      <p:sp>
        <p:nvSpPr>
          <p:cNvPr id="155653" name="Text Box 1029"/>
          <p:cNvSpPr txBox="1">
            <a:spLocks noChangeArrowheads="1"/>
          </p:cNvSpPr>
          <p:nvPr/>
        </p:nvSpPr>
        <p:spPr bwMode="auto">
          <a:xfrm>
            <a:off x="6248400" y="4495800"/>
            <a:ext cx="12954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dirty="0" smtClean="0"/>
              <a:t>CaHPO</a:t>
            </a:r>
            <a:r>
              <a:rPr lang="de-DE" altLang="de-DE" sz="2400" baseline="-25000" dirty="0" smtClean="0"/>
              <a:t>4</a:t>
            </a:r>
            <a:endParaRPr lang="de-DE" altLang="de-DE" sz="2400" baseline="-25000" dirty="0"/>
          </a:p>
        </p:txBody>
      </p:sp>
      <p:sp>
        <p:nvSpPr>
          <p:cNvPr id="155654" name="Text Box 1030"/>
          <p:cNvSpPr txBox="1">
            <a:spLocks noChangeArrowheads="1"/>
          </p:cNvSpPr>
          <p:nvPr/>
        </p:nvSpPr>
        <p:spPr bwMode="auto">
          <a:xfrm>
            <a:off x="128588" y="0"/>
            <a:ext cx="77412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200" dirty="0" smtClean="0">
                <a:solidFill>
                  <a:srgbClr val="0000FF"/>
                </a:solidFill>
                <a:latin typeface="Comic Sans MS" pitchFamily="66" charset="0"/>
              </a:rPr>
              <a:t>Wachstum von Weißlupine in Abhängigkeit der P Düngung </a:t>
            </a:r>
          </a:p>
          <a:p>
            <a:r>
              <a:rPr lang="de-DE" altLang="de-DE" sz="2200" dirty="0" smtClean="0">
                <a:solidFill>
                  <a:srgbClr val="0000FF"/>
                </a:solidFill>
                <a:latin typeface="Comic Sans MS" pitchFamily="66" charset="0"/>
              </a:rPr>
              <a:t>(0.6 g P/Gefäß) und der P-Form. (Steffens et. 2004)</a:t>
            </a:r>
            <a:endParaRPr lang="de-DE" altLang="de-DE" sz="2200" dirty="0">
              <a:solidFill>
                <a:srgbClr val="0000FF"/>
              </a:solidFill>
              <a:latin typeface="Comic Sans MS" pitchFamily="66" charset="0"/>
            </a:endParaRPr>
          </a:p>
          <a:p>
            <a:endParaRPr lang="de-DE" altLang="de-DE" sz="2400" dirty="0"/>
          </a:p>
        </p:txBody>
      </p:sp>
    </p:spTree>
    <p:extLst>
      <p:ext uri="{BB962C8B-B14F-4D97-AF65-F5344CB8AC3E}">
        <p14:creationId xmlns:p14="http://schemas.microsoft.com/office/powerpoint/2010/main" val="3455390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P-Point\bilder\Mais P\DSCN04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59747" name="Text Box 3"/>
          <p:cNvSpPr txBox="1">
            <a:spLocks noChangeArrowheads="1"/>
          </p:cNvSpPr>
          <p:nvPr/>
        </p:nvSpPr>
        <p:spPr bwMode="auto">
          <a:xfrm>
            <a:off x="35496" y="143007"/>
            <a:ext cx="8619667" cy="769441"/>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200" dirty="0" smtClean="0">
                <a:solidFill>
                  <a:srgbClr val="0000FF"/>
                </a:solidFill>
                <a:latin typeface="Comic Sans MS" pitchFamily="66" charset="0"/>
              </a:rPr>
              <a:t>Wachstum von Mais in der Fruchtfolge </a:t>
            </a:r>
            <a:r>
              <a:rPr lang="de-DE" altLang="de-DE" sz="2200" u="sng" dirty="0" smtClean="0">
                <a:solidFill>
                  <a:srgbClr val="FF0000"/>
                </a:solidFill>
                <a:latin typeface="Comic Sans MS" pitchFamily="66" charset="0"/>
              </a:rPr>
              <a:t>Weizen Brache </a:t>
            </a:r>
            <a:r>
              <a:rPr lang="de-DE" altLang="de-DE" sz="2200" dirty="0" smtClean="0">
                <a:solidFill>
                  <a:srgbClr val="0000FF"/>
                </a:solidFill>
                <a:latin typeface="Comic Sans MS" pitchFamily="66" charset="0"/>
              </a:rPr>
              <a:t>in der </a:t>
            </a:r>
          </a:p>
          <a:p>
            <a:r>
              <a:rPr lang="de-DE" altLang="de-DE" sz="2200" dirty="0" smtClean="0">
                <a:solidFill>
                  <a:srgbClr val="0000FF"/>
                </a:solidFill>
                <a:latin typeface="Comic Sans MS" pitchFamily="66" charset="0"/>
              </a:rPr>
              <a:t> </a:t>
            </a:r>
            <a:r>
              <a:rPr lang="de-DE" altLang="de-DE" sz="2200" dirty="0">
                <a:solidFill>
                  <a:srgbClr val="0000FF"/>
                </a:solidFill>
                <a:latin typeface="Comic Sans MS" pitchFamily="66" charset="0"/>
              </a:rPr>
              <a:t>P0-, </a:t>
            </a:r>
            <a:r>
              <a:rPr lang="de-DE" altLang="de-DE" sz="2200" dirty="0" smtClean="0">
                <a:solidFill>
                  <a:srgbClr val="0000FF"/>
                </a:solidFill>
                <a:latin typeface="Comic Sans MS" pitchFamily="66" charset="0"/>
              </a:rPr>
              <a:t>Rohphosphat- und CaHPO</a:t>
            </a:r>
            <a:r>
              <a:rPr lang="de-DE" altLang="de-DE" sz="2200" baseline="-25000" dirty="0" smtClean="0">
                <a:solidFill>
                  <a:srgbClr val="0000FF"/>
                </a:solidFill>
                <a:latin typeface="Comic Sans MS" pitchFamily="66" charset="0"/>
              </a:rPr>
              <a:t>4</a:t>
            </a:r>
            <a:r>
              <a:rPr lang="de-DE" altLang="de-DE" sz="2200" dirty="0" smtClean="0">
                <a:solidFill>
                  <a:srgbClr val="0000FF"/>
                </a:solidFill>
                <a:latin typeface="Comic Sans MS" pitchFamily="66" charset="0"/>
              </a:rPr>
              <a:t> Variante (Steffens et. al, 2004)</a:t>
            </a:r>
            <a:endParaRPr lang="de-DE" altLang="de-DE" sz="2200" dirty="0">
              <a:solidFill>
                <a:srgbClr val="0000FF"/>
              </a:solidFill>
              <a:latin typeface="Comic Sans MS" pitchFamily="66" charset="0"/>
            </a:endParaRPr>
          </a:p>
        </p:txBody>
      </p:sp>
      <p:sp>
        <p:nvSpPr>
          <p:cNvPr id="159748" name="Text Box 4"/>
          <p:cNvSpPr txBox="1">
            <a:spLocks noChangeArrowheads="1"/>
          </p:cNvSpPr>
          <p:nvPr/>
        </p:nvSpPr>
        <p:spPr bwMode="auto">
          <a:xfrm>
            <a:off x="2574925" y="55705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59749" name="Text Box 5"/>
          <p:cNvSpPr txBox="1">
            <a:spLocks noChangeArrowheads="1"/>
          </p:cNvSpPr>
          <p:nvPr/>
        </p:nvSpPr>
        <p:spPr bwMode="auto">
          <a:xfrm>
            <a:off x="1981200" y="5486400"/>
            <a:ext cx="17526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a:solidFill>
                  <a:srgbClr val="FFFF00"/>
                </a:solidFill>
              </a:rPr>
              <a:t>     P0</a:t>
            </a:r>
            <a:endParaRPr lang="de-DE" altLang="de-DE" sz="2000">
              <a:solidFill>
                <a:srgbClr val="FFFF00"/>
              </a:solidFill>
            </a:endParaRPr>
          </a:p>
        </p:txBody>
      </p:sp>
      <p:sp>
        <p:nvSpPr>
          <p:cNvPr id="159750" name="Text Box 6"/>
          <p:cNvSpPr txBox="1">
            <a:spLocks noChangeArrowheads="1"/>
          </p:cNvSpPr>
          <p:nvPr/>
        </p:nvSpPr>
        <p:spPr bwMode="auto">
          <a:xfrm>
            <a:off x="3870325" y="55705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59751" name="Text Box 7"/>
          <p:cNvSpPr txBox="1">
            <a:spLocks noChangeArrowheads="1"/>
          </p:cNvSpPr>
          <p:nvPr/>
        </p:nvSpPr>
        <p:spPr bwMode="auto">
          <a:xfrm>
            <a:off x="3124200" y="5486400"/>
            <a:ext cx="17526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a:solidFill>
                  <a:srgbClr val="FFFF00"/>
                </a:solidFill>
              </a:rPr>
              <a:t>          RP</a:t>
            </a:r>
            <a:endParaRPr lang="de-DE" altLang="de-DE" sz="2000">
              <a:solidFill>
                <a:srgbClr val="FFFF00"/>
              </a:solidFill>
            </a:endParaRPr>
          </a:p>
        </p:txBody>
      </p:sp>
      <p:sp>
        <p:nvSpPr>
          <p:cNvPr id="159752" name="Text Box 8"/>
          <p:cNvSpPr txBox="1">
            <a:spLocks noChangeArrowheads="1"/>
          </p:cNvSpPr>
          <p:nvPr/>
        </p:nvSpPr>
        <p:spPr bwMode="auto">
          <a:xfrm>
            <a:off x="5165725" y="55705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59753" name="Text Box 9"/>
          <p:cNvSpPr txBox="1">
            <a:spLocks noChangeArrowheads="1"/>
          </p:cNvSpPr>
          <p:nvPr/>
        </p:nvSpPr>
        <p:spPr bwMode="auto">
          <a:xfrm>
            <a:off x="4419600" y="5486400"/>
            <a:ext cx="19812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a:solidFill>
                  <a:srgbClr val="FFFF00"/>
                </a:solidFill>
              </a:rPr>
              <a:t>          NBSP</a:t>
            </a:r>
            <a:endParaRPr lang="de-DE" altLang="de-DE" sz="2000">
              <a:solidFill>
                <a:srgbClr val="FFFF00"/>
              </a:solidFill>
            </a:endParaRPr>
          </a:p>
        </p:txBody>
      </p:sp>
    </p:spTree>
    <p:extLst>
      <p:ext uri="{BB962C8B-B14F-4D97-AF65-F5344CB8AC3E}">
        <p14:creationId xmlns:p14="http://schemas.microsoft.com/office/powerpoint/2010/main" val="776317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P-Point\bilder\Mais P\DSCN0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2964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3"/>
          <p:cNvSpPr txBox="1">
            <a:spLocks noChangeArrowheads="1"/>
          </p:cNvSpPr>
          <p:nvPr/>
        </p:nvSpPr>
        <p:spPr bwMode="auto">
          <a:xfrm>
            <a:off x="54635" y="116632"/>
            <a:ext cx="8864927" cy="769441"/>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de-DE" altLang="de-DE" sz="2200" dirty="0">
                <a:solidFill>
                  <a:srgbClr val="0000FF"/>
                </a:solidFill>
                <a:latin typeface="Comic Sans MS" pitchFamily="66" charset="0"/>
              </a:rPr>
              <a:t>Wachstum von Mais in der Fruchtfolge </a:t>
            </a:r>
            <a:r>
              <a:rPr lang="de-DE" altLang="de-DE" sz="2200" u="sng" dirty="0" smtClean="0">
                <a:solidFill>
                  <a:srgbClr val="FF0000"/>
                </a:solidFill>
                <a:latin typeface="Comic Sans MS" pitchFamily="66" charset="0"/>
              </a:rPr>
              <a:t>Weißlupine Brache </a:t>
            </a:r>
            <a:r>
              <a:rPr lang="de-DE" altLang="de-DE" sz="2200" dirty="0">
                <a:solidFill>
                  <a:srgbClr val="0000FF"/>
                </a:solidFill>
                <a:latin typeface="Comic Sans MS" pitchFamily="66" charset="0"/>
              </a:rPr>
              <a:t>in der </a:t>
            </a:r>
          </a:p>
          <a:p>
            <a:pPr lvl="0"/>
            <a:r>
              <a:rPr lang="de-DE" altLang="de-DE" sz="2200" dirty="0">
                <a:solidFill>
                  <a:srgbClr val="0000FF"/>
                </a:solidFill>
                <a:latin typeface="Comic Sans MS" pitchFamily="66" charset="0"/>
              </a:rPr>
              <a:t> P0-, Rohphosphat- und CaHPO</a:t>
            </a:r>
            <a:r>
              <a:rPr lang="de-DE" altLang="de-DE" sz="2200" baseline="-25000" dirty="0">
                <a:solidFill>
                  <a:srgbClr val="0000FF"/>
                </a:solidFill>
                <a:latin typeface="Comic Sans MS" pitchFamily="66" charset="0"/>
              </a:rPr>
              <a:t>4</a:t>
            </a:r>
            <a:r>
              <a:rPr lang="de-DE" altLang="de-DE" sz="2200" dirty="0">
                <a:solidFill>
                  <a:srgbClr val="0000FF"/>
                </a:solidFill>
                <a:latin typeface="Comic Sans MS" pitchFamily="66" charset="0"/>
              </a:rPr>
              <a:t> Variante (Steffens et. al, 2004)</a:t>
            </a:r>
          </a:p>
        </p:txBody>
      </p:sp>
      <p:sp>
        <p:nvSpPr>
          <p:cNvPr id="161797" name="Text Box 5"/>
          <p:cNvSpPr txBox="1">
            <a:spLocks noChangeArrowheads="1"/>
          </p:cNvSpPr>
          <p:nvPr/>
        </p:nvSpPr>
        <p:spPr bwMode="auto">
          <a:xfrm>
            <a:off x="2498725" y="61039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61798" name="Text Box 6"/>
          <p:cNvSpPr txBox="1">
            <a:spLocks noChangeArrowheads="1"/>
          </p:cNvSpPr>
          <p:nvPr/>
        </p:nvSpPr>
        <p:spPr bwMode="auto">
          <a:xfrm>
            <a:off x="2057400" y="6019800"/>
            <a:ext cx="17526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a:solidFill>
                  <a:srgbClr val="FFFF00"/>
                </a:solidFill>
              </a:rPr>
              <a:t>     P0</a:t>
            </a:r>
            <a:endParaRPr lang="de-DE" altLang="de-DE" sz="2000">
              <a:solidFill>
                <a:srgbClr val="FFFF00"/>
              </a:solidFill>
            </a:endParaRPr>
          </a:p>
        </p:txBody>
      </p:sp>
      <p:sp>
        <p:nvSpPr>
          <p:cNvPr id="161799" name="Text Box 7"/>
          <p:cNvSpPr txBox="1">
            <a:spLocks noChangeArrowheads="1"/>
          </p:cNvSpPr>
          <p:nvPr/>
        </p:nvSpPr>
        <p:spPr bwMode="auto">
          <a:xfrm>
            <a:off x="3870325" y="61039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61800" name="Text Box 8"/>
          <p:cNvSpPr txBox="1">
            <a:spLocks noChangeArrowheads="1"/>
          </p:cNvSpPr>
          <p:nvPr/>
        </p:nvSpPr>
        <p:spPr bwMode="auto">
          <a:xfrm>
            <a:off x="3733800" y="6019800"/>
            <a:ext cx="16002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a:solidFill>
                  <a:srgbClr val="FFFF00"/>
                </a:solidFill>
              </a:rPr>
              <a:t>     RP</a:t>
            </a:r>
            <a:endParaRPr lang="de-DE" altLang="de-DE" sz="2000">
              <a:solidFill>
                <a:srgbClr val="FFFF00"/>
              </a:solidFill>
            </a:endParaRPr>
          </a:p>
        </p:txBody>
      </p:sp>
      <p:sp>
        <p:nvSpPr>
          <p:cNvPr id="161801" name="Text Box 9"/>
          <p:cNvSpPr txBox="1">
            <a:spLocks noChangeArrowheads="1"/>
          </p:cNvSpPr>
          <p:nvPr/>
        </p:nvSpPr>
        <p:spPr bwMode="auto">
          <a:xfrm>
            <a:off x="5470525" y="6256338"/>
            <a:ext cx="184150" cy="214312"/>
          </a:xfrm>
          <a:prstGeom prst="rect">
            <a:avLst/>
          </a:prstGeom>
          <a:noFill/>
          <a:ln>
            <a:noFill/>
          </a:ln>
          <a:effectLst/>
          <a:extLst>
            <a:ext uri="{909E8E84-426E-40DD-AFC4-6F175D3DCCD1}">
              <a14:hiddenFill xmlns:a14="http://schemas.microsoft.com/office/drawing/2010/main">
                <a:solidFill>
                  <a:srgbClr val="66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161802" name="Text Box 10"/>
          <p:cNvSpPr txBox="1">
            <a:spLocks noChangeArrowheads="1"/>
          </p:cNvSpPr>
          <p:nvPr/>
        </p:nvSpPr>
        <p:spPr bwMode="auto">
          <a:xfrm>
            <a:off x="5334000" y="6019800"/>
            <a:ext cx="1371600" cy="46166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400" dirty="0">
                <a:solidFill>
                  <a:srgbClr val="FFFF00"/>
                </a:solidFill>
              </a:rPr>
              <a:t>   </a:t>
            </a:r>
            <a:r>
              <a:rPr lang="de-DE" altLang="de-DE" sz="2400" dirty="0" smtClean="0">
                <a:solidFill>
                  <a:srgbClr val="FFFF00"/>
                </a:solidFill>
              </a:rPr>
              <a:t>CaHPO</a:t>
            </a:r>
            <a:r>
              <a:rPr lang="de-DE" altLang="de-DE" sz="2400" baseline="-25000" dirty="0" smtClean="0">
                <a:solidFill>
                  <a:srgbClr val="FFFF00"/>
                </a:solidFill>
              </a:rPr>
              <a:t>4</a:t>
            </a:r>
            <a:endParaRPr lang="de-DE" altLang="de-DE" sz="2000" baseline="-25000" dirty="0">
              <a:solidFill>
                <a:srgbClr val="FFFF00"/>
              </a:solidFill>
            </a:endParaRPr>
          </a:p>
        </p:txBody>
      </p:sp>
    </p:spTree>
    <p:extLst>
      <p:ext uri="{BB962C8B-B14F-4D97-AF65-F5344CB8AC3E}">
        <p14:creationId xmlns:p14="http://schemas.microsoft.com/office/powerpoint/2010/main" val="3818792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0" y="228600"/>
            <a:ext cx="9144000" cy="1600200"/>
          </a:xfrm>
        </p:spPr>
        <p:txBody>
          <a:bodyPr>
            <a:normAutofit fontScale="90000"/>
          </a:bodyPr>
          <a:lstStyle/>
          <a:p>
            <a:r>
              <a:rPr lang="de-DE" altLang="de-DE" sz="3200" b="1" dirty="0" smtClean="0">
                <a:solidFill>
                  <a:srgbClr val="0000FF"/>
                </a:solidFill>
                <a:latin typeface="Comic Sans MS" pitchFamily="66" charset="0"/>
              </a:rPr>
              <a:t>Maisbiomasse </a:t>
            </a:r>
            <a:r>
              <a:rPr lang="de-DE" altLang="de-DE" sz="3200" b="1" dirty="0">
                <a:solidFill>
                  <a:srgbClr val="0000FF"/>
                </a:solidFill>
                <a:latin typeface="Comic Sans MS" pitchFamily="66" charset="0"/>
              </a:rPr>
              <a:t>in </a:t>
            </a:r>
            <a:r>
              <a:rPr lang="de-DE" altLang="de-DE" sz="3200" b="1" dirty="0" err="1">
                <a:solidFill>
                  <a:srgbClr val="0000FF"/>
                </a:solidFill>
                <a:latin typeface="Comic Sans MS" pitchFamily="66" charset="0"/>
              </a:rPr>
              <a:t>the</a:t>
            </a:r>
            <a:r>
              <a:rPr lang="de-DE" altLang="de-DE" sz="3200" b="1" dirty="0">
                <a:solidFill>
                  <a:srgbClr val="0000FF"/>
                </a:solidFill>
                <a:latin typeface="Comic Sans MS" pitchFamily="66" charset="0"/>
              </a:rPr>
              <a:t> </a:t>
            </a:r>
            <a:r>
              <a:rPr lang="de-DE" altLang="de-DE" sz="3200" b="1" dirty="0" smtClean="0">
                <a:solidFill>
                  <a:srgbClr val="0000FF"/>
                </a:solidFill>
                <a:latin typeface="Comic Sans MS" pitchFamily="66" charset="0"/>
              </a:rPr>
              <a:t>Fruchtfolge Weizen-Ackerbohne - und Weißlupine – Brache in </a:t>
            </a:r>
            <a:r>
              <a:rPr lang="de-DE" altLang="de-DE" sz="3200" b="1" dirty="0" err="1">
                <a:solidFill>
                  <a:srgbClr val="0000FF"/>
                </a:solidFill>
                <a:latin typeface="Comic Sans MS" pitchFamily="66" charset="0"/>
              </a:rPr>
              <a:t>the</a:t>
            </a:r>
            <a:r>
              <a:rPr lang="de-DE" altLang="de-DE" sz="3200" b="1" dirty="0">
                <a:solidFill>
                  <a:srgbClr val="0000FF"/>
                </a:solidFill>
                <a:latin typeface="Comic Sans MS" pitchFamily="66" charset="0"/>
              </a:rPr>
              <a:t> P0-, </a:t>
            </a:r>
            <a:r>
              <a:rPr lang="de-DE" altLang="de-DE" sz="3200" b="1" dirty="0" smtClean="0">
                <a:solidFill>
                  <a:srgbClr val="0000FF"/>
                </a:solidFill>
                <a:latin typeface="Comic Sans MS" pitchFamily="66" charset="0"/>
              </a:rPr>
              <a:t>Rohphosphat- und CaHPO</a:t>
            </a:r>
            <a:r>
              <a:rPr lang="de-DE" altLang="de-DE" sz="3200" b="1" baseline="-25000" dirty="0" smtClean="0">
                <a:solidFill>
                  <a:srgbClr val="0000FF"/>
                </a:solidFill>
                <a:latin typeface="Comic Sans MS" pitchFamily="66" charset="0"/>
              </a:rPr>
              <a:t>4</a:t>
            </a:r>
            <a:r>
              <a:rPr lang="de-DE" altLang="de-DE" sz="3200" b="1" dirty="0" smtClean="0">
                <a:solidFill>
                  <a:srgbClr val="0000FF"/>
                </a:solidFill>
                <a:latin typeface="Comic Sans MS" pitchFamily="66" charset="0"/>
              </a:rPr>
              <a:t> Variante, </a:t>
            </a:r>
            <a:r>
              <a:rPr lang="de-DE" altLang="de-DE" sz="3200" b="1" dirty="0">
                <a:solidFill>
                  <a:srgbClr val="0000FF"/>
                </a:solidFill>
                <a:latin typeface="Comic Sans MS" pitchFamily="66" charset="0"/>
              </a:rPr>
              <a:t>2004.</a:t>
            </a:r>
            <a:endParaRPr lang="de-DE" altLang="de-DE" sz="3200" b="1" dirty="0">
              <a:solidFill>
                <a:srgbClr val="0000FF"/>
              </a:solidFill>
            </a:endParaRPr>
          </a:p>
        </p:txBody>
      </p:sp>
      <p:sp>
        <p:nvSpPr>
          <p:cNvPr id="168963" name="Rectangle 3"/>
          <p:cNvSpPr>
            <a:spLocks noGrp="1" noChangeArrowheads="1"/>
          </p:cNvSpPr>
          <p:nvPr>
            <p:ph type="subTitle" idx="1"/>
          </p:nvPr>
        </p:nvSpPr>
        <p:spPr>
          <a:xfrm>
            <a:off x="0" y="2133600"/>
            <a:ext cx="9601200" cy="3352800"/>
          </a:xfrm>
        </p:spPr>
        <p:txBody>
          <a:bodyPr>
            <a:normAutofit fontScale="70000" lnSpcReduction="20000"/>
          </a:bodyPr>
          <a:lstStyle/>
          <a:p>
            <a:pPr algn="l"/>
            <a:r>
              <a:rPr lang="de-DE" altLang="de-DE" sz="2800" dirty="0" smtClean="0">
                <a:solidFill>
                  <a:srgbClr val="0000FF"/>
                </a:solidFill>
              </a:rPr>
              <a:t>____________________________________________________________________</a:t>
            </a:r>
            <a:endParaRPr lang="de-DE" altLang="de-DE" sz="2800" dirty="0">
              <a:solidFill>
                <a:srgbClr val="0000FF"/>
              </a:solidFill>
            </a:endParaRPr>
          </a:p>
          <a:p>
            <a:pPr algn="l"/>
            <a:r>
              <a:rPr lang="de-DE" altLang="de-DE" sz="2800" dirty="0">
                <a:solidFill>
                  <a:srgbClr val="0000FF"/>
                </a:solidFill>
              </a:rPr>
              <a:t>						</a:t>
            </a:r>
            <a:r>
              <a:rPr lang="de-DE" altLang="de-DE" sz="2800" dirty="0" smtClean="0">
                <a:solidFill>
                  <a:srgbClr val="0000FF"/>
                </a:solidFill>
              </a:rPr>
              <a:t>Vorfrucht</a:t>
            </a:r>
            <a:endParaRPr lang="de-DE" altLang="de-DE" sz="2800" dirty="0">
              <a:solidFill>
                <a:srgbClr val="0000FF"/>
              </a:solidFill>
            </a:endParaRPr>
          </a:p>
          <a:p>
            <a:pPr algn="l"/>
            <a:r>
              <a:rPr lang="de-DE" altLang="de-DE" sz="2800" dirty="0">
                <a:solidFill>
                  <a:srgbClr val="0000FF"/>
                </a:solidFill>
              </a:rPr>
              <a:t>				</a:t>
            </a:r>
            <a:r>
              <a:rPr lang="de-DE" altLang="de-DE" sz="2800" dirty="0" smtClean="0">
                <a:solidFill>
                  <a:srgbClr val="0000FF"/>
                </a:solidFill>
              </a:rPr>
              <a:t>Weizen</a:t>
            </a:r>
            <a:r>
              <a:rPr lang="de-DE" altLang="de-DE" sz="2800" dirty="0">
                <a:solidFill>
                  <a:srgbClr val="0000FF"/>
                </a:solidFill>
              </a:rPr>
              <a:t>	</a:t>
            </a:r>
            <a:r>
              <a:rPr lang="de-DE" altLang="de-DE" sz="2800" dirty="0" smtClean="0">
                <a:solidFill>
                  <a:srgbClr val="0000FF"/>
                </a:solidFill>
              </a:rPr>
              <a:t>	Ackerbohne</a:t>
            </a:r>
            <a:r>
              <a:rPr lang="de-DE" altLang="de-DE" sz="2800" dirty="0">
                <a:solidFill>
                  <a:srgbClr val="0000FF"/>
                </a:solidFill>
              </a:rPr>
              <a:t>	</a:t>
            </a:r>
            <a:r>
              <a:rPr lang="de-DE" altLang="de-DE" sz="2800" dirty="0" smtClean="0">
                <a:solidFill>
                  <a:srgbClr val="0000FF"/>
                </a:solidFill>
              </a:rPr>
              <a:t>Weißlupine</a:t>
            </a:r>
            <a:endParaRPr lang="de-DE" altLang="de-DE" sz="2800" dirty="0">
              <a:solidFill>
                <a:srgbClr val="0000FF"/>
              </a:solidFill>
            </a:endParaRPr>
          </a:p>
          <a:p>
            <a:pPr algn="l"/>
            <a:r>
              <a:rPr lang="de-DE" altLang="de-DE" sz="2800" dirty="0" smtClean="0">
                <a:solidFill>
                  <a:srgbClr val="0000FF"/>
                </a:solidFill>
              </a:rPr>
              <a:t>Treatment</a:t>
            </a:r>
            <a:r>
              <a:rPr lang="de-DE" altLang="de-DE" sz="2800" dirty="0">
                <a:solidFill>
                  <a:srgbClr val="0000FF"/>
                </a:solidFill>
              </a:rPr>
              <a:t>		</a:t>
            </a:r>
            <a:r>
              <a:rPr lang="de-DE" altLang="de-DE" sz="2800" dirty="0" smtClean="0">
                <a:solidFill>
                  <a:srgbClr val="0000FF"/>
                </a:solidFill>
              </a:rPr>
              <a:t>			g TM/Gefäß </a:t>
            </a:r>
            <a:endParaRPr lang="de-DE" altLang="de-DE" sz="2800" dirty="0">
              <a:solidFill>
                <a:srgbClr val="0000FF"/>
              </a:solidFill>
            </a:endParaRPr>
          </a:p>
          <a:p>
            <a:pPr algn="l"/>
            <a:r>
              <a:rPr lang="de-DE" altLang="de-DE" sz="2800" dirty="0" smtClean="0">
                <a:solidFill>
                  <a:srgbClr val="0000FF"/>
                </a:solidFill>
              </a:rPr>
              <a:t>_____________________________________________________________________</a:t>
            </a:r>
          </a:p>
          <a:p>
            <a:pPr algn="l"/>
            <a:r>
              <a:rPr lang="de-DE" altLang="de-DE" sz="2800" dirty="0" smtClean="0">
                <a:solidFill>
                  <a:srgbClr val="0000FF"/>
                </a:solidFill>
              </a:rPr>
              <a:t> </a:t>
            </a:r>
            <a:r>
              <a:rPr lang="de-DE" altLang="de-DE" sz="2800" dirty="0">
                <a:solidFill>
                  <a:srgbClr val="0000FF"/>
                </a:solidFill>
              </a:rPr>
              <a:t>P0 		</a:t>
            </a:r>
            <a:r>
              <a:rPr lang="de-DE" altLang="de-DE" sz="2800" dirty="0" smtClean="0">
                <a:solidFill>
                  <a:srgbClr val="0000FF"/>
                </a:solidFill>
              </a:rPr>
              <a:t>	</a:t>
            </a:r>
            <a:r>
              <a:rPr lang="de-DE" altLang="de-DE" sz="2800" dirty="0">
                <a:solidFill>
                  <a:srgbClr val="0000FF"/>
                </a:solidFill>
              </a:rPr>
              <a:t>	16,8 		   41,8		     32,0	</a:t>
            </a:r>
          </a:p>
          <a:p>
            <a:pPr algn="l"/>
            <a:r>
              <a:rPr lang="de-DE" altLang="de-DE" sz="2800" dirty="0" smtClean="0">
                <a:solidFill>
                  <a:srgbClr val="0000FF"/>
                </a:solidFill>
              </a:rPr>
              <a:t>Rohphosphat </a:t>
            </a:r>
            <a:r>
              <a:rPr lang="de-DE" altLang="de-DE" sz="2800" dirty="0">
                <a:solidFill>
                  <a:srgbClr val="0000FF"/>
                </a:solidFill>
              </a:rPr>
              <a:t>		</a:t>
            </a:r>
            <a:r>
              <a:rPr lang="de-DE" altLang="de-DE" sz="2800" dirty="0" smtClean="0">
                <a:solidFill>
                  <a:srgbClr val="0000FF"/>
                </a:solidFill>
              </a:rPr>
              <a:t>	34,2</a:t>
            </a:r>
            <a:r>
              <a:rPr lang="de-DE" altLang="de-DE" sz="2800" dirty="0">
                <a:solidFill>
                  <a:srgbClr val="0000FF"/>
                </a:solidFill>
              </a:rPr>
              <a:t>		   44,2 	    </a:t>
            </a:r>
            <a:r>
              <a:rPr lang="de-DE" altLang="de-DE" sz="2800" dirty="0" smtClean="0">
                <a:solidFill>
                  <a:srgbClr val="0000FF"/>
                </a:solidFill>
              </a:rPr>
              <a:t>	     </a:t>
            </a:r>
            <a:r>
              <a:rPr lang="de-DE" altLang="de-DE" sz="2800" dirty="0">
                <a:solidFill>
                  <a:srgbClr val="0000FF"/>
                </a:solidFill>
              </a:rPr>
              <a:t>46,0</a:t>
            </a:r>
          </a:p>
          <a:p>
            <a:pPr algn="l"/>
            <a:r>
              <a:rPr lang="de-DE" altLang="de-DE" sz="2800" dirty="0" smtClean="0">
                <a:solidFill>
                  <a:srgbClr val="0000FF"/>
                </a:solidFill>
              </a:rPr>
              <a:t>CaHPO</a:t>
            </a:r>
            <a:r>
              <a:rPr lang="de-DE" altLang="de-DE" sz="2800" baseline="-25000" dirty="0" smtClean="0">
                <a:solidFill>
                  <a:srgbClr val="0000FF"/>
                </a:solidFill>
              </a:rPr>
              <a:t>4</a:t>
            </a:r>
            <a:r>
              <a:rPr lang="de-DE" altLang="de-DE" sz="2800" dirty="0">
                <a:solidFill>
                  <a:srgbClr val="0000FF"/>
                </a:solidFill>
              </a:rPr>
              <a:t>				39,6		   46,8		     45,4	</a:t>
            </a:r>
          </a:p>
          <a:p>
            <a:pPr algn="l"/>
            <a:r>
              <a:rPr lang="de-DE" altLang="de-DE" sz="2800" dirty="0" smtClean="0">
                <a:solidFill>
                  <a:srgbClr val="0000FF"/>
                </a:solidFill>
              </a:rPr>
              <a:t>___________________________________________________________________</a:t>
            </a:r>
            <a:endParaRPr lang="de-DE" altLang="de-DE" sz="2800" dirty="0">
              <a:solidFill>
                <a:srgbClr val="0000FF"/>
              </a:solidFill>
            </a:endParaRPr>
          </a:p>
          <a:p>
            <a:pPr algn="l"/>
            <a:r>
              <a:rPr lang="de-DE" altLang="de-DE" sz="2800" dirty="0">
                <a:solidFill>
                  <a:srgbClr val="0000FF"/>
                </a:solidFill>
              </a:rPr>
              <a:t>	</a:t>
            </a:r>
          </a:p>
        </p:txBody>
      </p:sp>
    </p:spTree>
    <p:extLst>
      <p:ext uri="{BB962C8B-B14F-4D97-AF65-F5344CB8AC3E}">
        <p14:creationId xmlns:p14="http://schemas.microsoft.com/office/powerpoint/2010/main" val="2112873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204866" y="4816475"/>
            <a:ext cx="28969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3000" dirty="0" smtClean="0">
                <a:solidFill>
                  <a:srgbClr val="FF0000"/>
                </a:solidFill>
              </a:rPr>
              <a:t>Organisch geb. </a:t>
            </a:r>
            <a:endParaRPr lang="de-DE" altLang="de-DE" sz="3000" dirty="0">
              <a:solidFill>
                <a:srgbClr val="FF0000"/>
              </a:solidFill>
            </a:endParaRPr>
          </a:p>
          <a:p>
            <a:pPr algn="ctr" fontAlgn="base">
              <a:spcBef>
                <a:spcPct val="0"/>
              </a:spcBef>
              <a:spcAft>
                <a:spcPct val="0"/>
              </a:spcAft>
              <a:buFontTx/>
              <a:buNone/>
            </a:pPr>
            <a:r>
              <a:rPr lang="de-DE" altLang="de-DE" sz="3000" dirty="0">
                <a:solidFill>
                  <a:srgbClr val="FF0000"/>
                </a:solidFill>
              </a:rPr>
              <a:t>Phosphate</a:t>
            </a:r>
            <a:endParaRPr lang="de-DE" altLang="de-DE" sz="2400" dirty="0">
              <a:solidFill>
                <a:srgbClr val="FF0000"/>
              </a:solidFill>
              <a:latin typeface="Times New Roman" pitchFamily="18" charset="0"/>
            </a:endParaRPr>
          </a:p>
        </p:txBody>
      </p:sp>
      <p:sp>
        <p:nvSpPr>
          <p:cNvPr id="89091" name="Text Box 3"/>
          <p:cNvSpPr txBox="1">
            <a:spLocks noChangeArrowheads="1"/>
          </p:cNvSpPr>
          <p:nvPr/>
        </p:nvSpPr>
        <p:spPr bwMode="auto">
          <a:xfrm>
            <a:off x="179388" y="4816475"/>
            <a:ext cx="2148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000000"/>
                </a:solidFill>
              </a:rPr>
              <a:t>Adsorbierte</a:t>
            </a:r>
            <a:endParaRPr lang="de-DE" altLang="de-DE" sz="3000" dirty="0">
              <a:solidFill>
                <a:srgbClr val="000000"/>
              </a:solidFill>
            </a:endParaRPr>
          </a:p>
          <a:p>
            <a:pP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2" name="Text Box 4"/>
          <p:cNvSpPr txBox="1">
            <a:spLocks noChangeArrowheads="1"/>
          </p:cNvSpPr>
          <p:nvPr/>
        </p:nvSpPr>
        <p:spPr bwMode="auto">
          <a:xfrm>
            <a:off x="4403725" y="5965825"/>
            <a:ext cx="3121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err="1"/>
              <a:t>Ca</a:t>
            </a:r>
            <a:r>
              <a:rPr lang="de-DE" altLang="de-DE" sz="3000" dirty="0"/>
              <a:t>-Phosphate</a:t>
            </a:r>
            <a:endParaRPr lang="de-DE" altLang="de-DE" sz="2400" dirty="0">
              <a:latin typeface="Times New Roman" pitchFamily="18" charset="0"/>
            </a:endParaRPr>
          </a:p>
        </p:txBody>
      </p:sp>
      <p:grpSp>
        <p:nvGrpSpPr>
          <p:cNvPr id="89093" name="Group 5"/>
          <p:cNvGrpSpPr>
            <a:grpSpLocks/>
          </p:cNvGrpSpPr>
          <p:nvPr/>
        </p:nvGrpSpPr>
        <p:grpSpPr bwMode="auto">
          <a:xfrm>
            <a:off x="2362200" y="838200"/>
            <a:ext cx="3616325" cy="2435225"/>
            <a:chOff x="1506" y="583"/>
            <a:chExt cx="2422" cy="1678"/>
          </a:xfrm>
        </p:grpSpPr>
        <p:sp>
          <p:nvSpPr>
            <p:cNvPr id="89118" name="Freeform 6"/>
            <p:cNvSpPr>
              <a:spLocks/>
            </p:cNvSpPr>
            <p:nvPr/>
          </p:nvSpPr>
          <p:spPr bwMode="auto">
            <a:xfrm>
              <a:off x="2426" y="583"/>
              <a:ext cx="641" cy="1356"/>
            </a:xfrm>
            <a:custGeom>
              <a:avLst/>
              <a:gdLst>
                <a:gd name="T0" fmla="*/ 52 w 641"/>
                <a:gd name="T1" fmla="*/ 474 h 1356"/>
                <a:gd name="T2" fmla="*/ 13 w 641"/>
                <a:gd name="T3" fmla="*/ 682 h 1356"/>
                <a:gd name="T4" fmla="*/ 26 w 641"/>
                <a:gd name="T5" fmla="*/ 865 h 1356"/>
                <a:gd name="T6" fmla="*/ 78 w 641"/>
                <a:gd name="T7" fmla="*/ 913 h 1356"/>
                <a:gd name="T8" fmla="*/ 126 w 641"/>
                <a:gd name="T9" fmla="*/ 1105 h 1356"/>
                <a:gd name="T10" fmla="*/ 174 w 641"/>
                <a:gd name="T11" fmla="*/ 1201 h 1356"/>
                <a:gd name="T12" fmla="*/ 313 w 641"/>
                <a:gd name="T13" fmla="*/ 1348 h 1356"/>
                <a:gd name="T14" fmla="*/ 412 w 641"/>
                <a:gd name="T15" fmla="*/ 1150 h 1356"/>
                <a:gd name="T16" fmla="*/ 510 w 641"/>
                <a:gd name="T17" fmla="*/ 1057 h 1356"/>
                <a:gd name="T18" fmla="*/ 558 w 641"/>
                <a:gd name="T19" fmla="*/ 865 h 1356"/>
                <a:gd name="T20" fmla="*/ 626 w 641"/>
                <a:gd name="T21" fmla="*/ 748 h 1356"/>
                <a:gd name="T22" fmla="*/ 626 w 641"/>
                <a:gd name="T23" fmla="*/ 539 h 1356"/>
                <a:gd name="T24" fmla="*/ 534 w 641"/>
                <a:gd name="T25" fmla="*/ 369 h 1356"/>
                <a:gd name="T26" fmla="*/ 339 w 641"/>
                <a:gd name="T27" fmla="*/ 17 h 1356"/>
                <a:gd name="T28" fmla="*/ 52 w 641"/>
                <a:gd name="T29" fmla="*/ 474 h 13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1" h="1356">
                  <a:moveTo>
                    <a:pt x="52" y="474"/>
                  </a:moveTo>
                  <a:cubicBezTo>
                    <a:pt x="0" y="565"/>
                    <a:pt x="17" y="617"/>
                    <a:pt x="13" y="682"/>
                  </a:cubicBezTo>
                  <a:cubicBezTo>
                    <a:pt x="9" y="747"/>
                    <a:pt x="15" y="827"/>
                    <a:pt x="26" y="865"/>
                  </a:cubicBezTo>
                  <a:cubicBezTo>
                    <a:pt x="37" y="903"/>
                    <a:pt x="61" y="873"/>
                    <a:pt x="78" y="913"/>
                  </a:cubicBezTo>
                  <a:cubicBezTo>
                    <a:pt x="95" y="953"/>
                    <a:pt x="110" y="1057"/>
                    <a:pt x="126" y="1105"/>
                  </a:cubicBezTo>
                  <a:cubicBezTo>
                    <a:pt x="142" y="1153"/>
                    <a:pt x="143" y="1161"/>
                    <a:pt x="174" y="1201"/>
                  </a:cubicBezTo>
                  <a:cubicBezTo>
                    <a:pt x="205" y="1241"/>
                    <a:pt x="273" y="1356"/>
                    <a:pt x="313" y="1348"/>
                  </a:cubicBezTo>
                  <a:cubicBezTo>
                    <a:pt x="353" y="1340"/>
                    <a:pt x="379" y="1199"/>
                    <a:pt x="412" y="1150"/>
                  </a:cubicBezTo>
                  <a:cubicBezTo>
                    <a:pt x="445" y="1101"/>
                    <a:pt x="486" y="1104"/>
                    <a:pt x="510" y="1057"/>
                  </a:cubicBezTo>
                  <a:cubicBezTo>
                    <a:pt x="534" y="1010"/>
                    <a:pt x="539" y="916"/>
                    <a:pt x="558" y="865"/>
                  </a:cubicBezTo>
                  <a:cubicBezTo>
                    <a:pt x="577" y="814"/>
                    <a:pt x="615" y="802"/>
                    <a:pt x="626" y="748"/>
                  </a:cubicBezTo>
                  <a:cubicBezTo>
                    <a:pt x="637" y="694"/>
                    <a:pt x="641" y="602"/>
                    <a:pt x="626" y="539"/>
                  </a:cubicBezTo>
                  <a:cubicBezTo>
                    <a:pt x="611" y="476"/>
                    <a:pt x="582" y="456"/>
                    <a:pt x="534" y="369"/>
                  </a:cubicBezTo>
                  <a:cubicBezTo>
                    <a:pt x="486" y="282"/>
                    <a:pt x="419" y="0"/>
                    <a:pt x="339" y="17"/>
                  </a:cubicBezTo>
                  <a:cubicBezTo>
                    <a:pt x="259" y="34"/>
                    <a:pt x="112" y="379"/>
                    <a:pt x="52" y="474"/>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19" name="Freeform 7"/>
            <p:cNvSpPr>
              <a:spLocks/>
            </p:cNvSpPr>
            <p:nvPr/>
          </p:nvSpPr>
          <p:spPr bwMode="auto">
            <a:xfrm rot="-825038">
              <a:off x="1506" y="1680"/>
              <a:ext cx="1215" cy="581"/>
            </a:xfrm>
            <a:custGeom>
              <a:avLst/>
              <a:gdLst>
                <a:gd name="T0" fmla="*/ 263 w 1215"/>
                <a:gd name="T1" fmla="*/ 386 h 581"/>
                <a:gd name="T2" fmla="*/ 436 w 1215"/>
                <a:gd name="T3" fmla="*/ 454 h 581"/>
                <a:gd name="T4" fmla="*/ 544 w 1215"/>
                <a:gd name="T5" fmla="*/ 493 h 581"/>
                <a:gd name="T6" fmla="*/ 696 w 1215"/>
                <a:gd name="T7" fmla="*/ 574 h 581"/>
                <a:gd name="T8" fmla="*/ 880 w 1215"/>
                <a:gd name="T9" fmla="*/ 537 h 581"/>
                <a:gd name="T10" fmla="*/ 986 w 1215"/>
                <a:gd name="T11" fmla="*/ 517 h 581"/>
                <a:gd name="T12" fmla="*/ 1207 w 1215"/>
                <a:gd name="T13" fmla="*/ 420 h 581"/>
                <a:gd name="T14" fmla="*/ 1037 w 1215"/>
                <a:gd name="T15" fmla="*/ 245 h 581"/>
                <a:gd name="T16" fmla="*/ 939 w 1215"/>
                <a:gd name="T17" fmla="*/ 155 h 581"/>
                <a:gd name="T18" fmla="*/ 767 w 1215"/>
                <a:gd name="T19" fmla="*/ 57 h 581"/>
                <a:gd name="T20" fmla="*/ 617 w 1215"/>
                <a:gd name="T21" fmla="*/ 13 h 581"/>
                <a:gd name="T22" fmla="*/ 480 w 1215"/>
                <a:gd name="T23" fmla="*/ 11 h 581"/>
                <a:gd name="T24" fmla="*/ 311 w 1215"/>
                <a:gd name="T25" fmla="*/ 80 h 581"/>
                <a:gd name="T26" fmla="*/ 8 w 1215"/>
                <a:gd name="T27" fmla="*/ 161 h 581"/>
                <a:gd name="T28" fmla="*/ 263 w 1215"/>
                <a:gd name="T29" fmla="*/ 386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5" h="581">
                  <a:moveTo>
                    <a:pt x="263" y="386"/>
                  </a:moveTo>
                  <a:cubicBezTo>
                    <a:pt x="334" y="435"/>
                    <a:pt x="389" y="436"/>
                    <a:pt x="436" y="454"/>
                  </a:cubicBezTo>
                  <a:cubicBezTo>
                    <a:pt x="483" y="472"/>
                    <a:pt x="501" y="473"/>
                    <a:pt x="544" y="493"/>
                  </a:cubicBezTo>
                  <a:cubicBezTo>
                    <a:pt x="587" y="512"/>
                    <a:pt x="640" y="566"/>
                    <a:pt x="696" y="574"/>
                  </a:cubicBezTo>
                  <a:cubicBezTo>
                    <a:pt x="753" y="581"/>
                    <a:pt x="832" y="547"/>
                    <a:pt x="880" y="537"/>
                  </a:cubicBezTo>
                  <a:cubicBezTo>
                    <a:pt x="929" y="527"/>
                    <a:pt x="932" y="536"/>
                    <a:pt x="986" y="517"/>
                  </a:cubicBezTo>
                  <a:cubicBezTo>
                    <a:pt x="1040" y="498"/>
                    <a:pt x="1199" y="465"/>
                    <a:pt x="1207" y="420"/>
                  </a:cubicBezTo>
                  <a:cubicBezTo>
                    <a:pt x="1215" y="375"/>
                    <a:pt x="1082" y="289"/>
                    <a:pt x="1037" y="245"/>
                  </a:cubicBezTo>
                  <a:cubicBezTo>
                    <a:pt x="992" y="201"/>
                    <a:pt x="983" y="186"/>
                    <a:pt x="939" y="155"/>
                  </a:cubicBezTo>
                  <a:cubicBezTo>
                    <a:pt x="895" y="124"/>
                    <a:pt x="821" y="81"/>
                    <a:pt x="767" y="57"/>
                  </a:cubicBezTo>
                  <a:cubicBezTo>
                    <a:pt x="713" y="33"/>
                    <a:pt x="665" y="21"/>
                    <a:pt x="617" y="13"/>
                  </a:cubicBezTo>
                  <a:cubicBezTo>
                    <a:pt x="569" y="5"/>
                    <a:pt x="531" y="0"/>
                    <a:pt x="480" y="11"/>
                  </a:cubicBezTo>
                  <a:cubicBezTo>
                    <a:pt x="430" y="23"/>
                    <a:pt x="389" y="55"/>
                    <a:pt x="311" y="80"/>
                  </a:cubicBezTo>
                  <a:cubicBezTo>
                    <a:pt x="233" y="105"/>
                    <a:pt x="16" y="110"/>
                    <a:pt x="8" y="161"/>
                  </a:cubicBezTo>
                  <a:cubicBezTo>
                    <a:pt x="0" y="212"/>
                    <a:pt x="191" y="337"/>
                    <a:pt x="263" y="386"/>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20" name="Freeform 8"/>
            <p:cNvSpPr>
              <a:spLocks/>
            </p:cNvSpPr>
            <p:nvPr/>
          </p:nvSpPr>
          <p:spPr bwMode="auto">
            <a:xfrm rot="-440198">
              <a:off x="2736" y="1632"/>
              <a:ext cx="1192" cy="554"/>
            </a:xfrm>
            <a:custGeom>
              <a:avLst/>
              <a:gdLst>
                <a:gd name="T0" fmla="*/ 946 w 1192"/>
                <a:gd name="T1" fmla="*/ 191 h 554"/>
                <a:gd name="T2" fmla="*/ 826 w 1192"/>
                <a:gd name="T3" fmla="*/ 65 h 554"/>
                <a:gd name="T4" fmla="*/ 643 w 1192"/>
                <a:gd name="T5" fmla="*/ 39 h 554"/>
                <a:gd name="T6" fmla="*/ 500 w 1192"/>
                <a:gd name="T7" fmla="*/ 0 h 554"/>
                <a:gd name="T8" fmla="*/ 291 w 1192"/>
                <a:gd name="T9" fmla="*/ 39 h 554"/>
                <a:gd name="T10" fmla="*/ 208 w 1192"/>
                <a:gd name="T11" fmla="*/ 110 h 554"/>
                <a:gd name="T12" fmla="*/ 4 w 1192"/>
                <a:gd name="T13" fmla="*/ 247 h 554"/>
                <a:gd name="T14" fmla="*/ 230 w 1192"/>
                <a:gd name="T15" fmla="*/ 352 h 554"/>
                <a:gd name="T16" fmla="*/ 310 w 1192"/>
                <a:gd name="T17" fmla="*/ 461 h 554"/>
                <a:gd name="T18" fmla="*/ 495 w 1192"/>
                <a:gd name="T19" fmla="*/ 532 h 554"/>
                <a:gd name="T20" fmla="*/ 691 w 1192"/>
                <a:gd name="T21" fmla="*/ 508 h 554"/>
                <a:gd name="T22" fmla="*/ 793 w 1192"/>
                <a:gd name="T23" fmla="*/ 473 h 554"/>
                <a:gd name="T24" fmla="*/ 941 w 1192"/>
                <a:gd name="T25" fmla="*/ 440 h 554"/>
                <a:gd name="T26" fmla="*/ 1192 w 1192"/>
                <a:gd name="T27" fmla="*/ 512 h 554"/>
                <a:gd name="T28" fmla="*/ 946 w 1192"/>
                <a:gd name="T29" fmla="*/ 191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92" h="554">
                  <a:moveTo>
                    <a:pt x="946" y="191"/>
                  </a:moveTo>
                  <a:cubicBezTo>
                    <a:pt x="885" y="117"/>
                    <a:pt x="876" y="90"/>
                    <a:pt x="826" y="65"/>
                  </a:cubicBezTo>
                  <a:cubicBezTo>
                    <a:pt x="776" y="40"/>
                    <a:pt x="697" y="50"/>
                    <a:pt x="643" y="39"/>
                  </a:cubicBezTo>
                  <a:cubicBezTo>
                    <a:pt x="589" y="28"/>
                    <a:pt x="559" y="0"/>
                    <a:pt x="500" y="0"/>
                  </a:cubicBezTo>
                  <a:cubicBezTo>
                    <a:pt x="441" y="0"/>
                    <a:pt x="340" y="21"/>
                    <a:pt x="291" y="39"/>
                  </a:cubicBezTo>
                  <a:cubicBezTo>
                    <a:pt x="242" y="57"/>
                    <a:pt x="256" y="75"/>
                    <a:pt x="208" y="110"/>
                  </a:cubicBezTo>
                  <a:cubicBezTo>
                    <a:pt x="160" y="145"/>
                    <a:pt x="0" y="207"/>
                    <a:pt x="4" y="247"/>
                  </a:cubicBezTo>
                  <a:cubicBezTo>
                    <a:pt x="8" y="287"/>
                    <a:pt x="179" y="316"/>
                    <a:pt x="230" y="352"/>
                  </a:cubicBezTo>
                  <a:cubicBezTo>
                    <a:pt x="281" y="388"/>
                    <a:pt x="266" y="431"/>
                    <a:pt x="310" y="461"/>
                  </a:cubicBezTo>
                  <a:cubicBezTo>
                    <a:pt x="353" y="491"/>
                    <a:pt x="431" y="525"/>
                    <a:pt x="495" y="532"/>
                  </a:cubicBezTo>
                  <a:cubicBezTo>
                    <a:pt x="558" y="540"/>
                    <a:pt x="641" y="518"/>
                    <a:pt x="691" y="508"/>
                  </a:cubicBezTo>
                  <a:cubicBezTo>
                    <a:pt x="741" y="498"/>
                    <a:pt x="750" y="483"/>
                    <a:pt x="793" y="473"/>
                  </a:cubicBezTo>
                  <a:cubicBezTo>
                    <a:pt x="834" y="461"/>
                    <a:pt x="875" y="433"/>
                    <a:pt x="941" y="440"/>
                  </a:cubicBezTo>
                  <a:cubicBezTo>
                    <a:pt x="1007" y="447"/>
                    <a:pt x="1191" y="554"/>
                    <a:pt x="1192" y="512"/>
                  </a:cubicBezTo>
                  <a:cubicBezTo>
                    <a:pt x="1192" y="471"/>
                    <a:pt x="998" y="258"/>
                    <a:pt x="946" y="191"/>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grpSp>
      <p:sp>
        <p:nvSpPr>
          <p:cNvPr id="89094" name="Line 9"/>
          <p:cNvSpPr>
            <a:spLocks noChangeShapeType="1"/>
          </p:cNvSpPr>
          <p:nvPr/>
        </p:nvSpPr>
        <p:spPr bwMode="auto">
          <a:xfrm>
            <a:off x="2770188" y="3373438"/>
            <a:ext cx="2895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5" name="Freeform 10"/>
          <p:cNvSpPr>
            <a:spLocks/>
          </p:cNvSpPr>
          <p:nvPr/>
        </p:nvSpPr>
        <p:spPr bwMode="auto">
          <a:xfrm>
            <a:off x="3179763" y="3367088"/>
            <a:ext cx="1036637" cy="931862"/>
          </a:xfrm>
          <a:custGeom>
            <a:avLst/>
            <a:gdLst>
              <a:gd name="T0" fmla="*/ 2147483647 w 653"/>
              <a:gd name="T1" fmla="*/ 0 h 587"/>
              <a:gd name="T2" fmla="*/ 2147483647 w 653"/>
              <a:gd name="T3" fmla="*/ 2147483647 h 587"/>
              <a:gd name="T4" fmla="*/ 2147483647 w 653"/>
              <a:gd name="T5" fmla="*/ 2147483647 h 587"/>
              <a:gd name="T6" fmla="*/ 2147483647 w 653"/>
              <a:gd name="T7" fmla="*/ 2147483647 h 587"/>
              <a:gd name="T8" fmla="*/ 2147483647 w 653"/>
              <a:gd name="T9" fmla="*/ 2147483647 h 587"/>
              <a:gd name="T10" fmla="*/ 2147483647 w 653"/>
              <a:gd name="T11" fmla="*/ 2147483647 h 587"/>
              <a:gd name="T12" fmla="*/ 0 w 653"/>
              <a:gd name="T13" fmla="*/ 2147483647 h 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 h="587">
                <a:moveTo>
                  <a:pt x="653" y="0"/>
                </a:moveTo>
                <a:cubicBezTo>
                  <a:pt x="584" y="68"/>
                  <a:pt x="508" y="125"/>
                  <a:pt x="431" y="183"/>
                </a:cubicBezTo>
                <a:cubicBezTo>
                  <a:pt x="410" y="245"/>
                  <a:pt x="362" y="286"/>
                  <a:pt x="313" y="326"/>
                </a:cubicBezTo>
                <a:cubicBezTo>
                  <a:pt x="299" y="338"/>
                  <a:pt x="289" y="355"/>
                  <a:pt x="274" y="365"/>
                </a:cubicBezTo>
                <a:cubicBezTo>
                  <a:pt x="263" y="373"/>
                  <a:pt x="248" y="373"/>
                  <a:pt x="235" y="378"/>
                </a:cubicBezTo>
                <a:cubicBezTo>
                  <a:pt x="197" y="394"/>
                  <a:pt x="130" y="432"/>
                  <a:pt x="105" y="457"/>
                </a:cubicBezTo>
                <a:cubicBezTo>
                  <a:pt x="65" y="497"/>
                  <a:pt x="41" y="549"/>
                  <a:pt x="0" y="58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6" name="Freeform 11"/>
          <p:cNvSpPr>
            <a:spLocks/>
          </p:cNvSpPr>
          <p:nvPr/>
        </p:nvSpPr>
        <p:spPr bwMode="auto">
          <a:xfrm>
            <a:off x="4008438" y="3367088"/>
            <a:ext cx="214312" cy="1076325"/>
          </a:xfrm>
          <a:custGeom>
            <a:avLst/>
            <a:gdLst>
              <a:gd name="T0" fmla="*/ 2147483647 w 135"/>
              <a:gd name="T1" fmla="*/ 0 h 678"/>
              <a:gd name="T2" fmla="*/ 2147483647 w 135"/>
              <a:gd name="T3" fmla="*/ 2147483647 h 678"/>
              <a:gd name="T4" fmla="*/ 2147483647 w 135"/>
              <a:gd name="T5" fmla="*/ 2147483647 h 678"/>
              <a:gd name="T6" fmla="*/ 0 w 135"/>
              <a:gd name="T7" fmla="*/ 2147483647 h 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678">
                <a:moveTo>
                  <a:pt x="118" y="0"/>
                </a:moveTo>
                <a:cubicBezTo>
                  <a:pt x="135" y="120"/>
                  <a:pt x="119" y="212"/>
                  <a:pt x="52" y="313"/>
                </a:cubicBezTo>
                <a:cubicBezTo>
                  <a:pt x="31" y="419"/>
                  <a:pt x="26" y="518"/>
                  <a:pt x="13" y="626"/>
                </a:cubicBezTo>
                <a:cubicBezTo>
                  <a:pt x="11" y="644"/>
                  <a:pt x="0" y="678"/>
                  <a:pt x="0" y="67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7" name="Freeform 12"/>
          <p:cNvSpPr>
            <a:spLocks/>
          </p:cNvSpPr>
          <p:nvPr/>
        </p:nvSpPr>
        <p:spPr bwMode="auto">
          <a:xfrm>
            <a:off x="4070350" y="4071938"/>
            <a:ext cx="234950" cy="434975"/>
          </a:xfrm>
          <a:custGeom>
            <a:avLst/>
            <a:gdLst>
              <a:gd name="T0" fmla="*/ 0 w 148"/>
              <a:gd name="T1" fmla="*/ 0 h 274"/>
              <a:gd name="T2" fmla="*/ 2147483647 w 148"/>
              <a:gd name="T3" fmla="*/ 2147483647 h 274"/>
              <a:gd name="T4" fmla="*/ 2147483647 w 148"/>
              <a:gd name="T5" fmla="*/ 2147483647 h 274"/>
              <a:gd name="T6" fmla="*/ 2147483647 w 148"/>
              <a:gd name="T7" fmla="*/ 2147483647 h 274"/>
              <a:gd name="T8" fmla="*/ 2147483647 w 148"/>
              <a:gd name="T9" fmla="*/ 2147483647 h 274"/>
              <a:gd name="T10" fmla="*/ 2147483647 w 148"/>
              <a:gd name="T11" fmla="*/ 2147483647 h 274"/>
              <a:gd name="T12" fmla="*/ 2147483647 w 148"/>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74">
                <a:moveTo>
                  <a:pt x="0" y="0"/>
                </a:moveTo>
                <a:cubicBezTo>
                  <a:pt x="13" y="4"/>
                  <a:pt x="29" y="3"/>
                  <a:pt x="39" y="13"/>
                </a:cubicBezTo>
                <a:cubicBezTo>
                  <a:pt x="49" y="23"/>
                  <a:pt x="45" y="40"/>
                  <a:pt x="52" y="52"/>
                </a:cubicBezTo>
                <a:cubicBezTo>
                  <a:pt x="59" y="63"/>
                  <a:pt x="70" y="69"/>
                  <a:pt x="79" y="78"/>
                </a:cubicBezTo>
                <a:cubicBezTo>
                  <a:pt x="92" y="117"/>
                  <a:pt x="95" y="161"/>
                  <a:pt x="118" y="195"/>
                </a:cubicBezTo>
                <a:cubicBezTo>
                  <a:pt x="127" y="208"/>
                  <a:pt x="139" y="219"/>
                  <a:pt x="144" y="234"/>
                </a:cubicBezTo>
                <a:cubicBezTo>
                  <a:pt x="148" y="247"/>
                  <a:pt x="144" y="261"/>
                  <a:pt x="144" y="274"/>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8" name="Freeform 13"/>
          <p:cNvSpPr>
            <a:spLocks/>
          </p:cNvSpPr>
          <p:nvPr/>
        </p:nvSpPr>
        <p:spPr bwMode="auto">
          <a:xfrm>
            <a:off x="4216400" y="3367088"/>
            <a:ext cx="579438" cy="1035050"/>
          </a:xfrm>
          <a:custGeom>
            <a:avLst/>
            <a:gdLst>
              <a:gd name="T0" fmla="*/ 0 w 365"/>
              <a:gd name="T1" fmla="*/ 0 h 652"/>
              <a:gd name="T2" fmla="*/ 2147483647 w 365"/>
              <a:gd name="T3" fmla="*/ 2147483647 h 652"/>
              <a:gd name="T4" fmla="*/ 2147483647 w 365"/>
              <a:gd name="T5" fmla="*/ 2147483647 h 652"/>
              <a:gd name="T6" fmla="*/ 2147483647 w 365"/>
              <a:gd name="T7" fmla="*/ 2147483647 h 652"/>
              <a:gd name="T8" fmla="*/ 2147483647 w 365"/>
              <a:gd name="T9" fmla="*/ 2147483647 h 652"/>
              <a:gd name="T10" fmla="*/ 2147483647 w 365"/>
              <a:gd name="T11" fmla="*/ 2147483647 h 6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5" h="652">
                <a:moveTo>
                  <a:pt x="0" y="0"/>
                </a:moveTo>
                <a:cubicBezTo>
                  <a:pt x="25" y="102"/>
                  <a:pt x="74" y="101"/>
                  <a:pt x="130" y="157"/>
                </a:cubicBezTo>
                <a:cubicBezTo>
                  <a:pt x="196" y="223"/>
                  <a:pt x="212" y="317"/>
                  <a:pt x="234" y="404"/>
                </a:cubicBezTo>
                <a:cubicBezTo>
                  <a:pt x="252" y="477"/>
                  <a:pt x="289" y="529"/>
                  <a:pt x="313" y="600"/>
                </a:cubicBezTo>
                <a:cubicBezTo>
                  <a:pt x="317" y="613"/>
                  <a:pt x="322" y="626"/>
                  <a:pt x="326" y="639"/>
                </a:cubicBezTo>
                <a:cubicBezTo>
                  <a:pt x="330" y="652"/>
                  <a:pt x="365" y="652"/>
                  <a:pt x="365" y="65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9" name="Freeform 14"/>
          <p:cNvSpPr>
            <a:spLocks/>
          </p:cNvSpPr>
          <p:nvPr/>
        </p:nvSpPr>
        <p:spPr bwMode="auto">
          <a:xfrm>
            <a:off x="4216400" y="3387725"/>
            <a:ext cx="993775" cy="766763"/>
          </a:xfrm>
          <a:custGeom>
            <a:avLst/>
            <a:gdLst>
              <a:gd name="T0" fmla="*/ 0 w 626"/>
              <a:gd name="T1" fmla="*/ 0 h 483"/>
              <a:gd name="T2" fmla="*/ 2147483647 w 626"/>
              <a:gd name="T3" fmla="*/ 2147483647 h 483"/>
              <a:gd name="T4" fmla="*/ 2147483647 w 626"/>
              <a:gd name="T5" fmla="*/ 2147483647 h 483"/>
              <a:gd name="T6" fmla="*/ 2147483647 w 626"/>
              <a:gd name="T7" fmla="*/ 2147483647 h 483"/>
              <a:gd name="T8" fmla="*/ 2147483647 w 626"/>
              <a:gd name="T9" fmla="*/ 2147483647 h 483"/>
              <a:gd name="T10" fmla="*/ 2147483647 w 626"/>
              <a:gd name="T11" fmla="*/ 2147483647 h 483"/>
              <a:gd name="T12" fmla="*/ 2147483647 w 626"/>
              <a:gd name="T13" fmla="*/ 2147483647 h 483"/>
              <a:gd name="T14" fmla="*/ 2147483647 w 626"/>
              <a:gd name="T15" fmla="*/ 2147483647 h 483"/>
              <a:gd name="T16" fmla="*/ 2147483647 w 626"/>
              <a:gd name="T17" fmla="*/ 2147483647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6" h="483">
                <a:moveTo>
                  <a:pt x="0" y="0"/>
                </a:moveTo>
                <a:cubicBezTo>
                  <a:pt x="76" y="25"/>
                  <a:pt x="121" y="84"/>
                  <a:pt x="182" y="131"/>
                </a:cubicBezTo>
                <a:cubicBezTo>
                  <a:pt x="207" y="150"/>
                  <a:pt x="260" y="183"/>
                  <a:pt x="260" y="183"/>
                </a:cubicBezTo>
                <a:cubicBezTo>
                  <a:pt x="269" y="196"/>
                  <a:pt x="276" y="210"/>
                  <a:pt x="286" y="222"/>
                </a:cubicBezTo>
                <a:cubicBezTo>
                  <a:pt x="294" y="232"/>
                  <a:pt x="305" y="238"/>
                  <a:pt x="313" y="248"/>
                </a:cubicBezTo>
                <a:cubicBezTo>
                  <a:pt x="359" y="309"/>
                  <a:pt x="362" y="355"/>
                  <a:pt x="430" y="378"/>
                </a:cubicBezTo>
                <a:cubicBezTo>
                  <a:pt x="439" y="391"/>
                  <a:pt x="444" y="408"/>
                  <a:pt x="456" y="418"/>
                </a:cubicBezTo>
                <a:cubicBezTo>
                  <a:pt x="467" y="427"/>
                  <a:pt x="482" y="426"/>
                  <a:pt x="495" y="431"/>
                </a:cubicBezTo>
                <a:cubicBezTo>
                  <a:pt x="597" y="468"/>
                  <a:pt x="569" y="455"/>
                  <a:pt x="626" y="48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0" name="Freeform 15"/>
          <p:cNvSpPr>
            <a:spLocks/>
          </p:cNvSpPr>
          <p:nvPr/>
        </p:nvSpPr>
        <p:spPr bwMode="auto">
          <a:xfrm>
            <a:off x="3614738" y="3802063"/>
            <a:ext cx="187325" cy="538162"/>
          </a:xfrm>
          <a:custGeom>
            <a:avLst/>
            <a:gdLst>
              <a:gd name="T0" fmla="*/ 2147483647 w 118"/>
              <a:gd name="T1" fmla="*/ 0 h 339"/>
              <a:gd name="T2" fmla="*/ 2147483647 w 118"/>
              <a:gd name="T3" fmla="*/ 2147483647 h 339"/>
              <a:gd name="T4" fmla="*/ 0 w 118"/>
              <a:gd name="T5" fmla="*/ 2147483647 h 339"/>
              <a:gd name="T6" fmla="*/ 0 60000 65536"/>
              <a:gd name="T7" fmla="*/ 0 60000 65536"/>
              <a:gd name="T8" fmla="*/ 0 60000 65536"/>
            </a:gdLst>
            <a:ahLst/>
            <a:cxnLst>
              <a:cxn ang="T6">
                <a:pos x="T0" y="T1"/>
              </a:cxn>
              <a:cxn ang="T7">
                <a:pos x="T2" y="T3"/>
              </a:cxn>
              <a:cxn ang="T8">
                <a:pos x="T4" y="T5"/>
              </a:cxn>
            </a:cxnLst>
            <a:rect l="0" t="0" r="r" b="b"/>
            <a:pathLst>
              <a:path w="118" h="339">
                <a:moveTo>
                  <a:pt x="105" y="0"/>
                </a:moveTo>
                <a:cubicBezTo>
                  <a:pt x="100" y="70"/>
                  <a:pt x="118" y="151"/>
                  <a:pt x="79" y="209"/>
                </a:cubicBezTo>
                <a:cubicBezTo>
                  <a:pt x="48" y="255"/>
                  <a:pt x="0" y="276"/>
                  <a:pt x="0" y="33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1" name="Text Box 16"/>
          <p:cNvSpPr txBox="1">
            <a:spLocks noChangeArrowheads="1"/>
          </p:cNvSpPr>
          <p:nvPr/>
        </p:nvSpPr>
        <p:spPr bwMode="auto">
          <a:xfrm>
            <a:off x="3101975" y="4459288"/>
            <a:ext cx="2531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000000"/>
                </a:solidFill>
              </a:rPr>
              <a:t>Bodenlösung </a:t>
            </a:r>
            <a:endParaRPr lang="de-DE" altLang="de-DE" dirty="0">
              <a:solidFill>
                <a:srgbClr val="000000"/>
              </a:solidFill>
              <a:latin typeface="Times New Roman" pitchFamily="18" charset="0"/>
            </a:endParaRPr>
          </a:p>
        </p:txBody>
      </p:sp>
      <p:sp>
        <p:nvSpPr>
          <p:cNvPr id="89102" name="Freeform 17"/>
          <p:cNvSpPr>
            <a:spLocks/>
          </p:cNvSpPr>
          <p:nvPr/>
        </p:nvSpPr>
        <p:spPr bwMode="auto">
          <a:xfrm>
            <a:off x="4195763" y="2828925"/>
            <a:ext cx="41275" cy="517525"/>
          </a:xfrm>
          <a:custGeom>
            <a:avLst/>
            <a:gdLst>
              <a:gd name="T0" fmla="*/ 0 w 26"/>
              <a:gd name="T1" fmla="*/ 0 h 326"/>
              <a:gd name="T2" fmla="*/ 2147483647 w 26"/>
              <a:gd name="T3" fmla="*/ 2147483647 h 326"/>
              <a:gd name="T4" fmla="*/ 0 w 26"/>
              <a:gd name="T5" fmla="*/ 2147483647 h 326"/>
              <a:gd name="T6" fmla="*/ 0 60000 65536"/>
              <a:gd name="T7" fmla="*/ 0 60000 65536"/>
              <a:gd name="T8" fmla="*/ 0 60000 65536"/>
            </a:gdLst>
            <a:ahLst/>
            <a:cxnLst>
              <a:cxn ang="T6">
                <a:pos x="T0" y="T1"/>
              </a:cxn>
              <a:cxn ang="T7">
                <a:pos x="T2" y="T3"/>
              </a:cxn>
              <a:cxn ang="T8">
                <a:pos x="T4" y="T5"/>
              </a:cxn>
            </a:cxnLst>
            <a:rect l="0" t="0" r="r" b="b"/>
            <a:pathLst>
              <a:path w="26" h="326">
                <a:moveTo>
                  <a:pt x="0" y="0"/>
                </a:moveTo>
                <a:cubicBezTo>
                  <a:pt x="7" y="35"/>
                  <a:pt x="26" y="68"/>
                  <a:pt x="26" y="104"/>
                </a:cubicBezTo>
                <a:cubicBezTo>
                  <a:pt x="26" y="182"/>
                  <a:pt x="0" y="249"/>
                  <a:pt x="0" y="326"/>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3" name="Rectangle 18"/>
          <p:cNvSpPr>
            <a:spLocks noChangeArrowheads="1"/>
          </p:cNvSpPr>
          <p:nvPr/>
        </p:nvSpPr>
        <p:spPr bwMode="auto">
          <a:xfrm>
            <a:off x="2562225" y="3830638"/>
            <a:ext cx="3352800" cy="119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grpSp>
        <p:nvGrpSpPr>
          <p:cNvPr id="89104" name="Group 19"/>
          <p:cNvGrpSpPr>
            <a:grpSpLocks/>
          </p:cNvGrpSpPr>
          <p:nvPr/>
        </p:nvGrpSpPr>
        <p:grpSpPr bwMode="auto">
          <a:xfrm>
            <a:off x="1331913" y="4232275"/>
            <a:ext cx="738187" cy="274638"/>
            <a:chOff x="223" y="1198"/>
            <a:chExt cx="465" cy="173"/>
          </a:xfrm>
        </p:grpSpPr>
        <p:sp>
          <p:nvSpPr>
            <p:cNvPr id="89116" name="Line 20"/>
            <p:cNvSpPr>
              <a:spLocks noChangeShapeType="1"/>
            </p:cNvSpPr>
            <p:nvPr/>
          </p:nvSpPr>
          <p:spPr bwMode="auto">
            <a:xfrm rot="3222154">
              <a:off x="452" y="969"/>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7" name="Line 21"/>
            <p:cNvSpPr>
              <a:spLocks noChangeShapeType="1"/>
            </p:cNvSpPr>
            <p:nvPr/>
          </p:nvSpPr>
          <p:spPr bwMode="auto">
            <a:xfrm rot="3222154">
              <a:off x="459" y="1142"/>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5" name="Group 22"/>
          <p:cNvGrpSpPr>
            <a:grpSpLocks/>
          </p:cNvGrpSpPr>
          <p:nvPr/>
        </p:nvGrpSpPr>
        <p:grpSpPr bwMode="auto">
          <a:xfrm>
            <a:off x="5210175" y="5086350"/>
            <a:ext cx="228600" cy="879475"/>
            <a:chOff x="2736" y="3120"/>
            <a:chExt cx="144" cy="554"/>
          </a:xfrm>
        </p:grpSpPr>
        <p:sp>
          <p:nvSpPr>
            <p:cNvPr id="89114"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5"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6" name="Group 25"/>
          <p:cNvGrpSpPr>
            <a:grpSpLocks/>
          </p:cNvGrpSpPr>
          <p:nvPr/>
        </p:nvGrpSpPr>
        <p:grpSpPr bwMode="auto">
          <a:xfrm>
            <a:off x="6119813" y="4289425"/>
            <a:ext cx="992187" cy="74613"/>
            <a:chOff x="4463" y="1549"/>
            <a:chExt cx="625" cy="47"/>
          </a:xfrm>
        </p:grpSpPr>
        <p:sp>
          <p:nvSpPr>
            <p:cNvPr id="89112" name="Line 26"/>
            <p:cNvSpPr>
              <a:spLocks noChangeShapeType="1"/>
            </p:cNvSpPr>
            <p:nvPr/>
          </p:nvSpPr>
          <p:spPr bwMode="auto">
            <a:xfrm rot="-2970024">
              <a:off x="4692" y="1367"/>
              <a:ext cx="0" cy="458"/>
            </a:xfrm>
            <a:prstGeom prst="line">
              <a:avLst/>
            </a:prstGeom>
            <a:noFill/>
            <a:ln w="317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3" name="Line 27"/>
            <p:cNvSpPr>
              <a:spLocks noChangeShapeType="1"/>
            </p:cNvSpPr>
            <p:nvPr/>
          </p:nvSpPr>
          <p:spPr bwMode="auto">
            <a:xfrm rot="-2970024">
              <a:off x="4859" y="1320"/>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
        <p:nvSpPr>
          <p:cNvPr id="89107" name="Rectangle 28"/>
          <p:cNvSpPr>
            <a:spLocks noGrp="1" noChangeArrowheads="1"/>
          </p:cNvSpPr>
          <p:nvPr>
            <p:ph type="title" idx="4294967295"/>
          </p:nvPr>
        </p:nvSpPr>
        <p:spPr>
          <a:xfrm>
            <a:off x="685800" y="0"/>
            <a:ext cx="7772400" cy="1066800"/>
          </a:xfrm>
        </p:spPr>
        <p:txBody>
          <a:bodyPr/>
          <a:lstStyle/>
          <a:p>
            <a:pPr eaLnBrk="1" hangingPunct="1"/>
            <a:r>
              <a:rPr lang="de-DE" altLang="de-DE" sz="3200" b="1" dirty="0" smtClean="0">
                <a:solidFill>
                  <a:srgbClr val="0000FF"/>
                </a:solidFill>
                <a:cs typeface="Arial" charset="0"/>
              </a:rPr>
              <a:t>P Dynamik im Boden</a:t>
            </a:r>
          </a:p>
        </p:txBody>
      </p:sp>
      <p:sp>
        <p:nvSpPr>
          <p:cNvPr id="89108" name="Textfeld 5"/>
          <p:cNvSpPr txBox="1">
            <a:spLocks noChangeArrowheads="1"/>
          </p:cNvSpPr>
          <p:nvPr/>
        </p:nvSpPr>
        <p:spPr bwMode="auto">
          <a:xfrm>
            <a:off x="246867" y="5912019"/>
            <a:ext cx="382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2800" dirty="0" smtClean="0">
                <a:solidFill>
                  <a:srgbClr val="000000"/>
                </a:solidFill>
              </a:rPr>
              <a:t>Okkludierte Phosphate</a:t>
            </a:r>
            <a:endParaRPr lang="de-DE" altLang="de-DE" sz="2800" dirty="0">
              <a:solidFill>
                <a:srgbClr val="000000"/>
              </a:solidFill>
            </a:endParaRPr>
          </a:p>
        </p:txBody>
      </p:sp>
      <p:grpSp>
        <p:nvGrpSpPr>
          <p:cNvPr id="89109" name="Group 22"/>
          <p:cNvGrpSpPr>
            <a:grpSpLocks/>
          </p:cNvGrpSpPr>
          <p:nvPr/>
        </p:nvGrpSpPr>
        <p:grpSpPr bwMode="auto">
          <a:xfrm>
            <a:off x="2770188" y="5162550"/>
            <a:ext cx="228600" cy="879475"/>
            <a:chOff x="2736" y="3120"/>
            <a:chExt cx="144" cy="554"/>
          </a:xfrm>
        </p:grpSpPr>
        <p:sp>
          <p:nvSpPr>
            <p:cNvPr id="89110"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1"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2245278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Myoinosit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94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idx="4294967295"/>
          </p:nvPr>
        </p:nvSpPr>
        <p:spPr>
          <a:xfrm>
            <a:off x="0" y="609600"/>
            <a:ext cx="9144000" cy="1143000"/>
          </a:xfrm>
        </p:spPr>
        <p:txBody>
          <a:bodyPr/>
          <a:lstStyle/>
          <a:p>
            <a:pPr eaLnBrk="1" hangingPunct="1"/>
            <a:r>
              <a:rPr lang="de-DE" altLang="de-DE" sz="3200" b="1" smtClean="0">
                <a:solidFill>
                  <a:schemeClr val="accent2"/>
                </a:solidFill>
              </a:rPr>
              <a:t>Mineralisation von organisch gebundenem Phosphat</a:t>
            </a:r>
          </a:p>
        </p:txBody>
      </p:sp>
    </p:spTree>
    <p:extLst>
      <p:ext uri="{BB962C8B-B14F-4D97-AF65-F5344CB8AC3E}">
        <p14:creationId xmlns:p14="http://schemas.microsoft.com/office/powerpoint/2010/main" val="49898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Di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8" y="1509004"/>
            <a:ext cx="8741084" cy="48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3733800" y="5867400"/>
            <a:ext cx="2692400" cy="457200"/>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2400" b="1" smtClean="0">
                <a:solidFill>
                  <a:srgbClr val="FFFFFF"/>
                </a:solidFill>
                <a:latin typeface="Times New Roman" pitchFamily="18" charset="0"/>
              </a:rPr>
              <a:t>Inositol 5 Phosphat</a:t>
            </a:r>
          </a:p>
        </p:txBody>
      </p:sp>
      <p:sp>
        <p:nvSpPr>
          <p:cNvPr id="112645" name="Text Box 5"/>
          <p:cNvSpPr txBox="1">
            <a:spLocks noChangeArrowheads="1"/>
          </p:cNvSpPr>
          <p:nvPr/>
        </p:nvSpPr>
        <p:spPr bwMode="auto">
          <a:xfrm>
            <a:off x="4572000" y="4267200"/>
            <a:ext cx="2362200" cy="519113"/>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de-DE" altLang="de-DE" sz="2800" smtClean="0">
                <a:solidFill>
                  <a:srgbClr val="FFFFFF"/>
                </a:solidFill>
                <a:latin typeface="Times New Roman" pitchFamily="18" charset="0"/>
              </a:rPr>
              <a:t>Phosphat</a:t>
            </a:r>
          </a:p>
        </p:txBody>
      </p:sp>
    </p:spTree>
    <p:extLst>
      <p:ext uri="{BB962C8B-B14F-4D97-AF65-F5344CB8AC3E}">
        <p14:creationId xmlns:p14="http://schemas.microsoft.com/office/powerpoint/2010/main" val="2366116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Steffens\Liebig-Museum 2010\DSCN9669.JPG"/>
          <p:cNvPicPr>
            <a:picLocks noChangeAspect="1" noChangeArrowheads="1"/>
          </p:cNvPicPr>
          <p:nvPr/>
        </p:nvPicPr>
        <p:blipFill>
          <a:blip r:embed="rId2" cstate="print"/>
          <a:srcRect b="33046"/>
          <a:stretch>
            <a:fillRect/>
          </a:stretch>
        </p:blipFill>
        <p:spPr bwMode="auto">
          <a:xfrm>
            <a:off x="652285" y="548680"/>
            <a:ext cx="7900987" cy="3966730"/>
          </a:xfrm>
          <a:prstGeom prst="rect">
            <a:avLst/>
          </a:prstGeom>
          <a:noFill/>
        </p:spPr>
      </p:pic>
      <p:pic>
        <p:nvPicPr>
          <p:cNvPr id="1027" name="Picture 3" descr="D:\Eigene Dateien\Steffens\Liebig-Museum 2010\DSCN9669.JPG"/>
          <p:cNvPicPr>
            <a:picLocks noChangeAspect="1" noChangeArrowheads="1"/>
          </p:cNvPicPr>
          <p:nvPr/>
        </p:nvPicPr>
        <p:blipFill>
          <a:blip r:embed="rId2" cstate="print"/>
          <a:srcRect b="34605"/>
          <a:stretch>
            <a:fillRect/>
          </a:stretch>
        </p:blipFill>
        <p:spPr bwMode="auto">
          <a:xfrm>
            <a:off x="620713" y="466725"/>
            <a:ext cx="7900987" cy="3874366"/>
          </a:xfrm>
          <a:prstGeom prst="rect">
            <a:avLst/>
          </a:prstGeom>
          <a:noFill/>
        </p:spPr>
      </p:pic>
      <p:sp>
        <p:nvSpPr>
          <p:cNvPr id="6" name="Textfeld 5"/>
          <p:cNvSpPr txBox="1"/>
          <p:nvPr/>
        </p:nvSpPr>
        <p:spPr>
          <a:xfrm>
            <a:off x="701964" y="3860221"/>
            <a:ext cx="1074333" cy="246221"/>
          </a:xfrm>
          <a:prstGeom prst="rect">
            <a:avLst/>
          </a:prstGeom>
          <a:solidFill>
            <a:schemeClr val="bg1"/>
          </a:solidFill>
        </p:spPr>
        <p:txBody>
          <a:bodyPr wrap="none" rtlCol="0">
            <a:spAutoFit/>
          </a:bodyPr>
          <a:lstStyle/>
          <a:p>
            <a:r>
              <a:rPr lang="de-DE" sz="1000" b="1" dirty="0" err="1">
                <a:solidFill>
                  <a:prstClr val="black"/>
                </a:solidFill>
                <a:latin typeface="Arial" pitchFamily="34" charset="0"/>
                <a:cs typeface="Arial" pitchFamily="34" charset="0"/>
              </a:rPr>
              <a:t>No</a:t>
            </a:r>
            <a:r>
              <a:rPr lang="de-DE" sz="1000" b="1" dirty="0">
                <a:solidFill>
                  <a:prstClr val="black"/>
                </a:solidFill>
                <a:latin typeface="Arial" pitchFamily="34" charset="0"/>
                <a:cs typeface="Arial" pitchFamily="34" charset="0"/>
              </a:rPr>
              <a:t> </a:t>
            </a:r>
            <a:r>
              <a:rPr lang="de-DE" sz="1000" b="1" dirty="0" err="1">
                <a:solidFill>
                  <a:prstClr val="black"/>
                </a:solidFill>
                <a:latin typeface="Arial" pitchFamily="34" charset="0"/>
                <a:cs typeface="Arial" pitchFamily="34" charset="0"/>
              </a:rPr>
              <a:t>fertilization</a:t>
            </a:r>
            <a:endParaRPr lang="de-DE" sz="1000" b="1" dirty="0">
              <a:solidFill>
                <a:prstClr val="black"/>
              </a:solidFill>
              <a:latin typeface="Arial" pitchFamily="34" charset="0"/>
              <a:cs typeface="Arial" pitchFamily="34" charset="0"/>
            </a:endParaRPr>
          </a:p>
        </p:txBody>
      </p:sp>
      <p:sp>
        <p:nvSpPr>
          <p:cNvPr id="8" name="Textfeld 7"/>
          <p:cNvSpPr txBox="1"/>
          <p:nvPr/>
        </p:nvSpPr>
        <p:spPr>
          <a:xfrm>
            <a:off x="2355128" y="3864260"/>
            <a:ext cx="433132" cy="246221"/>
          </a:xfrm>
          <a:prstGeom prst="rect">
            <a:avLst/>
          </a:prstGeom>
          <a:solidFill>
            <a:schemeClr val="bg1"/>
          </a:solidFill>
        </p:spPr>
        <p:txBody>
          <a:bodyPr wrap="none" rtlCol="0">
            <a:spAutoFit/>
          </a:bodyPr>
          <a:lstStyle/>
          <a:p>
            <a:r>
              <a:rPr lang="de-DE" sz="1000" b="1" dirty="0">
                <a:solidFill>
                  <a:prstClr val="black"/>
                </a:solidFill>
                <a:latin typeface="Arial" pitchFamily="34" charset="0"/>
                <a:cs typeface="Arial" pitchFamily="34" charset="0"/>
              </a:rPr>
              <a:t>P  K</a:t>
            </a:r>
          </a:p>
        </p:txBody>
      </p:sp>
      <p:sp>
        <p:nvSpPr>
          <p:cNvPr id="9" name="Textfeld 8"/>
          <p:cNvSpPr txBox="1"/>
          <p:nvPr/>
        </p:nvSpPr>
        <p:spPr>
          <a:xfrm>
            <a:off x="3747357" y="3868299"/>
            <a:ext cx="433132" cy="246221"/>
          </a:xfrm>
          <a:prstGeom prst="rect">
            <a:avLst/>
          </a:prstGeom>
          <a:solidFill>
            <a:schemeClr val="bg1"/>
          </a:solidFill>
        </p:spPr>
        <p:txBody>
          <a:bodyPr wrap="none" rtlCol="0">
            <a:spAutoFit/>
          </a:bodyPr>
          <a:lstStyle/>
          <a:p>
            <a:r>
              <a:rPr lang="de-DE" sz="1000" b="1" dirty="0">
                <a:solidFill>
                  <a:prstClr val="black"/>
                </a:solidFill>
                <a:latin typeface="Arial" pitchFamily="34" charset="0"/>
                <a:cs typeface="Arial" pitchFamily="34" charset="0"/>
              </a:rPr>
              <a:t>N  P</a:t>
            </a:r>
          </a:p>
        </p:txBody>
      </p:sp>
      <p:sp>
        <p:nvSpPr>
          <p:cNvPr id="10" name="Textfeld 9"/>
          <p:cNvSpPr txBox="1"/>
          <p:nvPr/>
        </p:nvSpPr>
        <p:spPr>
          <a:xfrm>
            <a:off x="5706383" y="3853286"/>
            <a:ext cx="441146" cy="246221"/>
          </a:xfrm>
          <a:prstGeom prst="rect">
            <a:avLst/>
          </a:prstGeom>
          <a:solidFill>
            <a:schemeClr val="bg1"/>
          </a:solidFill>
        </p:spPr>
        <p:txBody>
          <a:bodyPr wrap="none" rtlCol="0">
            <a:spAutoFit/>
          </a:bodyPr>
          <a:lstStyle/>
          <a:p>
            <a:r>
              <a:rPr lang="de-DE" sz="1000" b="1" dirty="0">
                <a:solidFill>
                  <a:prstClr val="black"/>
                </a:solidFill>
                <a:latin typeface="Arial" pitchFamily="34" charset="0"/>
                <a:cs typeface="Arial" pitchFamily="34" charset="0"/>
              </a:rPr>
              <a:t>N  K</a:t>
            </a:r>
          </a:p>
        </p:txBody>
      </p:sp>
      <p:sp>
        <p:nvSpPr>
          <p:cNvPr id="11" name="Textfeld 10"/>
          <p:cNvSpPr txBox="1"/>
          <p:nvPr/>
        </p:nvSpPr>
        <p:spPr>
          <a:xfrm>
            <a:off x="7208161" y="3847799"/>
            <a:ext cx="596638" cy="246221"/>
          </a:xfrm>
          <a:prstGeom prst="rect">
            <a:avLst/>
          </a:prstGeom>
          <a:solidFill>
            <a:schemeClr val="bg1"/>
          </a:solidFill>
        </p:spPr>
        <p:txBody>
          <a:bodyPr wrap="none" rtlCol="0">
            <a:spAutoFit/>
          </a:bodyPr>
          <a:lstStyle/>
          <a:p>
            <a:r>
              <a:rPr lang="de-DE" sz="1000" b="1" dirty="0">
                <a:solidFill>
                  <a:prstClr val="black"/>
                </a:solidFill>
                <a:latin typeface="Arial" pitchFamily="34" charset="0"/>
                <a:cs typeface="Arial" pitchFamily="34" charset="0"/>
              </a:rPr>
              <a:t>N  P  K</a:t>
            </a:r>
          </a:p>
        </p:txBody>
      </p:sp>
      <p:sp>
        <p:nvSpPr>
          <p:cNvPr id="2" name="Textfeld 1"/>
          <p:cNvSpPr txBox="1"/>
          <p:nvPr/>
        </p:nvSpPr>
        <p:spPr>
          <a:xfrm>
            <a:off x="620713" y="4549676"/>
            <a:ext cx="8463319" cy="2677656"/>
          </a:xfrm>
          <a:prstGeom prst="rect">
            <a:avLst/>
          </a:prstGeom>
          <a:noFill/>
        </p:spPr>
        <p:txBody>
          <a:bodyPr wrap="square" rtlCol="0">
            <a:spAutoFit/>
          </a:bodyPr>
          <a:lstStyle/>
          <a:p>
            <a:pPr algn="ctr"/>
            <a:r>
              <a:rPr lang="de-DE" sz="3400" b="1" dirty="0">
                <a:solidFill>
                  <a:srgbClr val="0000FF"/>
                </a:solidFill>
                <a:cs typeface="Calibri" pitchFamily="34" charset="0"/>
              </a:rPr>
              <a:t>Einfluss einer Mineraldüngung auf das </a:t>
            </a:r>
          </a:p>
          <a:p>
            <a:pPr algn="ctr"/>
            <a:r>
              <a:rPr lang="de-DE" sz="3400" b="1" dirty="0">
                <a:solidFill>
                  <a:srgbClr val="0000FF"/>
                </a:solidFill>
                <a:cs typeface="Calibri" pitchFamily="34" charset="0"/>
              </a:rPr>
              <a:t>Wachstum </a:t>
            </a:r>
            <a:r>
              <a:rPr lang="de-DE" sz="3400" b="1" dirty="0" smtClean="0">
                <a:solidFill>
                  <a:srgbClr val="0000FF"/>
                </a:solidFill>
                <a:cs typeface="Calibri" pitchFamily="34" charset="0"/>
              </a:rPr>
              <a:t>von </a:t>
            </a:r>
            <a:r>
              <a:rPr lang="de-DE" sz="3400" b="1" dirty="0">
                <a:solidFill>
                  <a:srgbClr val="0000FF"/>
                </a:solidFill>
                <a:cs typeface="Calibri" pitchFamily="34" charset="0"/>
              </a:rPr>
              <a:t>Deutschem </a:t>
            </a:r>
            <a:r>
              <a:rPr lang="de-DE" sz="3400" b="1" dirty="0" smtClean="0">
                <a:solidFill>
                  <a:srgbClr val="0000FF"/>
                </a:solidFill>
                <a:cs typeface="Calibri" pitchFamily="34" charset="0"/>
              </a:rPr>
              <a:t>Weidelgras</a:t>
            </a:r>
            <a:endParaRPr lang="de-DE" sz="3400" b="1" dirty="0">
              <a:solidFill>
                <a:srgbClr val="0000FF"/>
              </a:solidFill>
              <a:cs typeface="Calibri" pitchFamily="34" charset="0"/>
            </a:endParaRPr>
          </a:p>
          <a:p>
            <a:pPr algn="ctr"/>
            <a:r>
              <a:rPr lang="de-DE" sz="3400" b="1" dirty="0">
                <a:solidFill>
                  <a:srgbClr val="0000FF"/>
                </a:solidFill>
                <a:cs typeface="Calibri" pitchFamily="34" charset="0"/>
              </a:rPr>
              <a:t> und </a:t>
            </a:r>
            <a:r>
              <a:rPr lang="de-DE" sz="3400" b="1" dirty="0" smtClean="0">
                <a:solidFill>
                  <a:srgbClr val="0000FF"/>
                </a:solidFill>
                <a:cs typeface="Calibri" pitchFamily="34" charset="0"/>
              </a:rPr>
              <a:t>Senf, Justus-Liebig-Museum</a:t>
            </a:r>
          </a:p>
          <a:p>
            <a:pPr algn="ctr"/>
            <a:r>
              <a:rPr lang="de-DE" sz="3400" b="1" dirty="0" smtClean="0">
                <a:solidFill>
                  <a:srgbClr val="0000FF"/>
                </a:solidFill>
                <a:cs typeface="Calibri" pitchFamily="34" charset="0"/>
              </a:rPr>
              <a:t> </a:t>
            </a:r>
            <a:r>
              <a:rPr lang="de-DE" sz="3400" b="1" dirty="0">
                <a:solidFill>
                  <a:srgbClr val="0000FF"/>
                </a:solidFill>
                <a:cs typeface="Calibri" pitchFamily="34" charset="0"/>
              </a:rPr>
              <a:t>in Gießen, </a:t>
            </a:r>
            <a:r>
              <a:rPr lang="de-DE" sz="3400" b="1" dirty="0" smtClean="0">
                <a:solidFill>
                  <a:srgbClr val="0000FF"/>
                </a:solidFill>
                <a:cs typeface="Calibri" pitchFamily="34" charset="0"/>
              </a:rPr>
              <a:t>2009</a:t>
            </a:r>
            <a:endParaRPr lang="de-DE" sz="3400" dirty="0">
              <a:solidFill>
                <a:srgbClr val="0000FF"/>
              </a:solidFill>
              <a:latin typeface="Comic Sans MS" pitchFamily="66" charset="0"/>
            </a:endParaRPr>
          </a:p>
          <a:p>
            <a:pPr algn="ctr"/>
            <a:endParaRPr lang="de-DE" sz="3200" dirty="0">
              <a:solidFill>
                <a:srgbClr val="0000FF"/>
              </a:solidFill>
            </a:endParaRPr>
          </a:p>
        </p:txBody>
      </p:sp>
    </p:spTree>
    <p:extLst>
      <p:ext uri="{BB962C8B-B14F-4D97-AF65-F5344CB8AC3E}">
        <p14:creationId xmlns:p14="http://schemas.microsoft.com/office/powerpoint/2010/main" val="1387311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de-DE" altLang="de-DE" sz="1800" smtClean="0">
              <a:solidFill>
                <a:srgbClr val="000000"/>
              </a:solidFill>
            </a:endParaRPr>
          </a:p>
        </p:txBody>
      </p:sp>
      <p:graphicFrame>
        <p:nvGraphicFramePr>
          <p:cNvPr id="102403" name="Object 1"/>
          <p:cNvGraphicFramePr>
            <a:graphicFrameLocks noChangeAspect="1"/>
          </p:cNvGraphicFramePr>
          <p:nvPr/>
        </p:nvGraphicFramePr>
        <p:xfrm>
          <a:off x="107950" y="1058863"/>
          <a:ext cx="8801100" cy="6186487"/>
        </p:xfrm>
        <a:graphic>
          <a:graphicData uri="http://schemas.openxmlformats.org/presentationml/2006/ole">
            <mc:AlternateContent xmlns:mc="http://schemas.openxmlformats.org/markup-compatibility/2006">
              <mc:Choice xmlns:v="urn:schemas-microsoft-com:vml" Requires="v">
                <p:oleObj spid="_x0000_s1062" name="Folie" r:id="rId4" imgW="4570378" imgH="3427533" progId="PowerPoint.Slide.12">
                  <p:embed/>
                </p:oleObj>
              </mc:Choice>
              <mc:Fallback>
                <p:oleObj name="Folie" r:id="rId4" imgW="4570378" imgH="3427533"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058863"/>
                        <a:ext cx="88011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04" name="Rectangle 3"/>
          <p:cNvSpPr>
            <a:spLocks noChangeArrowheads="1"/>
          </p:cNvSpPr>
          <p:nvPr/>
        </p:nvSpPr>
        <p:spPr bwMode="auto">
          <a:xfrm>
            <a:off x="0" y="4914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de-DE" altLang="de-DE" sz="1800" smtClean="0">
              <a:solidFill>
                <a:srgbClr val="000000"/>
              </a:solidFill>
            </a:endParaRPr>
          </a:p>
        </p:txBody>
      </p:sp>
      <p:sp>
        <p:nvSpPr>
          <p:cNvPr id="102405" name="Rectangle 2"/>
          <p:cNvSpPr>
            <a:spLocks noChangeArrowheads="1"/>
          </p:cNvSpPr>
          <p:nvPr/>
        </p:nvSpPr>
        <p:spPr bwMode="auto">
          <a:xfrm>
            <a:off x="0" y="153591"/>
            <a:ext cx="93844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de-DE" sz="2000" dirty="0" err="1" smtClean="0">
                <a:solidFill>
                  <a:srgbClr val="0000FF"/>
                </a:solidFill>
                <a:latin typeface="Arial" charset="0"/>
                <a:cs typeface="Times New Roman" pitchFamily="18" charset="0"/>
              </a:rPr>
              <a:t>Einfluss</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einer</a:t>
            </a:r>
            <a:r>
              <a:rPr lang="en-GB" altLang="de-DE" sz="2000" dirty="0" smtClean="0">
                <a:solidFill>
                  <a:srgbClr val="0000FF"/>
                </a:solidFill>
                <a:latin typeface="Arial" charset="0"/>
                <a:cs typeface="Times New Roman" pitchFamily="18" charset="0"/>
              </a:rPr>
              <a:t> P </a:t>
            </a:r>
            <a:r>
              <a:rPr lang="en-GB" altLang="de-DE" sz="2000" dirty="0" err="1" smtClean="0">
                <a:solidFill>
                  <a:srgbClr val="0000FF"/>
                </a:solidFill>
                <a:latin typeface="Arial" charset="0"/>
                <a:cs typeface="Times New Roman" pitchFamily="18" charset="0"/>
              </a:rPr>
              <a:t>Düngung</a:t>
            </a:r>
            <a:r>
              <a:rPr lang="en-GB" altLang="de-DE" sz="2000" dirty="0" smtClean="0">
                <a:solidFill>
                  <a:srgbClr val="0000FF"/>
                </a:solidFill>
                <a:latin typeface="Arial" charset="0"/>
                <a:cs typeface="Times New Roman" pitchFamily="18" charset="0"/>
              </a:rPr>
              <a:t> (100 mg P kg</a:t>
            </a:r>
            <a:r>
              <a:rPr lang="en-GB" altLang="de-DE" sz="2000" baseline="30000" dirty="0" smtClean="0">
                <a:solidFill>
                  <a:srgbClr val="0000FF"/>
                </a:solidFill>
                <a:latin typeface="Arial" charset="0"/>
                <a:cs typeface="Times New Roman" pitchFamily="18" charset="0"/>
              </a:rPr>
              <a:t>-1</a:t>
            </a:r>
            <a:r>
              <a:rPr lang="en-GB" altLang="de-DE" sz="2000" dirty="0" smtClean="0">
                <a:solidFill>
                  <a:srgbClr val="0000FF"/>
                </a:solidFill>
                <a:latin typeface="Arial" charset="0"/>
                <a:cs typeface="Times New Roman" pitchFamily="18" charset="0"/>
              </a:rPr>
              <a:t> Boden) in Form von Na-</a:t>
            </a:r>
            <a:r>
              <a:rPr lang="en-GB" altLang="de-DE" sz="2000" dirty="0" err="1" smtClean="0">
                <a:solidFill>
                  <a:srgbClr val="0000FF"/>
                </a:solidFill>
                <a:latin typeface="Arial" charset="0"/>
                <a:cs typeface="Times New Roman" pitchFamily="18" charset="0"/>
              </a:rPr>
              <a:t>Hexaphytat</a:t>
            </a:r>
            <a:endParaRPr lang="en-GB" altLang="de-DE" sz="2000" dirty="0" smtClean="0">
              <a:solidFill>
                <a:srgbClr val="0000FF"/>
              </a:solidFill>
              <a:latin typeface="Arial" charset="0"/>
              <a:cs typeface="Times New Roman" pitchFamily="18" charset="0"/>
            </a:endParaRPr>
          </a:p>
          <a:p>
            <a:pPr eaLnBrk="1" fontAlgn="base" hangingPunct="1">
              <a:spcBef>
                <a:spcPct val="0"/>
              </a:spcBef>
              <a:spcAft>
                <a:spcPct val="0"/>
              </a:spcAft>
              <a:buFontTx/>
              <a:buNone/>
            </a:pPr>
            <a:r>
              <a:rPr lang="en-GB" altLang="de-DE" sz="2000" dirty="0" smtClean="0">
                <a:solidFill>
                  <a:srgbClr val="0000FF"/>
                </a:solidFill>
                <a:latin typeface="Arial" charset="0"/>
                <a:cs typeface="Times New Roman" pitchFamily="18" charset="0"/>
              </a:rPr>
              <a:t>(C</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H</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O</a:t>
            </a:r>
            <a:r>
              <a:rPr lang="en-GB" altLang="de-DE" sz="2000" baseline="-30000" dirty="0" smtClean="0">
                <a:solidFill>
                  <a:srgbClr val="0000FF"/>
                </a:solidFill>
                <a:latin typeface="Arial" charset="0"/>
                <a:cs typeface="Times New Roman" pitchFamily="18" charset="0"/>
              </a:rPr>
              <a:t>24</a:t>
            </a:r>
            <a:r>
              <a:rPr lang="en-GB" altLang="de-DE" sz="2000" dirty="0" smtClean="0">
                <a:solidFill>
                  <a:srgbClr val="0000FF"/>
                </a:solidFill>
                <a:latin typeface="Arial" charset="0"/>
                <a:cs typeface="Times New Roman" pitchFamily="18" charset="0"/>
              </a:rPr>
              <a:t>P</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Na</a:t>
            </a:r>
            <a:r>
              <a:rPr lang="en-GB" altLang="de-DE" sz="2000" baseline="-30000" dirty="0" smtClean="0">
                <a:solidFill>
                  <a:srgbClr val="0000FF"/>
                </a:solidFill>
                <a:latin typeface="Arial" charset="0"/>
                <a:cs typeface="Times New Roman" pitchFamily="18" charset="0"/>
              </a:rPr>
              <a:t>12</a:t>
            </a:r>
            <a:r>
              <a:rPr lang="en-GB" altLang="de-DE" sz="2000" dirty="0" smtClean="0">
                <a:solidFill>
                  <a:srgbClr val="0000FF"/>
                </a:solidFill>
                <a:latin typeface="Arial" charset="0"/>
                <a:cs typeface="Times New Roman" pitchFamily="18" charset="0"/>
              </a:rPr>
              <a:t>) und Ca (H</a:t>
            </a:r>
            <a:r>
              <a:rPr lang="en-GB" altLang="de-DE" sz="2000" baseline="-30000" dirty="0" smtClean="0">
                <a:solidFill>
                  <a:srgbClr val="0000FF"/>
                </a:solidFill>
                <a:latin typeface="Arial" charset="0"/>
                <a:cs typeface="Times New Roman" pitchFamily="18" charset="0"/>
              </a:rPr>
              <a:t>2</a:t>
            </a:r>
            <a:r>
              <a:rPr lang="en-GB" altLang="de-DE" sz="2000" dirty="0" smtClean="0">
                <a:solidFill>
                  <a:srgbClr val="0000FF"/>
                </a:solidFill>
                <a:latin typeface="Arial" charset="0"/>
                <a:cs typeface="Times New Roman" pitchFamily="18" charset="0"/>
              </a:rPr>
              <a:t>PO</a:t>
            </a:r>
            <a:r>
              <a:rPr lang="en-GB" altLang="de-DE" sz="2000" baseline="-30000" dirty="0" smtClean="0">
                <a:solidFill>
                  <a:srgbClr val="0000FF"/>
                </a:solidFill>
                <a:latin typeface="Arial" charset="0"/>
                <a:cs typeface="Times New Roman" pitchFamily="18" charset="0"/>
              </a:rPr>
              <a:t>4</a:t>
            </a:r>
            <a:r>
              <a:rPr lang="en-GB" altLang="de-DE" sz="2000" dirty="0" smtClean="0">
                <a:solidFill>
                  <a:srgbClr val="0000FF"/>
                </a:solidFill>
                <a:latin typeface="Arial" charset="0"/>
                <a:cs typeface="Times New Roman" pitchFamily="18" charset="0"/>
              </a:rPr>
              <a:t>)</a:t>
            </a:r>
            <a:r>
              <a:rPr lang="en-GB" altLang="de-DE" sz="2000" baseline="-30000" dirty="0" smtClean="0">
                <a:solidFill>
                  <a:srgbClr val="0000FF"/>
                </a:solidFill>
                <a:latin typeface="Arial" charset="0"/>
                <a:cs typeface="Times New Roman" pitchFamily="18" charset="0"/>
              </a:rPr>
              <a:t>2</a:t>
            </a:r>
            <a:r>
              <a:rPr lang="en-GB" altLang="de-DE" sz="2000" dirty="0" smtClean="0">
                <a:solidFill>
                  <a:srgbClr val="0000FF"/>
                </a:solidFill>
                <a:latin typeface="Arial" charset="0"/>
                <a:cs typeface="Times New Roman" pitchFamily="18" charset="0"/>
              </a:rPr>
              <a:t> auf die </a:t>
            </a:r>
            <a:r>
              <a:rPr lang="en-GB" altLang="de-DE" sz="2000" dirty="0" err="1" smtClean="0">
                <a:solidFill>
                  <a:srgbClr val="0000FF"/>
                </a:solidFill>
                <a:latin typeface="Arial" charset="0"/>
                <a:cs typeface="Times New Roman" pitchFamily="18" charset="0"/>
              </a:rPr>
              <a:t>Pflanzen</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Biomasse</a:t>
            </a:r>
            <a:r>
              <a:rPr lang="en-GB" altLang="de-DE" sz="2000" dirty="0" smtClean="0">
                <a:solidFill>
                  <a:srgbClr val="0000FF"/>
                </a:solidFill>
                <a:latin typeface="Arial" charset="0"/>
                <a:cs typeface="Times New Roman" pitchFamily="18" charset="0"/>
              </a:rPr>
              <a:t> </a:t>
            </a:r>
          </a:p>
          <a:p>
            <a:pPr eaLnBrk="1" fontAlgn="base" hangingPunct="1">
              <a:spcBef>
                <a:spcPct val="0"/>
              </a:spcBef>
              <a:spcAft>
                <a:spcPct val="0"/>
              </a:spcAft>
              <a:buFontTx/>
              <a:buNone/>
            </a:pPr>
            <a:r>
              <a:rPr lang="en-GB" altLang="de-DE" sz="2000" dirty="0" smtClean="0">
                <a:solidFill>
                  <a:srgbClr val="0000FF"/>
                </a:solidFill>
                <a:latin typeface="Arial" charset="0"/>
                <a:cs typeface="Times New Roman" pitchFamily="18" charset="0"/>
              </a:rPr>
              <a:t>(</a:t>
            </a:r>
            <a:r>
              <a:rPr lang="en-GB" altLang="de-DE" sz="2000" dirty="0" err="1" smtClean="0">
                <a:solidFill>
                  <a:srgbClr val="0000FF"/>
                </a:solidFill>
                <a:latin typeface="Arial" charset="0"/>
                <a:cs typeface="Times New Roman" pitchFamily="18" charset="0"/>
              </a:rPr>
              <a:t>Spross</a:t>
            </a:r>
            <a:r>
              <a:rPr lang="en-GB" altLang="de-DE" sz="2000" dirty="0" smtClean="0">
                <a:solidFill>
                  <a:srgbClr val="0000FF"/>
                </a:solidFill>
                <a:latin typeface="Arial" charset="0"/>
                <a:cs typeface="Times New Roman" pitchFamily="18" charset="0"/>
              </a:rPr>
              <a:t> + </a:t>
            </a:r>
            <a:r>
              <a:rPr lang="en-GB" altLang="de-DE" sz="2000" dirty="0" err="1" smtClean="0">
                <a:solidFill>
                  <a:srgbClr val="0000FF"/>
                </a:solidFill>
                <a:latin typeface="Arial" charset="0"/>
                <a:cs typeface="Times New Roman" pitchFamily="18" charset="0"/>
              </a:rPr>
              <a:t>Wurzel</a:t>
            </a:r>
            <a:r>
              <a:rPr lang="en-GB" altLang="de-DE" sz="2000" dirty="0" smtClean="0">
                <a:solidFill>
                  <a:srgbClr val="0000FF"/>
                </a:solidFill>
                <a:latin typeface="Arial" charset="0"/>
                <a:cs typeface="Times New Roman" pitchFamily="18" charset="0"/>
              </a:rPr>
              <a:t>) von </a:t>
            </a:r>
            <a:r>
              <a:rPr lang="en-GB" altLang="de-DE" sz="2000" dirty="0" err="1" smtClean="0">
                <a:solidFill>
                  <a:srgbClr val="0000FF"/>
                </a:solidFill>
                <a:latin typeface="Arial" charset="0"/>
                <a:cs typeface="Times New Roman" pitchFamily="18" charset="0"/>
              </a:rPr>
              <a:t>verschiedenen</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Pflanzen</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Mittelwerte</a:t>
            </a:r>
            <a:r>
              <a:rPr lang="en-GB" altLang="de-DE" sz="2000" dirty="0" smtClean="0">
                <a:solidFill>
                  <a:srgbClr val="0000FF"/>
                </a:solidFill>
                <a:latin typeface="Arial" charset="0"/>
                <a:cs typeface="Times New Roman" pitchFamily="18" charset="0"/>
              </a:rPr>
              <a:t> ± SE von 3 </a:t>
            </a:r>
            <a:r>
              <a:rPr lang="en-GB" altLang="de-DE" sz="2000" dirty="0" err="1" smtClean="0">
                <a:solidFill>
                  <a:srgbClr val="0000FF"/>
                </a:solidFill>
                <a:latin typeface="Arial" charset="0"/>
                <a:cs typeface="Times New Roman" pitchFamily="18" charset="0"/>
              </a:rPr>
              <a:t>Wdhlg</a:t>
            </a:r>
            <a:r>
              <a:rPr lang="en-GB" altLang="de-DE" sz="2000" dirty="0" smtClean="0">
                <a:solidFill>
                  <a:srgbClr val="0000FF"/>
                </a:solidFill>
                <a:latin typeface="Arial" charset="0"/>
                <a:cs typeface="Times New Roman" pitchFamily="18" charset="0"/>
              </a:rPr>
              <a:t>.</a:t>
            </a:r>
          </a:p>
          <a:p>
            <a:pPr eaLnBrk="1" fontAlgn="base" hangingPunct="1">
              <a:spcBef>
                <a:spcPct val="0"/>
              </a:spcBef>
              <a:spcAft>
                <a:spcPct val="0"/>
              </a:spcAft>
              <a:buFontTx/>
              <a:buNone/>
            </a:pPr>
            <a:r>
              <a:rPr lang="en-GB" altLang="de-DE" sz="1400" dirty="0" smtClean="0">
                <a:solidFill>
                  <a:srgbClr val="0000FF"/>
                </a:solidFill>
                <a:latin typeface="Arial" charset="0"/>
                <a:cs typeface="Times New Roman" pitchFamily="18" charset="0"/>
              </a:rPr>
              <a:t>(Steffens, </a:t>
            </a:r>
            <a:r>
              <a:rPr lang="en-GB" altLang="de-DE" sz="1400" dirty="0" err="1" smtClean="0">
                <a:solidFill>
                  <a:srgbClr val="0000FF"/>
                </a:solidFill>
                <a:latin typeface="Arial" charset="0"/>
                <a:cs typeface="Times New Roman" pitchFamily="18" charset="0"/>
              </a:rPr>
              <a:t>Leppin,Luschin-Ebengreuth</a:t>
            </a:r>
            <a:r>
              <a:rPr lang="en-GB" altLang="de-DE" sz="1400" dirty="0" smtClean="0">
                <a:solidFill>
                  <a:srgbClr val="0000FF"/>
                </a:solidFill>
                <a:latin typeface="Arial" charset="0"/>
                <a:cs typeface="Times New Roman" pitchFamily="18" charset="0"/>
              </a:rPr>
              <a:t>, Yang, Schubert 2010)</a:t>
            </a:r>
            <a:endParaRPr lang="de-DE" altLang="de-DE" sz="1400" dirty="0" smtClean="0">
              <a:solidFill>
                <a:srgbClr val="0000FF"/>
              </a:solidFill>
              <a:latin typeface="Arial" charset="0"/>
            </a:endParaRPr>
          </a:p>
        </p:txBody>
      </p:sp>
    </p:spTree>
    <p:extLst>
      <p:ext uri="{BB962C8B-B14F-4D97-AF65-F5344CB8AC3E}">
        <p14:creationId xmlns:p14="http://schemas.microsoft.com/office/powerpoint/2010/main" val="509621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nvGraphicFramePr>
        <p:xfrm>
          <a:off x="179512" y="1340768"/>
          <a:ext cx="8656640" cy="551723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2"/>
          <p:cNvSpPr txBox="1"/>
          <p:nvPr/>
        </p:nvSpPr>
        <p:spPr>
          <a:xfrm rot="16200000">
            <a:off x="-467519" y="3101182"/>
            <a:ext cx="2687637" cy="368300"/>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de-DE" sz="1800" dirty="0" smtClean="0">
                <a:solidFill>
                  <a:prstClr val="black"/>
                </a:solidFill>
              </a:rPr>
              <a:t>Relative   </a:t>
            </a:r>
            <a:r>
              <a:rPr lang="de-DE" sz="1800" dirty="0">
                <a:solidFill>
                  <a:prstClr val="black"/>
                </a:solidFill>
              </a:rPr>
              <a:t>P </a:t>
            </a:r>
            <a:r>
              <a:rPr lang="de-DE" sz="1800" dirty="0" err="1" smtClean="0">
                <a:solidFill>
                  <a:prstClr val="black"/>
                </a:solidFill>
              </a:rPr>
              <a:t>uptake</a:t>
            </a:r>
            <a:r>
              <a:rPr lang="de-DE" sz="1800" dirty="0" smtClean="0">
                <a:solidFill>
                  <a:prstClr val="black"/>
                </a:solidFill>
              </a:rPr>
              <a:t>,  %</a:t>
            </a:r>
            <a:endParaRPr lang="de-DE" sz="1800" dirty="0">
              <a:solidFill>
                <a:prstClr val="black"/>
              </a:solidFill>
            </a:endParaRPr>
          </a:p>
        </p:txBody>
      </p:sp>
      <p:sp>
        <p:nvSpPr>
          <p:cNvPr id="103428" name="Textfeld 5"/>
          <p:cNvSpPr txBox="1">
            <a:spLocks noChangeArrowheads="1"/>
          </p:cNvSpPr>
          <p:nvPr/>
        </p:nvSpPr>
        <p:spPr bwMode="auto">
          <a:xfrm>
            <a:off x="1574800" y="379413"/>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de-DE" altLang="de-DE" sz="1800" smtClean="0">
              <a:solidFill>
                <a:srgbClr val="000000"/>
              </a:solidFill>
            </a:endParaRPr>
          </a:p>
        </p:txBody>
      </p:sp>
      <p:sp>
        <p:nvSpPr>
          <p:cNvPr id="103429" name="Rectangle 3"/>
          <p:cNvSpPr>
            <a:spLocks noChangeArrowheads="1"/>
          </p:cNvSpPr>
          <p:nvPr/>
        </p:nvSpPr>
        <p:spPr bwMode="auto">
          <a:xfrm>
            <a:off x="120650" y="109936"/>
            <a:ext cx="898694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de-DE" sz="2000" dirty="0" smtClean="0">
                <a:solidFill>
                  <a:srgbClr val="0000FF"/>
                </a:solidFill>
                <a:latin typeface="Arial" charset="0"/>
                <a:cs typeface="Times New Roman" pitchFamily="18" charset="0"/>
              </a:rPr>
              <a:t>Relative P-</a:t>
            </a:r>
            <a:r>
              <a:rPr lang="en-GB" altLang="de-DE" sz="2000" dirty="0" err="1" smtClean="0">
                <a:solidFill>
                  <a:srgbClr val="0000FF"/>
                </a:solidFill>
                <a:latin typeface="Arial" charset="0"/>
                <a:cs typeface="Times New Roman" pitchFamily="18" charset="0"/>
              </a:rPr>
              <a:t>Aufnahmeeffizienz</a:t>
            </a:r>
            <a:r>
              <a:rPr lang="en-GB" altLang="de-DE" sz="2000" dirty="0" smtClean="0">
                <a:solidFill>
                  <a:srgbClr val="0000FF"/>
                </a:solidFill>
                <a:latin typeface="Arial" charset="0"/>
                <a:cs typeface="Times New Roman" pitchFamily="18" charset="0"/>
              </a:rPr>
              <a:t> von </a:t>
            </a:r>
            <a:r>
              <a:rPr lang="en-GB" altLang="de-DE" sz="2000" dirty="0" err="1" smtClean="0">
                <a:solidFill>
                  <a:srgbClr val="0000FF"/>
                </a:solidFill>
                <a:latin typeface="Arial" charset="0"/>
                <a:cs typeface="Times New Roman" pitchFamily="18" charset="0"/>
              </a:rPr>
              <a:t>verschiedenen</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Pflanzen</a:t>
            </a:r>
            <a:r>
              <a:rPr lang="en-GB" altLang="de-DE" sz="2000" dirty="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für</a:t>
            </a:r>
            <a:r>
              <a:rPr lang="en-GB" altLang="de-DE" sz="2000" dirty="0" smtClean="0">
                <a:solidFill>
                  <a:srgbClr val="0000FF"/>
                </a:solidFill>
                <a:latin typeface="Arial" charset="0"/>
                <a:cs typeface="Times New Roman" pitchFamily="18" charset="0"/>
              </a:rPr>
              <a:t> Na-</a:t>
            </a:r>
            <a:r>
              <a:rPr lang="en-GB" altLang="de-DE" sz="2000" dirty="0" err="1" smtClean="0">
                <a:solidFill>
                  <a:srgbClr val="0000FF"/>
                </a:solidFill>
                <a:latin typeface="Arial" charset="0"/>
                <a:cs typeface="Times New Roman" pitchFamily="18" charset="0"/>
              </a:rPr>
              <a:t>Hexaphytat</a:t>
            </a:r>
            <a:endParaRPr lang="en-GB" altLang="de-DE" sz="2000" dirty="0" smtClean="0">
              <a:solidFill>
                <a:srgbClr val="0000FF"/>
              </a:solidFill>
              <a:latin typeface="Arial" charset="0"/>
              <a:cs typeface="Times New Roman" pitchFamily="18" charset="0"/>
            </a:endParaRPr>
          </a:p>
          <a:p>
            <a:pPr eaLnBrk="1" fontAlgn="base" hangingPunct="1">
              <a:spcBef>
                <a:spcPct val="0"/>
              </a:spcBef>
              <a:spcAft>
                <a:spcPct val="0"/>
              </a:spcAft>
              <a:buFontTx/>
              <a:buNone/>
            </a:pPr>
            <a:r>
              <a:rPr lang="en-GB" altLang="de-DE" sz="2000" dirty="0" smtClean="0">
                <a:solidFill>
                  <a:srgbClr val="0000FF"/>
                </a:solidFill>
                <a:latin typeface="Arial" charset="0"/>
                <a:cs typeface="Times New Roman" pitchFamily="18" charset="0"/>
              </a:rPr>
              <a:t>(C</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H</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O</a:t>
            </a:r>
            <a:r>
              <a:rPr lang="en-GB" altLang="de-DE" sz="2000" baseline="-30000" dirty="0" smtClean="0">
                <a:solidFill>
                  <a:srgbClr val="0000FF"/>
                </a:solidFill>
                <a:latin typeface="Arial" charset="0"/>
                <a:cs typeface="Times New Roman" pitchFamily="18" charset="0"/>
              </a:rPr>
              <a:t>24</a:t>
            </a:r>
            <a:r>
              <a:rPr lang="en-GB" altLang="de-DE" sz="2000" dirty="0" smtClean="0">
                <a:solidFill>
                  <a:srgbClr val="0000FF"/>
                </a:solidFill>
                <a:latin typeface="Arial" charset="0"/>
                <a:cs typeface="Times New Roman" pitchFamily="18" charset="0"/>
              </a:rPr>
              <a:t>P</a:t>
            </a:r>
            <a:r>
              <a:rPr lang="en-GB" altLang="de-DE" sz="2000" baseline="-30000" dirty="0" smtClean="0">
                <a:solidFill>
                  <a:srgbClr val="0000FF"/>
                </a:solidFill>
                <a:latin typeface="Arial" charset="0"/>
                <a:cs typeface="Times New Roman" pitchFamily="18" charset="0"/>
              </a:rPr>
              <a:t>6</a:t>
            </a:r>
            <a:r>
              <a:rPr lang="en-GB" altLang="de-DE" sz="2000" dirty="0" smtClean="0">
                <a:solidFill>
                  <a:srgbClr val="0000FF"/>
                </a:solidFill>
                <a:latin typeface="Arial" charset="0"/>
                <a:cs typeface="Times New Roman" pitchFamily="18" charset="0"/>
              </a:rPr>
              <a:t>Na</a:t>
            </a:r>
            <a:r>
              <a:rPr lang="en-GB" altLang="de-DE" sz="2000" baseline="-30000" dirty="0" smtClean="0">
                <a:solidFill>
                  <a:srgbClr val="0000FF"/>
                </a:solidFill>
                <a:latin typeface="Arial" charset="0"/>
                <a:cs typeface="Times New Roman" pitchFamily="18" charset="0"/>
              </a:rPr>
              <a:t>12</a:t>
            </a:r>
            <a:r>
              <a:rPr lang="en-GB" altLang="de-DE" sz="2000" dirty="0" smtClean="0">
                <a:solidFill>
                  <a:srgbClr val="0000FF"/>
                </a:solidFill>
                <a:latin typeface="Arial" charset="0"/>
                <a:cs typeface="Times New Roman" pitchFamily="18" charset="0"/>
              </a:rPr>
              <a:t>). P-</a:t>
            </a:r>
            <a:r>
              <a:rPr lang="en-GB" altLang="de-DE" sz="2000" dirty="0" err="1" smtClean="0">
                <a:solidFill>
                  <a:srgbClr val="0000FF"/>
                </a:solidFill>
                <a:latin typeface="Arial" charset="0"/>
                <a:cs typeface="Times New Roman" pitchFamily="18" charset="0"/>
              </a:rPr>
              <a:t>Aufnahme</a:t>
            </a:r>
            <a:r>
              <a:rPr lang="en-GB" altLang="de-DE" sz="2000" dirty="0" smtClean="0">
                <a:solidFill>
                  <a:srgbClr val="0000FF"/>
                </a:solidFill>
                <a:latin typeface="Arial" charset="0"/>
                <a:cs typeface="Times New Roman" pitchFamily="18" charset="0"/>
              </a:rPr>
              <a:t> der Ca(H</a:t>
            </a:r>
            <a:r>
              <a:rPr lang="en-GB" altLang="de-DE" sz="2000" baseline="-30000" dirty="0" smtClean="0">
                <a:solidFill>
                  <a:srgbClr val="0000FF"/>
                </a:solidFill>
                <a:latin typeface="Arial" charset="0"/>
                <a:cs typeface="Times New Roman" pitchFamily="18" charset="0"/>
              </a:rPr>
              <a:t>2</a:t>
            </a:r>
            <a:r>
              <a:rPr lang="en-GB" altLang="de-DE" sz="2000" dirty="0" smtClean="0">
                <a:solidFill>
                  <a:srgbClr val="0000FF"/>
                </a:solidFill>
                <a:latin typeface="Arial" charset="0"/>
                <a:cs typeface="Times New Roman" pitchFamily="18" charset="0"/>
              </a:rPr>
              <a:t>PO</a:t>
            </a:r>
            <a:r>
              <a:rPr lang="en-GB" altLang="de-DE" sz="2000" baseline="-30000" dirty="0" smtClean="0">
                <a:solidFill>
                  <a:srgbClr val="0000FF"/>
                </a:solidFill>
                <a:latin typeface="Arial" charset="0"/>
                <a:cs typeface="Times New Roman" pitchFamily="18" charset="0"/>
              </a:rPr>
              <a:t>4</a:t>
            </a:r>
            <a:r>
              <a:rPr lang="en-GB" altLang="de-DE" sz="2000" dirty="0" smtClean="0">
                <a:solidFill>
                  <a:srgbClr val="0000FF"/>
                </a:solidFill>
                <a:latin typeface="Arial" charset="0"/>
                <a:cs typeface="Times New Roman" pitchFamily="18" charset="0"/>
              </a:rPr>
              <a:t>)</a:t>
            </a:r>
            <a:r>
              <a:rPr lang="en-GB" altLang="de-DE" sz="2000" baseline="-30000" dirty="0" smtClean="0">
                <a:solidFill>
                  <a:srgbClr val="0000FF"/>
                </a:solidFill>
                <a:latin typeface="Arial" charset="0"/>
                <a:cs typeface="Times New Roman" pitchFamily="18" charset="0"/>
              </a:rPr>
              <a:t>2</a:t>
            </a:r>
            <a:r>
              <a:rPr lang="en-GB" altLang="de-DE" sz="2000" dirty="0" smtClean="0">
                <a:solidFill>
                  <a:srgbClr val="0000FF"/>
                </a:solidFill>
                <a:latin typeface="Arial" charset="0"/>
                <a:cs typeface="Times New Roman" pitchFamily="18" charset="0"/>
              </a:rPr>
              <a:t> </a:t>
            </a:r>
            <a:r>
              <a:rPr lang="en-GB" altLang="de-DE" sz="2000" dirty="0" err="1" smtClean="0">
                <a:solidFill>
                  <a:srgbClr val="0000FF"/>
                </a:solidFill>
                <a:latin typeface="Arial" charset="0"/>
                <a:cs typeface="Times New Roman" pitchFamily="18" charset="0"/>
              </a:rPr>
              <a:t>Variante</a:t>
            </a:r>
            <a:r>
              <a:rPr lang="en-GB" altLang="de-DE" sz="2000" dirty="0" smtClean="0">
                <a:solidFill>
                  <a:srgbClr val="0000FF"/>
                </a:solidFill>
                <a:latin typeface="Arial" charset="0"/>
                <a:cs typeface="Times New Roman" pitchFamily="18" charset="0"/>
              </a:rPr>
              <a:t> = 100%.</a:t>
            </a:r>
          </a:p>
          <a:p>
            <a:pPr lvl="0" eaLnBrk="1" fontAlgn="base" hangingPunct="1">
              <a:spcBef>
                <a:spcPct val="0"/>
              </a:spcBef>
              <a:spcAft>
                <a:spcPct val="0"/>
              </a:spcAft>
              <a:buNone/>
            </a:pPr>
            <a:r>
              <a:rPr lang="en-GB" altLang="de-DE" sz="2000" dirty="0" err="1">
                <a:solidFill>
                  <a:srgbClr val="0000FF"/>
                </a:solidFill>
                <a:latin typeface="Arial" charset="0"/>
                <a:cs typeface="Times New Roman" pitchFamily="18" charset="0"/>
              </a:rPr>
              <a:t>Mittelwerte</a:t>
            </a:r>
            <a:r>
              <a:rPr lang="en-GB" altLang="de-DE" sz="2000" dirty="0">
                <a:solidFill>
                  <a:srgbClr val="0000FF"/>
                </a:solidFill>
                <a:latin typeface="Arial" charset="0"/>
                <a:cs typeface="Times New Roman" pitchFamily="18" charset="0"/>
              </a:rPr>
              <a:t> ± SE von 3 </a:t>
            </a:r>
            <a:r>
              <a:rPr lang="en-GB" altLang="de-DE" sz="2000" dirty="0" err="1">
                <a:solidFill>
                  <a:srgbClr val="0000FF"/>
                </a:solidFill>
                <a:latin typeface="Arial" charset="0"/>
                <a:cs typeface="Times New Roman" pitchFamily="18" charset="0"/>
              </a:rPr>
              <a:t>Wdhlg</a:t>
            </a:r>
            <a:r>
              <a:rPr lang="en-GB" altLang="de-DE" sz="2000" dirty="0">
                <a:solidFill>
                  <a:srgbClr val="0000FF"/>
                </a:solidFill>
                <a:latin typeface="Arial" charset="0"/>
                <a:cs typeface="Times New Roman" pitchFamily="18" charset="0"/>
              </a:rPr>
              <a:t>.</a:t>
            </a:r>
          </a:p>
          <a:p>
            <a:pPr eaLnBrk="1" fontAlgn="base" hangingPunct="1">
              <a:spcBef>
                <a:spcPct val="0"/>
              </a:spcBef>
              <a:spcAft>
                <a:spcPct val="0"/>
              </a:spcAft>
              <a:buFontTx/>
              <a:buNone/>
            </a:pPr>
            <a:r>
              <a:rPr lang="en-GB" altLang="de-DE" sz="1400" dirty="0" smtClean="0">
                <a:solidFill>
                  <a:srgbClr val="0000FF"/>
                </a:solidFill>
                <a:latin typeface="Arial" charset="0"/>
                <a:cs typeface="Times New Roman" pitchFamily="18" charset="0"/>
              </a:rPr>
              <a:t>(Steffens, </a:t>
            </a:r>
            <a:r>
              <a:rPr lang="en-GB" altLang="de-DE" sz="1400" dirty="0" err="1" smtClean="0">
                <a:solidFill>
                  <a:srgbClr val="0000FF"/>
                </a:solidFill>
                <a:latin typeface="Arial" charset="0"/>
                <a:cs typeface="Times New Roman" pitchFamily="18" charset="0"/>
              </a:rPr>
              <a:t>Leppin,Luschin-Ebengreuth</a:t>
            </a:r>
            <a:r>
              <a:rPr lang="en-GB" altLang="de-DE" sz="1400" dirty="0" smtClean="0">
                <a:solidFill>
                  <a:srgbClr val="0000FF"/>
                </a:solidFill>
                <a:latin typeface="Arial" charset="0"/>
                <a:cs typeface="Times New Roman" pitchFamily="18" charset="0"/>
              </a:rPr>
              <a:t>, Yang, Schubert 2010)</a:t>
            </a:r>
            <a:endParaRPr lang="de-DE" altLang="de-DE" sz="2000" dirty="0" smtClean="0">
              <a:solidFill>
                <a:srgbClr val="0000FF"/>
              </a:solidFill>
              <a:latin typeface="Arial" charset="0"/>
            </a:endParaRPr>
          </a:p>
        </p:txBody>
      </p:sp>
    </p:spTree>
    <p:extLst>
      <p:ext uri="{BB962C8B-B14F-4D97-AF65-F5344CB8AC3E}">
        <p14:creationId xmlns:p14="http://schemas.microsoft.com/office/powerpoint/2010/main" val="126319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26633174"/>
              </p:ext>
            </p:extLst>
          </p:nvPr>
        </p:nvGraphicFramePr>
        <p:xfrm>
          <a:off x="539750" y="2420938"/>
          <a:ext cx="7777163" cy="3103563"/>
        </p:xfrm>
        <a:graphic>
          <a:graphicData uri="http://schemas.openxmlformats.org/drawingml/2006/table">
            <a:tbl>
              <a:tblPr/>
              <a:tblGrid>
                <a:gridCol w="1582738"/>
                <a:gridCol w="1190625"/>
                <a:gridCol w="1666875"/>
                <a:gridCol w="1668462"/>
                <a:gridCol w="1668463"/>
              </a:tblGrid>
              <a:tr h="43656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smtClean="0">
                          <a:ln>
                            <a:noFill/>
                          </a:ln>
                          <a:solidFill>
                            <a:srgbClr val="0000FF"/>
                          </a:solidFill>
                          <a:effectLst/>
                          <a:latin typeface="Times New Roman" pitchFamily="18" charset="0"/>
                          <a:cs typeface="Times New Roman" pitchFamily="18" charset="0"/>
                        </a:rPr>
                        <a:t> </a:t>
                      </a:r>
                      <a:endPar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smtClean="0">
                          <a:ln>
                            <a:noFill/>
                          </a:ln>
                          <a:solidFill>
                            <a:srgbClr val="0000FF"/>
                          </a:solidFill>
                          <a:effectLst/>
                          <a:latin typeface="Times New Roman" pitchFamily="18" charset="0"/>
                          <a:cs typeface="Times New Roman" pitchFamily="18" charset="0"/>
                        </a:rPr>
                        <a:t> </a:t>
                      </a: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rPr>
                        <a:t>Kontrolle, P0</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rPr>
                        <a:t>Na-</a:t>
                      </a:r>
                      <a:r>
                        <a:rPr kumimoji="0" lang="de-DE" altLang="de-DE" sz="2000" b="0" i="0" u="none" strike="noStrike" cap="none" normalizeH="0" baseline="0" dirty="0" err="1" smtClean="0">
                          <a:ln>
                            <a:noFill/>
                          </a:ln>
                          <a:solidFill>
                            <a:srgbClr val="0000FF"/>
                          </a:solidFill>
                          <a:effectLst/>
                          <a:latin typeface="Times New Roman" pitchFamily="18" charset="0"/>
                          <a:cs typeface="Times New Roman" pitchFamily="18" charset="0"/>
                        </a:rPr>
                        <a:t>Hexaphytat</a:t>
                      </a:r>
                      <a:endPar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Ca(H</a:t>
                      </a:r>
                      <a:r>
                        <a:rPr kumimoji="0" lang="de-DE" altLang="de-DE" sz="2000" b="0" i="0" u="none" strike="noStrike" cap="none" normalizeH="0" baseline="-25000" smtClean="0">
                          <a:ln>
                            <a:noFill/>
                          </a:ln>
                          <a:solidFill>
                            <a:srgbClr val="0000FF"/>
                          </a:solidFill>
                          <a:effectLst/>
                          <a:latin typeface="Times New Roman" pitchFamily="18" charset="0"/>
                          <a:cs typeface="Times New Roman" pitchFamily="18" charset="0"/>
                        </a:rPr>
                        <a:t>2</a:t>
                      </a: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PO</a:t>
                      </a:r>
                      <a:r>
                        <a:rPr kumimoji="0" lang="de-DE" altLang="de-DE" sz="2000" b="0" i="0" u="none" strike="noStrike" cap="none" normalizeH="0" baseline="-25000" smtClean="0">
                          <a:ln>
                            <a:noFill/>
                          </a:ln>
                          <a:solidFill>
                            <a:srgbClr val="0000FF"/>
                          </a:solidFill>
                          <a:effectLst/>
                          <a:latin typeface="Times New Roman" pitchFamily="18" charset="0"/>
                          <a:cs typeface="Times New Roman" pitchFamily="18" charset="0"/>
                        </a:rPr>
                        <a:t>4</a:t>
                      </a: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a:t>
                      </a:r>
                      <a:r>
                        <a:rPr kumimoji="0" lang="de-DE" altLang="de-DE" sz="2000" b="0" i="0" u="none" strike="noStrike" cap="none" normalizeH="0" baseline="-25000" smtClean="0">
                          <a:ln>
                            <a:noFill/>
                          </a:ln>
                          <a:solidFill>
                            <a:srgbClr val="0000FF"/>
                          </a:solidFill>
                          <a:effectLst/>
                          <a:latin typeface="Times New Roman" pitchFamily="18" charset="0"/>
                          <a:cs typeface="Times New Roman" pitchFamily="18" charset="0"/>
                        </a:rPr>
                        <a:t>2</a:t>
                      </a: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81000">
                <a:tc grid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rPr>
                        <a:t>Extraktionsmethode</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gridSpan="3">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mg P kg</a:t>
                      </a:r>
                      <a:r>
                        <a:rPr kumimoji="0" lang="de-DE" altLang="de-DE" sz="2000" b="0" i="0" u="none" strike="noStrike" cap="none" normalizeH="0" baseline="30000" smtClean="0">
                          <a:ln>
                            <a:noFill/>
                          </a:ln>
                          <a:solidFill>
                            <a:srgbClr val="0000FF"/>
                          </a:solidFill>
                          <a:effectLst/>
                          <a:latin typeface="Times New Roman" pitchFamily="18" charset="0"/>
                          <a:cs typeface="Times New Roman" pitchFamily="18" charset="0"/>
                        </a:rPr>
                        <a:t>-1</a:t>
                      </a: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r>
              <a:tr h="381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Mehlich-III</a:t>
                      </a:r>
                    </a:p>
                  </a:txBody>
                  <a:tcPr marL="36831" marR="36831" marT="0"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8.52  (± 0.15)</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10.01  (± 0.16)</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86.20  (± 9.84)</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81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rPr>
                        <a:t>P-Wasser</a:t>
                      </a:r>
                    </a:p>
                  </a:txBody>
                  <a:tcPr marL="36831" marR="36831"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1.21  (± 0.06)</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1.40  (± 0.07)</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31.45  (± 2.74)</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81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Ohlsen</a:t>
                      </a:r>
                    </a:p>
                  </a:txBody>
                  <a:tcPr marL="36831" marR="36831"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3.33  (± 0.17)</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2.71  (± 0.17)</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67.06  (± 5.22)</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81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FF0000"/>
                          </a:solidFill>
                          <a:effectLst/>
                          <a:latin typeface="Times New Roman" pitchFamily="18" charset="0"/>
                          <a:cs typeface="Times New Roman" pitchFamily="18" charset="0"/>
                        </a:rPr>
                        <a:t>CAL</a:t>
                      </a:r>
                    </a:p>
                  </a:txBody>
                  <a:tcPr marL="36831" marR="36831"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000" b="0" i="0" u="none" strike="noStrike" cap="none" normalizeH="0" baseline="0" smtClean="0">
                        <a:ln>
                          <a:noFill/>
                        </a:ln>
                        <a:solidFill>
                          <a:srgbClr val="FF0000"/>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FF0000"/>
                          </a:solidFill>
                          <a:effectLst/>
                          <a:latin typeface="Times New Roman" pitchFamily="18" charset="0"/>
                          <a:cs typeface="Times New Roman" pitchFamily="18" charset="0"/>
                        </a:rPr>
                        <a:t>4.53  (± 0.44)</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FF0000"/>
                          </a:solidFill>
                          <a:effectLst/>
                          <a:latin typeface="Times New Roman" pitchFamily="18" charset="0"/>
                          <a:cs typeface="Times New Roman" pitchFamily="18" charset="0"/>
                        </a:rPr>
                        <a:t>5.12  (± 0.35)</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FF0000"/>
                          </a:solidFill>
                          <a:effectLst/>
                          <a:latin typeface="Times New Roman" pitchFamily="18" charset="0"/>
                          <a:cs typeface="Times New Roman" pitchFamily="18" charset="0"/>
                        </a:rPr>
                        <a:t>80.42  (± 5.82)</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81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DL</a:t>
                      </a:r>
                    </a:p>
                  </a:txBody>
                  <a:tcPr marL="36831" marR="36831"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endParaRPr>
                    </a:p>
                  </a:txBody>
                  <a:tcPr marL="36831" marR="36831"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8.46  (± 0.15)</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8.58  (± 0.11)</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79.29  (± 5.65)</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81000">
                <a:tc grid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rgbClr val="0000FF"/>
                          </a:solidFill>
                          <a:effectLst/>
                          <a:latin typeface="Times New Roman" pitchFamily="18" charset="0"/>
                          <a:cs typeface="Times New Roman" pitchFamily="18" charset="0"/>
                        </a:rPr>
                        <a:t>EUF (1. + 2. Fraktion)</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4.16  (± 0.11)</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5.61  (± 0.28)</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rgbClr val="0000FF"/>
                          </a:solidFill>
                          <a:effectLst/>
                          <a:latin typeface="Times New Roman" pitchFamily="18" charset="0"/>
                          <a:cs typeface="Times New Roman" pitchFamily="18" charset="0"/>
                        </a:rPr>
                        <a:t>47.34  (± 3.80)</a:t>
                      </a:r>
                    </a:p>
                  </a:txBody>
                  <a:tcPr marL="36831" marR="36831"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4497" name="Rectangle 1"/>
          <p:cNvSpPr>
            <a:spLocks noChangeArrowheads="1"/>
          </p:cNvSpPr>
          <p:nvPr/>
        </p:nvSpPr>
        <p:spPr bwMode="auto">
          <a:xfrm>
            <a:off x="0" y="393938"/>
            <a:ext cx="8459788"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de-DE" sz="1800" dirty="0" err="1" smtClean="0">
                <a:solidFill>
                  <a:srgbClr val="0000FF"/>
                </a:solidFill>
                <a:latin typeface="Arial" charset="0"/>
                <a:cs typeface="Times New Roman" pitchFamily="18" charset="0"/>
              </a:rPr>
              <a:t>Einfluss</a:t>
            </a:r>
            <a:r>
              <a:rPr lang="en-GB" altLang="de-DE" sz="1800" dirty="0" smtClean="0">
                <a:solidFill>
                  <a:srgbClr val="0000FF"/>
                </a:solidFill>
                <a:latin typeface="Arial" charset="0"/>
                <a:cs typeface="Times New Roman" pitchFamily="18" charset="0"/>
              </a:rPr>
              <a:t> der P-</a:t>
            </a:r>
            <a:r>
              <a:rPr lang="en-GB" altLang="de-DE" sz="1800" dirty="0" err="1" smtClean="0">
                <a:solidFill>
                  <a:srgbClr val="0000FF"/>
                </a:solidFill>
                <a:latin typeface="Arial" charset="0"/>
                <a:cs typeface="Times New Roman" pitchFamily="18" charset="0"/>
              </a:rPr>
              <a:t>Düngung</a:t>
            </a:r>
            <a:r>
              <a:rPr lang="en-GB" altLang="de-DE" sz="1800" dirty="0" smtClean="0">
                <a:solidFill>
                  <a:srgbClr val="0000FF"/>
                </a:solidFill>
                <a:latin typeface="Arial" charset="0"/>
                <a:cs typeface="Times New Roman" pitchFamily="18" charset="0"/>
              </a:rPr>
              <a:t> (100 mg P kg</a:t>
            </a:r>
            <a:r>
              <a:rPr lang="en-GB" altLang="de-DE" sz="1800" baseline="30000" dirty="0" smtClean="0">
                <a:solidFill>
                  <a:srgbClr val="0000FF"/>
                </a:solidFill>
                <a:latin typeface="Arial" charset="0"/>
                <a:cs typeface="Times New Roman" pitchFamily="18" charset="0"/>
              </a:rPr>
              <a:t>-1</a:t>
            </a:r>
            <a:r>
              <a:rPr lang="en-GB" altLang="de-DE" sz="1800" dirty="0" smtClean="0">
                <a:solidFill>
                  <a:srgbClr val="0000FF"/>
                </a:solidFill>
                <a:latin typeface="Arial" charset="0"/>
                <a:cs typeface="Times New Roman" pitchFamily="18" charset="0"/>
              </a:rPr>
              <a:t> Boden) in Form von Na-</a:t>
            </a:r>
            <a:r>
              <a:rPr lang="en-GB" altLang="de-DE" sz="1800" dirty="0" err="1" smtClean="0">
                <a:solidFill>
                  <a:srgbClr val="0000FF"/>
                </a:solidFill>
                <a:latin typeface="Arial" charset="0"/>
                <a:cs typeface="Times New Roman" pitchFamily="18" charset="0"/>
              </a:rPr>
              <a:t>Hexaphytat</a:t>
            </a:r>
            <a:endParaRPr lang="en-GB" altLang="de-DE" sz="1800" dirty="0" smtClean="0">
              <a:solidFill>
                <a:srgbClr val="0000FF"/>
              </a:solidFill>
              <a:latin typeface="Arial" charset="0"/>
              <a:cs typeface="Times New Roman" pitchFamily="18" charset="0"/>
            </a:endParaRPr>
          </a:p>
          <a:p>
            <a:pPr eaLnBrk="1" fontAlgn="base" hangingPunct="1">
              <a:spcBef>
                <a:spcPct val="0"/>
              </a:spcBef>
              <a:spcAft>
                <a:spcPct val="0"/>
              </a:spcAft>
              <a:buFontTx/>
              <a:buNone/>
            </a:pPr>
            <a:r>
              <a:rPr lang="en-GB" altLang="de-DE" sz="1800" dirty="0" smtClean="0">
                <a:solidFill>
                  <a:srgbClr val="0000FF"/>
                </a:solidFill>
                <a:latin typeface="Arial" charset="0"/>
                <a:cs typeface="Times New Roman" pitchFamily="18" charset="0"/>
              </a:rPr>
              <a:t> (C</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H</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O</a:t>
            </a:r>
            <a:r>
              <a:rPr lang="en-GB" altLang="de-DE" sz="1800" baseline="-30000" dirty="0" smtClean="0">
                <a:solidFill>
                  <a:srgbClr val="0000FF"/>
                </a:solidFill>
                <a:latin typeface="Arial" charset="0"/>
                <a:cs typeface="Times New Roman" pitchFamily="18" charset="0"/>
              </a:rPr>
              <a:t>24</a:t>
            </a:r>
            <a:r>
              <a:rPr lang="en-GB" altLang="de-DE" sz="1800" dirty="0" smtClean="0">
                <a:solidFill>
                  <a:srgbClr val="0000FF"/>
                </a:solidFill>
                <a:latin typeface="Arial" charset="0"/>
                <a:cs typeface="Times New Roman" pitchFamily="18" charset="0"/>
              </a:rPr>
              <a:t>P</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Na</a:t>
            </a:r>
            <a:r>
              <a:rPr lang="en-GB" altLang="de-DE" sz="1800" baseline="-30000" dirty="0" smtClean="0">
                <a:solidFill>
                  <a:srgbClr val="0000FF"/>
                </a:solidFill>
                <a:latin typeface="Arial" charset="0"/>
                <a:cs typeface="Times New Roman" pitchFamily="18" charset="0"/>
              </a:rPr>
              <a:t>12</a:t>
            </a:r>
            <a:r>
              <a:rPr lang="en-GB" altLang="de-DE" sz="1800" dirty="0" smtClean="0">
                <a:solidFill>
                  <a:srgbClr val="0000FF"/>
                </a:solidFill>
                <a:latin typeface="Arial" charset="0"/>
                <a:cs typeface="Times New Roman" pitchFamily="18" charset="0"/>
              </a:rPr>
              <a:t>) und Ca (H</a:t>
            </a:r>
            <a:r>
              <a:rPr lang="en-GB" altLang="de-DE" sz="1800" baseline="-30000" dirty="0" smtClean="0">
                <a:solidFill>
                  <a:srgbClr val="0000FF"/>
                </a:solidFill>
                <a:latin typeface="Arial" charset="0"/>
                <a:cs typeface="Times New Roman" pitchFamily="18" charset="0"/>
              </a:rPr>
              <a:t>2</a:t>
            </a:r>
            <a:r>
              <a:rPr lang="en-GB" altLang="de-DE" sz="1800" dirty="0" smtClean="0">
                <a:solidFill>
                  <a:srgbClr val="0000FF"/>
                </a:solidFill>
                <a:latin typeface="Arial" charset="0"/>
                <a:cs typeface="Times New Roman" pitchFamily="18" charset="0"/>
              </a:rPr>
              <a:t>PO</a:t>
            </a:r>
            <a:r>
              <a:rPr lang="en-GB" altLang="de-DE" sz="1800" baseline="-30000" dirty="0" smtClean="0">
                <a:solidFill>
                  <a:srgbClr val="0000FF"/>
                </a:solidFill>
                <a:latin typeface="Arial" charset="0"/>
                <a:cs typeface="Times New Roman" pitchFamily="18" charset="0"/>
              </a:rPr>
              <a:t>4</a:t>
            </a:r>
            <a:r>
              <a:rPr lang="en-GB" altLang="de-DE" sz="1800" dirty="0" smtClean="0">
                <a:solidFill>
                  <a:srgbClr val="0000FF"/>
                </a:solidFill>
                <a:latin typeface="Arial" charset="0"/>
                <a:cs typeface="Times New Roman" pitchFamily="18" charset="0"/>
              </a:rPr>
              <a:t>)</a:t>
            </a:r>
            <a:r>
              <a:rPr lang="en-GB" altLang="de-DE" sz="1800" baseline="-30000" dirty="0" smtClean="0">
                <a:solidFill>
                  <a:srgbClr val="0000FF"/>
                </a:solidFill>
                <a:latin typeface="Arial" charset="0"/>
                <a:cs typeface="Times New Roman" pitchFamily="18" charset="0"/>
              </a:rPr>
              <a:t>2</a:t>
            </a:r>
            <a:r>
              <a:rPr lang="en-GB" altLang="de-DE" sz="1800" dirty="0" smtClean="0">
                <a:solidFill>
                  <a:srgbClr val="0000FF"/>
                </a:solidFill>
                <a:latin typeface="Arial" charset="0"/>
                <a:cs typeface="Times New Roman" pitchFamily="18" charset="0"/>
              </a:rPr>
              <a:t> auf die </a:t>
            </a:r>
            <a:r>
              <a:rPr lang="en-GB" altLang="de-DE" sz="1800" dirty="0" err="1" smtClean="0">
                <a:solidFill>
                  <a:srgbClr val="0000FF"/>
                </a:solidFill>
                <a:latin typeface="Arial" charset="0"/>
                <a:cs typeface="Times New Roman" pitchFamily="18" charset="0"/>
              </a:rPr>
              <a:t>mit</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verschiedenen</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Extraktionsmethoden</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extrahierte</a:t>
            </a:r>
            <a:r>
              <a:rPr lang="en-GB" altLang="de-DE" sz="1800" dirty="0" smtClean="0">
                <a:solidFill>
                  <a:srgbClr val="0000FF"/>
                </a:solidFill>
                <a:latin typeface="Arial" charset="0"/>
                <a:cs typeface="Times New Roman" pitchFamily="18" charset="0"/>
              </a:rPr>
              <a:t> P-</a:t>
            </a:r>
            <a:r>
              <a:rPr lang="en-GB" altLang="de-DE" sz="1800" dirty="0" err="1" smtClean="0">
                <a:solidFill>
                  <a:srgbClr val="0000FF"/>
                </a:solidFill>
                <a:latin typeface="Arial" charset="0"/>
                <a:cs typeface="Times New Roman" pitchFamily="18" charset="0"/>
              </a:rPr>
              <a:t>Konzentration</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im</a:t>
            </a:r>
            <a:r>
              <a:rPr lang="en-GB" altLang="de-DE" sz="1800" dirty="0" smtClean="0">
                <a:solidFill>
                  <a:srgbClr val="0000FF"/>
                </a:solidFill>
                <a:latin typeface="Arial" charset="0"/>
                <a:cs typeface="Times New Roman" pitchFamily="18" charset="0"/>
              </a:rPr>
              <a:t> Boden. </a:t>
            </a:r>
          </a:p>
          <a:p>
            <a:pPr lvl="0" eaLnBrk="1" fontAlgn="base" hangingPunct="1">
              <a:spcBef>
                <a:spcPct val="0"/>
              </a:spcBef>
              <a:spcAft>
                <a:spcPct val="0"/>
              </a:spcAft>
              <a:buNone/>
            </a:pPr>
            <a:r>
              <a:rPr lang="en-GB" altLang="de-DE" sz="2000" dirty="0" err="1">
                <a:solidFill>
                  <a:srgbClr val="0000FF"/>
                </a:solidFill>
                <a:latin typeface="Arial" charset="0"/>
                <a:cs typeface="Times New Roman" pitchFamily="18" charset="0"/>
              </a:rPr>
              <a:t>Mittelwerte</a:t>
            </a:r>
            <a:r>
              <a:rPr lang="en-GB" altLang="de-DE" sz="2000" dirty="0">
                <a:solidFill>
                  <a:srgbClr val="0000FF"/>
                </a:solidFill>
                <a:latin typeface="Arial" charset="0"/>
                <a:cs typeface="Times New Roman" pitchFamily="18" charset="0"/>
              </a:rPr>
              <a:t> ± SE von 3 </a:t>
            </a:r>
            <a:r>
              <a:rPr lang="en-GB" altLang="de-DE" sz="2000" dirty="0" err="1">
                <a:solidFill>
                  <a:srgbClr val="0000FF"/>
                </a:solidFill>
                <a:latin typeface="Arial" charset="0"/>
                <a:cs typeface="Times New Roman" pitchFamily="18" charset="0"/>
              </a:rPr>
              <a:t>Wdhlg</a:t>
            </a:r>
            <a:r>
              <a:rPr lang="en-GB" altLang="de-DE" sz="2000" dirty="0">
                <a:solidFill>
                  <a:srgbClr val="0000FF"/>
                </a:solidFill>
                <a:latin typeface="Arial" charset="0"/>
                <a:cs typeface="Times New Roman" pitchFamily="18" charset="0"/>
              </a:rPr>
              <a:t>.</a:t>
            </a:r>
          </a:p>
          <a:p>
            <a:pPr fontAlgn="base">
              <a:spcBef>
                <a:spcPct val="0"/>
              </a:spcBef>
              <a:spcAft>
                <a:spcPct val="0"/>
              </a:spcAft>
              <a:buFontTx/>
              <a:buNone/>
            </a:pPr>
            <a:r>
              <a:rPr lang="en-GB" altLang="de-DE" sz="1600" dirty="0" smtClean="0">
                <a:solidFill>
                  <a:srgbClr val="0000FF"/>
                </a:solidFill>
                <a:latin typeface="Arial" charset="0"/>
                <a:cs typeface="Times New Roman" pitchFamily="18" charset="0"/>
              </a:rPr>
              <a:t>(Steffens, </a:t>
            </a:r>
            <a:r>
              <a:rPr lang="en-GB" altLang="de-DE" sz="1600" dirty="0" err="1" smtClean="0">
                <a:solidFill>
                  <a:srgbClr val="0000FF"/>
                </a:solidFill>
                <a:latin typeface="Arial" charset="0"/>
                <a:cs typeface="Times New Roman" pitchFamily="18" charset="0"/>
              </a:rPr>
              <a:t>Leppin,Luschin-Ebengreuth</a:t>
            </a:r>
            <a:r>
              <a:rPr lang="en-GB" altLang="de-DE" sz="1600" dirty="0" smtClean="0">
                <a:solidFill>
                  <a:srgbClr val="0000FF"/>
                </a:solidFill>
                <a:latin typeface="Arial" charset="0"/>
                <a:cs typeface="Times New Roman" pitchFamily="18" charset="0"/>
              </a:rPr>
              <a:t>, Yang, Schubert 2010)</a:t>
            </a:r>
            <a:endParaRPr lang="de-DE" altLang="de-DE" sz="1600" dirty="0" smtClean="0">
              <a:solidFill>
                <a:srgbClr val="0000FF"/>
              </a:solidFill>
              <a:latin typeface="Arial" charset="0"/>
            </a:endParaRPr>
          </a:p>
          <a:p>
            <a:pPr fontAlgn="base">
              <a:spcBef>
                <a:spcPct val="0"/>
              </a:spcBef>
              <a:spcAft>
                <a:spcPct val="0"/>
              </a:spcAft>
              <a:buFontTx/>
              <a:buNone/>
            </a:pPr>
            <a:endParaRPr lang="de-DE" altLang="de-DE" sz="1600" dirty="0" smtClean="0">
              <a:solidFill>
                <a:srgbClr val="4F81BD"/>
              </a:solidFill>
              <a:latin typeface="Arial" charset="0"/>
            </a:endParaRPr>
          </a:p>
        </p:txBody>
      </p:sp>
    </p:spTree>
    <p:extLst>
      <p:ext uri="{BB962C8B-B14F-4D97-AF65-F5344CB8AC3E}">
        <p14:creationId xmlns:p14="http://schemas.microsoft.com/office/powerpoint/2010/main" val="2598757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de-DE" altLang="de-DE" sz="1800" smtClean="0">
              <a:solidFill>
                <a:srgbClr val="000000"/>
              </a:solidFill>
            </a:endParaRPr>
          </a:p>
        </p:txBody>
      </p:sp>
      <p:graphicFrame>
        <p:nvGraphicFramePr>
          <p:cNvPr id="105475" name="Object 1"/>
          <p:cNvGraphicFramePr>
            <a:graphicFrameLocks noChangeAspect="1"/>
          </p:cNvGraphicFramePr>
          <p:nvPr/>
        </p:nvGraphicFramePr>
        <p:xfrm>
          <a:off x="395288" y="908050"/>
          <a:ext cx="7848600" cy="5894388"/>
        </p:xfrm>
        <a:graphic>
          <a:graphicData uri="http://schemas.openxmlformats.org/presentationml/2006/ole">
            <mc:AlternateContent xmlns:mc="http://schemas.openxmlformats.org/markup-compatibility/2006">
              <mc:Choice xmlns:v="urn:schemas-microsoft-com:vml" Requires="v">
                <p:oleObj spid="_x0000_s2086" name="Folie" r:id="rId4" imgW="4570378" imgH="3427533" progId="PowerPoint.Slide.12">
                  <p:embed/>
                </p:oleObj>
              </mc:Choice>
              <mc:Fallback>
                <p:oleObj name="Folie" r:id="rId4" imgW="4570378" imgH="3427533"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7848600"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6" name="Rectangle 3"/>
          <p:cNvSpPr>
            <a:spLocks noChangeArrowheads="1"/>
          </p:cNvSpPr>
          <p:nvPr/>
        </p:nvSpPr>
        <p:spPr bwMode="auto">
          <a:xfrm>
            <a:off x="0" y="518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de-DE" altLang="de-DE" sz="1800" smtClean="0">
              <a:solidFill>
                <a:srgbClr val="000000"/>
              </a:solidFill>
            </a:endParaRPr>
          </a:p>
        </p:txBody>
      </p:sp>
      <p:sp>
        <p:nvSpPr>
          <p:cNvPr id="105477" name="Rectangle 4"/>
          <p:cNvSpPr>
            <a:spLocks noChangeArrowheads="1"/>
          </p:cNvSpPr>
          <p:nvPr/>
        </p:nvSpPr>
        <p:spPr bwMode="auto">
          <a:xfrm>
            <a:off x="250825" y="224934"/>
            <a:ext cx="842955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eaLnBrk="1" fontAlgn="base" hangingPunct="1">
              <a:spcBef>
                <a:spcPct val="0"/>
              </a:spcBef>
              <a:spcAft>
                <a:spcPct val="0"/>
              </a:spcAft>
              <a:buNone/>
            </a:pPr>
            <a:r>
              <a:rPr lang="en-GB" altLang="de-DE" sz="1800" dirty="0" smtClean="0">
                <a:solidFill>
                  <a:srgbClr val="0000FF"/>
                </a:solidFill>
                <a:latin typeface="Arial" charset="0"/>
                <a:cs typeface="Times New Roman" pitchFamily="18" charset="0"/>
              </a:rPr>
              <a:t>(</a:t>
            </a:r>
            <a:r>
              <a:rPr lang="en-GB" altLang="de-DE" sz="1800" dirty="0" err="1" smtClean="0">
                <a:solidFill>
                  <a:srgbClr val="0000FF"/>
                </a:solidFill>
                <a:latin typeface="Arial" charset="0"/>
                <a:cs typeface="Times New Roman" pitchFamily="18" charset="0"/>
              </a:rPr>
              <a:t>Einfluss</a:t>
            </a:r>
            <a:r>
              <a:rPr lang="en-GB" altLang="de-DE" sz="1800" dirty="0" smtClean="0">
                <a:solidFill>
                  <a:srgbClr val="0000FF"/>
                </a:solidFill>
                <a:latin typeface="Arial" charset="0"/>
                <a:cs typeface="Times New Roman" pitchFamily="18" charset="0"/>
              </a:rPr>
              <a:t> der P-</a:t>
            </a:r>
            <a:r>
              <a:rPr lang="en-GB" altLang="de-DE" sz="1800" dirty="0" err="1" smtClean="0">
                <a:solidFill>
                  <a:srgbClr val="0000FF"/>
                </a:solidFill>
                <a:latin typeface="Arial" charset="0"/>
                <a:cs typeface="Times New Roman" pitchFamily="18" charset="0"/>
              </a:rPr>
              <a:t>Düngung</a:t>
            </a:r>
            <a:r>
              <a:rPr lang="en-GB" altLang="de-DE" sz="1800" dirty="0" smtClean="0">
                <a:solidFill>
                  <a:srgbClr val="0000FF"/>
                </a:solidFill>
                <a:latin typeface="Arial" charset="0"/>
                <a:cs typeface="Times New Roman" pitchFamily="18" charset="0"/>
              </a:rPr>
              <a:t> (100 mg P kg</a:t>
            </a:r>
            <a:r>
              <a:rPr lang="en-GB" altLang="de-DE" sz="1800" baseline="30000" dirty="0" smtClean="0">
                <a:solidFill>
                  <a:srgbClr val="0000FF"/>
                </a:solidFill>
                <a:latin typeface="Arial" charset="0"/>
                <a:cs typeface="Times New Roman" pitchFamily="18" charset="0"/>
              </a:rPr>
              <a:t>-1</a:t>
            </a:r>
            <a:r>
              <a:rPr lang="en-GB" altLang="de-DE" sz="1800" dirty="0" smtClean="0">
                <a:solidFill>
                  <a:srgbClr val="0000FF"/>
                </a:solidFill>
                <a:latin typeface="Arial" charset="0"/>
                <a:cs typeface="Times New Roman" pitchFamily="18" charset="0"/>
              </a:rPr>
              <a:t> Boden) in Form von Na-</a:t>
            </a:r>
            <a:r>
              <a:rPr lang="en-GB" altLang="de-DE" sz="1800" dirty="0" err="1" smtClean="0">
                <a:solidFill>
                  <a:srgbClr val="0000FF"/>
                </a:solidFill>
                <a:latin typeface="Arial" charset="0"/>
                <a:cs typeface="Times New Roman" pitchFamily="18" charset="0"/>
              </a:rPr>
              <a:t>Hexaphytat</a:t>
            </a:r>
            <a:endParaRPr lang="en-GB" altLang="de-DE" sz="1800" dirty="0" smtClean="0">
              <a:solidFill>
                <a:srgbClr val="0000FF"/>
              </a:solidFill>
              <a:latin typeface="Arial" charset="0"/>
              <a:cs typeface="Times New Roman" pitchFamily="18" charset="0"/>
            </a:endParaRPr>
          </a:p>
          <a:p>
            <a:pPr lvl="0" eaLnBrk="1" fontAlgn="base" hangingPunct="1">
              <a:spcBef>
                <a:spcPct val="0"/>
              </a:spcBef>
              <a:spcAft>
                <a:spcPct val="0"/>
              </a:spcAft>
              <a:buNone/>
            </a:pPr>
            <a:r>
              <a:rPr lang="en-GB" altLang="de-DE" sz="1800" dirty="0" smtClean="0">
                <a:solidFill>
                  <a:srgbClr val="0000FF"/>
                </a:solidFill>
                <a:latin typeface="Arial" charset="0"/>
                <a:cs typeface="Times New Roman" pitchFamily="18" charset="0"/>
              </a:rPr>
              <a:t> (C</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H</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O</a:t>
            </a:r>
            <a:r>
              <a:rPr lang="en-GB" altLang="de-DE" sz="1800" baseline="-30000" dirty="0" smtClean="0">
                <a:solidFill>
                  <a:srgbClr val="0000FF"/>
                </a:solidFill>
                <a:latin typeface="Arial" charset="0"/>
                <a:cs typeface="Times New Roman" pitchFamily="18" charset="0"/>
              </a:rPr>
              <a:t>24</a:t>
            </a:r>
            <a:r>
              <a:rPr lang="en-GB" altLang="de-DE" sz="1800" dirty="0" smtClean="0">
                <a:solidFill>
                  <a:srgbClr val="0000FF"/>
                </a:solidFill>
                <a:latin typeface="Arial" charset="0"/>
                <a:cs typeface="Times New Roman" pitchFamily="18" charset="0"/>
              </a:rPr>
              <a:t>P</a:t>
            </a:r>
            <a:r>
              <a:rPr lang="en-GB" altLang="de-DE" sz="1800" baseline="-30000" dirty="0" smtClean="0">
                <a:solidFill>
                  <a:srgbClr val="0000FF"/>
                </a:solidFill>
                <a:latin typeface="Arial" charset="0"/>
                <a:cs typeface="Times New Roman" pitchFamily="18" charset="0"/>
              </a:rPr>
              <a:t>6</a:t>
            </a:r>
            <a:r>
              <a:rPr lang="en-GB" altLang="de-DE" sz="1800" dirty="0" smtClean="0">
                <a:solidFill>
                  <a:srgbClr val="0000FF"/>
                </a:solidFill>
                <a:latin typeface="Arial" charset="0"/>
                <a:cs typeface="Times New Roman" pitchFamily="18" charset="0"/>
              </a:rPr>
              <a:t>Na</a:t>
            </a:r>
            <a:r>
              <a:rPr lang="en-GB" altLang="de-DE" sz="1800" baseline="-30000" dirty="0" smtClean="0">
                <a:solidFill>
                  <a:srgbClr val="0000FF"/>
                </a:solidFill>
                <a:latin typeface="Arial" charset="0"/>
                <a:cs typeface="Times New Roman" pitchFamily="18" charset="0"/>
              </a:rPr>
              <a:t>12</a:t>
            </a:r>
            <a:r>
              <a:rPr lang="en-GB" altLang="de-DE" sz="1800" dirty="0" smtClean="0">
                <a:solidFill>
                  <a:srgbClr val="0000FF"/>
                </a:solidFill>
                <a:latin typeface="Arial" charset="0"/>
                <a:cs typeface="Times New Roman" pitchFamily="18" charset="0"/>
              </a:rPr>
              <a:t>) und Ca (H</a:t>
            </a:r>
            <a:r>
              <a:rPr lang="en-GB" altLang="de-DE" sz="1800" baseline="-30000" dirty="0" smtClean="0">
                <a:solidFill>
                  <a:srgbClr val="0000FF"/>
                </a:solidFill>
                <a:latin typeface="Arial" charset="0"/>
                <a:cs typeface="Times New Roman" pitchFamily="18" charset="0"/>
              </a:rPr>
              <a:t>2</a:t>
            </a:r>
            <a:r>
              <a:rPr lang="en-GB" altLang="de-DE" sz="1800" dirty="0" smtClean="0">
                <a:solidFill>
                  <a:srgbClr val="0000FF"/>
                </a:solidFill>
                <a:latin typeface="Arial" charset="0"/>
                <a:cs typeface="Times New Roman" pitchFamily="18" charset="0"/>
              </a:rPr>
              <a:t>PO</a:t>
            </a:r>
            <a:r>
              <a:rPr lang="en-GB" altLang="de-DE" sz="1800" baseline="-30000" dirty="0" smtClean="0">
                <a:solidFill>
                  <a:srgbClr val="0000FF"/>
                </a:solidFill>
                <a:latin typeface="Arial" charset="0"/>
                <a:cs typeface="Times New Roman" pitchFamily="18" charset="0"/>
              </a:rPr>
              <a:t>4</a:t>
            </a:r>
            <a:r>
              <a:rPr lang="en-GB" altLang="de-DE" sz="1800" dirty="0" smtClean="0">
                <a:solidFill>
                  <a:srgbClr val="0000FF"/>
                </a:solidFill>
                <a:latin typeface="Arial" charset="0"/>
                <a:cs typeface="Times New Roman" pitchFamily="18" charset="0"/>
              </a:rPr>
              <a:t>)</a:t>
            </a:r>
            <a:r>
              <a:rPr lang="en-GB" altLang="de-DE" sz="1800" baseline="-30000" dirty="0" smtClean="0">
                <a:solidFill>
                  <a:srgbClr val="0000FF"/>
                </a:solidFill>
                <a:latin typeface="Arial" charset="0"/>
                <a:cs typeface="Times New Roman" pitchFamily="18" charset="0"/>
              </a:rPr>
              <a:t>2</a:t>
            </a:r>
            <a:r>
              <a:rPr lang="en-GB" altLang="de-DE" sz="1800" dirty="0" smtClean="0">
                <a:solidFill>
                  <a:srgbClr val="0000FF"/>
                </a:solidFill>
                <a:latin typeface="Arial" charset="0"/>
                <a:cs typeface="Times New Roman" pitchFamily="18" charset="0"/>
              </a:rPr>
              <a:t> auf das CAL-</a:t>
            </a:r>
            <a:r>
              <a:rPr lang="en-GB" altLang="de-DE" sz="1800" dirty="0" err="1" smtClean="0">
                <a:solidFill>
                  <a:srgbClr val="0000FF"/>
                </a:solidFill>
                <a:latin typeface="Arial" charset="0"/>
                <a:cs typeface="Times New Roman" pitchFamily="18" charset="0"/>
              </a:rPr>
              <a:t>extrahierbare</a:t>
            </a:r>
            <a:r>
              <a:rPr lang="en-GB" altLang="de-DE" sz="1800" dirty="0" smtClean="0">
                <a:solidFill>
                  <a:srgbClr val="0000FF"/>
                </a:solidFill>
                <a:latin typeface="Arial" charset="0"/>
                <a:cs typeface="Times New Roman" pitchFamily="18" charset="0"/>
              </a:rPr>
              <a:t> P </a:t>
            </a:r>
            <a:r>
              <a:rPr lang="en-GB" altLang="de-DE" sz="1800" dirty="0" err="1" smtClean="0">
                <a:solidFill>
                  <a:srgbClr val="0000FF"/>
                </a:solidFill>
                <a:latin typeface="Arial" charset="0"/>
                <a:cs typeface="Times New Roman" pitchFamily="18" charset="0"/>
              </a:rPr>
              <a:t>im</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Unterboden</a:t>
            </a:r>
            <a:r>
              <a:rPr lang="en-GB" altLang="de-DE" sz="1800" dirty="0" smtClean="0">
                <a:solidFill>
                  <a:srgbClr val="0000FF"/>
                </a:solidFill>
                <a:latin typeface="Arial" charset="0"/>
                <a:cs typeface="Times New Roman" pitchFamily="18" charset="0"/>
              </a:rPr>
              <a:t>. </a:t>
            </a:r>
          </a:p>
          <a:p>
            <a:pPr lvl="0" eaLnBrk="1" fontAlgn="base" hangingPunct="1">
              <a:spcBef>
                <a:spcPct val="0"/>
              </a:spcBef>
              <a:spcAft>
                <a:spcPct val="0"/>
              </a:spcAft>
              <a:buNone/>
            </a:pPr>
            <a:r>
              <a:rPr lang="en-GB" altLang="de-DE" sz="2000" dirty="0" err="1" smtClean="0">
                <a:solidFill>
                  <a:srgbClr val="0000FF"/>
                </a:solidFill>
                <a:latin typeface="Arial" charset="0"/>
                <a:cs typeface="Times New Roman" pitchFamily="18" charset="0"/>
              </a:rPr>
              <a:t>Mittelwerte</a:t>
            </a:r>
            <a:r>
              <a:rPr lang="en-GB" altLang="de-DE" sz="2000" dirty="0" smtClean="0">
                <a:solidFill>
                  <a:srgbClr val="0000FF"/>
                </a:solidFill>
                <a:latin typeface="Arial" charset="0"/>
                <a:cs typeface="Times New Roman" pitchFamily="18" charset="0"/>
              </a:rPr>
              <a:t> ± SE von 3 </a:t>
            </a:r>
            <a:r>
              <a:rPr lang="en-GB" altLang="de-DE" sz="2000" dirty="0" err="1" smtClean="0">
                <a:solidFill>
                  <a:srgbClr val="0000FF"/>
                </a:solidFill>
                <a:latin typeface="Arial" charset="0"/>
                <a:cs typeface="Times New Roman" pitchFamily="18" charset="0"/>
              </a:rPr>
              <a:t>Wdhlg</a:t>
            </a:r>
            <a:r>
              <a:rPr lang="en-GB" altLang="de-DE" sz="2000" dirty="0" smtClean="0">
                <a:solidFill>
                  <a:srgbClr val="0000FF"/>
                </a:solidFill>
                <a:latin typeface="Arial" charset="0"/>
                <a:cs typeface="Times New Roman" pitchFamily="18" charset="0"/>
              </a:rPr>
              <a:t>.</a:t>
            </a:r>
            <a:r>
              <a:rPr lang="en-GB" altLang="de-DE" sz="1800" dirty="0" smtClean="0">
                <a:solidFill>
                  <a:srgbClr val="0000FF"/>
                </a:solidFill>
                <a:latin typeface="Arial" charset="0"/>
                <a:cs typeface="Times New Roman" pitchFamily="18" charset="0"/>
              </a:rPr>
              <a:t>) </a:t>
            </a:r>
          </a:p>
          <a:p>
            <a:pPr lvl="0" eaLnBrk="1" fontAlgn="base" hangingPunct="1">
              <a:spcBef>
                <a:spcPct val="0"/>
              </a:spcBef>
              <a:spcAft>
                <a:spcPct val="0"/>
              </a:spcAft>
              <a:buNone/>
            </a:pPr>
            <a:r>
              <a:rPr lang="en-GB" altLang="de-DE" sz="1400" dirty="0" smtClean="0">
                <a:solidFill>
                  <a:srgbClr val="0000FF"/>
                </a:solidFill>
                <a:latin typeface="Arial" charset="0"/>
                <a:cs typeface="Times New Roman" pitchFamily="18" charset="0"/>
              </a:rPr>
              <a:t>Steffens, </a:t>
            </a:r>
            <a:r>
              <a:rPr lang="en-GB" altLang="de-DE" sz="1400" dirty="0" err="1" smtClean="0">
                <a:solidFill>
                  <a:srgbClr val="0000FF"/>
                </a:solidFill>
                <a:latin typeface="Arial" charset="0"/>
                <a:cs typeface="Times New Roman" pitchFamily="18" charset="0"/>
              </a:rPr>
              <a:t>Leppin,Luschin-Ebengreuth</a:t>
            </a:r>
            <a:r>
              <a:rPr lang="en-GB" altLang="de-DE" sz="1400" dirty="0" smtClean="0">
                <a:solidFill>
                  <a:srgbClr val="0000FF"/>
                </a:solidFill>
                <a:latin typeface="Arial" charset="0"/>
                <a:cs typeface="Times New Roman" pitchFamily="18" charset="0"/>
              </a:rPr>
              <a:t>, Yang, Schubert 2010 </a:t>
            </a:r>
            <a:endParaRPr lang="de-DE" altLang="de-DE" sz="1400" dirty="0" smtClean="0">
              <a:solidFill>
                <a:srgbClr val="0000FF"/>
              </a:solidFill>
              <a:latin typeface="Arial" charset="0"/>
            </a:endParaRPr>
          </a:p>
        </p:txBody>
      </p:sp>
    </p:spTree>
    <p:extLst>
      <p:ext uri="{BB962C8B-B14F-4D97-AF65-F5344CB8AC3E}">
        <p14:creationId xmlns:p14="http://schemas.microsoft.com/office/powerpoint/2010/main" val="23624667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590550" y="1927225"/>
          <a:ext cx="7962900" cy="4691063"/>
        </p:xfrm>
        <a:graphic>
          <a:graphicData uri="http://schemas.openxmlformats.org/drawingml/2006/chart">
            <c:chart xmlns:c="http://schemas.openxmlformats.org/drawingml/2006/chart" xmlns:r="http://schemas.openxmlformats.org/officeDocument/2006/relationships" r:id="rId3"/>
          </a:graphicData>
        </a:graphic>
      </p:graphicFrame>
      <p:sp>
        <p:nvSpPr>
          <p:cNvPr id="106499" name="Rechteck 2"/>
          <p:cNvSpPr>
            <a:spLocks noChangeArrowheads="1"/>
          </p:cNvSpPr>
          <p:nvPr/>
        </p:nvSpPr>
        <p:spPr bwMode="auto">
          <a:xfrm>
            <a:off x="179388" y="188913"/>
            <a:ext cx="85693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eaLnBrk="1" fontAlgn="base" hangingPunct="1">
              <a:spcBef>
                <a:spcPct val="0"/>
              </a:spcBef>
              <a:spcAft>
                <a:spcPct val="0"/>
              </a:spcAft>
              <a:buNone/>
            </a:pPr>
            <a:r>
              <a:rPr lang="en-GB" altLang="de-DE" sz="1800" dirty="0">
                <a:solidFill>
                  <a:srgbClr val="0000FF"/>
                </a:solidFill>
                <a:latin typeface="Arial" charset="0"/>
                <a:cs typeface="Times New Roman" pitchFamily="18" charset="0"/>
              </a:rPr>
              <a:t>(</a:t>
            </a:r>
            <a:r>
              <a:rPr lang="en-GB" altLang="de-DE" sz="1800" dirty="0" err="1">
                <a:solidFill>
                  <a:srgbClr val="0000FF"/>
                </a:solidFill>
                <a:latin typeface="Arial" charset="0"/>
                <a:cs typeface="Times New Roman" pitchFamily="18" charset="0"/>
              </a:rPr>
              <a:t>Einfluss</a:t>
            </a:r>
            <a:r>
              <a:rPr lang="en-GB" altLang="de-DE" sz="1800" dirty="0">
                <a:solidFill>
                  <a:srgbClr val="0000FF"/>
                </a:solidFill>
                <a:latin typeface="Arial" charset="0"/>
                <a:cs typeface="Times New Roman" pitchFamily="18" charset="0"/>
              </a:rPr>
              <a:t> der P-</a:t>
            </a:r>
            <a:r>
              <a:rPr lang="en-GB" altLang="de-DE" sz="1800" dirty="0" err="1">
                <a:solidFill>
                  <a:srgbClr val="0000FF"/>
                </a:solidFill>
                <a:latin typeface="Arial" charset="0"/>
                <a:cs typeface="Times New Roman" pitchFamily="18" charset="0"/>
              </a:rPr>
              <a:t>Düngung</a:t>
            </a:r>
            <a:r>
              <a:rPr lang="en-GB" altLang="de-DE" sz="1800" dirty="0">
                <a:solidFill>
                  <a:srgbClr val="0000FF"/>
                </a:solidFill>
                <a:latin typeface="Arial" charset="0"/>
                <a:cs typeface="Times New Roman" pitchFamily="18" charset="0"/>
              </a:rPr>
              <a:t> (100 mg P kg</a:t>
            </a:r>
            <a:r>
              <a:rPr lang="en-GB" altLang="de-DE" sz="1800" baseline="30000" dirty="0">
                <a:solidFill>
                  <a:srgbClr val="0000FF"/>
                </a:solidFill>
                <a:latin typeface="Arial" charset="0"/>
                <a:cs typeface="Times New Roman" pitchFamily="18" charset="0"/>
              </a:rPr>
              <a:t>-1</a:t>
            </a:r>
            <a:r>
              <a:rPr lang="en-GB" altLang="de-DE" sz="1800" dirty="0">
                <a:solidFill>
                  <a:srgbClr val="0000FF"/>
                </a:solidFill>
                <a:latin typeface="Arial" charset="0"/>
                <a:cs typeface="Times New Roman" pitchFamily="18" charset="0"/>
              </a:rPr>
              <a:t> Boden) in Form von Na-</a:t>
            </a:r>
            <a:r>
              <a:rPr lang="en-GB" altLang="de-DE" sz="1800" dirty="0" err="1">
                <a:solidFill>
                  <a:srgbClr val="0000FF"/>
                </a:solidFill>
                <a:latin typeface="Arial" charset="0"/>
                <a:cs typeface="Times New Roman" pitchFamily="18" charset="0"/>
              </a:rPr>
              <a:t>Hexaphytat</a:t>
            </a:r>
            <a:endParaRPr lang="en-GB" altLang="de-DE" sz="1800" dirty="0">
              <a:solidFill>
                <a:srgbClr val="0000FF"/>
              </a:solidFill>
              <a:latin typeface="Arial" charset="0"/>
              <a:cs typeface="Times New Roman" pitchFamily="18" charset="0"/>
            </a:endParaRPr>
          </a:p>
          <a:p>
            <a:pPr lvl="0" eaLnBrk="1" fontAlgn="base" hangingPunct="1">
              <a:spcBef>
                <a:spcPct val="0"/>
              </a:spcBef>
              <a:spcAft>
                <a:spcPct val="0"/>
              </a:spcAft>
              <a:buNone/>
            </a:pPr>
            <a:r>
              <a:rPr lang="en-GB" altLang="de-DE" sz="1800" dirty="0">
                <a:solidFill>
                  <a:srgbClr val="0000FF"/>
                </a:solidFill>
                <a:latin typeface="Arial" charset="0"/>
                <a:cs typeface="Times New Roman" pitchFamily="18" charset="0"/>
              </a:rPr>
              <a:t> (C</a:t>
            </a:r>
            <a:r>
              <a:rPr lang="en-GB" altLang="de-DE" sz="1800" baseline="-30000" dirty="0">
                <a:solidFill>
                  <a:srgbClr val="0000FF"/>
                </a:solidFill>
                <a:latin typeface="Arial" charset="0"/>
                <a:cs typeface="Times New Roman" pitchFamily="18" charset="0"/>
              </a:rPr>
              <a:t>6</a:t>
            </a:r>
            <a:r>
              <a:rPr lang="en-GB" altLang="de-DE" sz="1800" dirty="0">
                <a:solidFill>
                  <a:srgbClr val="0000FF"/>
                </a:solidFill>
                <a:latin typeface="Arial" charset="0"/>
                <a:cs typeface="Times New Roman" pitchFamily="18" charset="0"/>
              </a:rPr>
              <a:t>H</a:t>
            </a:r>
            <a:r>
              <a:rPr lang="en-GB" altLang="de-DE" sz="1800" baseline="-30000" dirty="0">
                <a:solidFill>
                  <a:srgbClr val="0000FF"/>
                </a:solidFill>
                <a:latin typeface="Arial" charset="0"/>
                <a:cs typeface="Times New Roman" pitchFamily="18" charset="0"/>
              </a:rPr>
              <a:t>6</a:t>
            </a:r>
            <a:r>
              <a:rPr lang="en-GB" altLang="de-DE" sz="1800" dirty="0">
                <a:solidFill>
                  <a:srgbClr val="0000FF"/>
                </a:solidFill>
                <a:latin typeface="Arial" charset="0"/>
                <a:cs typeface="Times New Roman" pitchFamily="18" charset="0"/>
              </a:rPr>
              <a:t>O</a:t>
            </a:r>
            <a:r>
              <a:rPr lang="en-GB" altLang="de-DE" sz="1800" baseline="-30000" dirty="0">
                <a:solidFill>
                  <a:srgbClr val="0000FF"/>
                </a:solidFill>
                <a:latin typeface="Arial" charset="0"/>
                <a:cs typeface="Times New Roman" pitchFamily="18" charset="0"/>
              </a:rPr>
              <a:t>24</a:t>
            </a:r>
            <a:r>
              <a:rPr lang="en-GB" altLang="de-DE" sz="1800" dirty="0">
                <a:solidFill>
                  <a:srgbClr val="0000FF"/>
                </a:solidFill>
                <a:latin typeface="Arial" charset="0"/>
                <a:cs typeface="Times New Roman" pitchFamily="18" charset="0"/>
              </a:rPr>
              <a:t>P</a:t>
            </a:r>
            <a:r>
              <a:rPr lang="en-GB" altLang="de-DE" sz="1800" baseline="-30000" dirty="0">
                <a:solidFill>
                  <a:srgbClr val="0000FF"/>
                </a:solidFill>
                <a:latin typeface="Arial" charset="0"/>
                <a:cs typeface="Times New Roman" pitchFamily="18" charset="0"/>
              </a:rPr>
              <a:t>6</a:t>
            </a:r>
            <a:r>
              <a:rPr lang="en-GB" altLang="de-DE" sz="1800" dirty="0">
                <a:solidFill>
                  <a:srgbClr val="0000FF"/>
                </a:solidFill>
                <a:latin typeface="Arial" charset="0"/>
                <a:cs typeface="Times New Roman" pitchFamily="18" charset="0"/>
              </a:rPr>
              <a:t>Na</a:t>
            </a:r>
            <a:r>
              <a:rPr lang="en-GB" altLang="de-DE" sz="1800" baseline="-30000" dirty="0">
                <a:solidFill>
                  <a:srgbClr val="0000FF"/>
                </a:solidFill>
                <a:latin typeface="Arial" charset="0"/>
                <a:cs typeface="Times New Roman" pitchFamily="18" charset="0"/>
              </a:rPr>
              <a:t>12</a:t>
            </a:r>
            <a:r>
              <a:rPr lang="en-GB" altLang="de-DE" sz="1800" dirty="0">
                <a:solidFill>
                  <a:srgbClr val="0000FF"/>
                </a:solidFill>
                <a:latin typeface="Arial" charset="0"/>
                <a:cs typeface="Times New Roman" pitchFamily="18" charset="0"/>
              </a:rPr>
              <a:t>) und Ca (H</a:t>
            </a:r>
            <a:r>
              <a:rPr lang="en-GB" altLang="de-DE" sz="1800" baseline="-30000" dirty="0">
                <a:solidFill>
                  <a:srgbClr val="0000FF"/>
                </a:solidFill>
                <a:latin typeface="Arial" charset="0"/>
                <a:cs typeface="Times New Roman" pitchFamily="18" charset="0"/>
              </a:rPr>
              <a:t>2</a:t>
            </a:r>
            <a:r>
              <a:rPr lang="en-GB" altLang="de-DE" sz="1800" dirty="0">
                <a:solidFill>
                  <a:srgbClr val="0000FF"/>
                </a:solidFill>
                <a:latin typeface="Arial" charset="0"/>
                <a:cs typeface="Times New Roman" pitchFamily="18" charset="0"/>
              </a:rPr>
              <a:t>PO</a:t>
            </a:r>
            <a:r>
              <a:rPr lang="en-GB" altLang="de-DE" sz="1800" baseline="-30000" dirty="0">
                <a:solidFill>
                  <a:srgbClr val="0000FF"/>
                </a:solidFill>
                <a:latin typeface="Arial" charset="0"/>
                <a:cs typeface="Times New Roman" pitchFamily="18" charset="0"/>
              </a:rPr>
              <a:t>4</a:t>
            </a:r>
            <a:r>
              <a:rPr lang="en-GB" altLang="de-DE" sz="1800" dirty="0">
                <a:solidFill>
                  <a:srgbClr val="0000FF"/>
                </a:solidFill>
                <a:latin typeface="Arial" charset="0"/>
                <a:cs typeface="Times New Roman" pitchFamily="18" charset="0"/>
              </a:rPr>
              <a:t>)</a:t>
            </a:r>
            <a:r>
              <a:rPr lang="en-GB" altLang="de-DE" sz="1800" baseline="-30000" dirty="0">
                <a:solidFill>
                  <a:srgbClr val="0000FF"/>
                </a:solidFill>
                <a:latin typeface="Arial" charset="0"/>
                <a:cs typeface="Times New Roman" pitchFamily="18" charset="0"/>
              </a:rPr>
              <a:t>2</a:t>
            </a:r>
            <a:r>
              <a:rPr lang="en-GB" altLang="de-DE" sz="1800" dirty="0">
                <a:solidFill>
                  <a:srgbClr val="0000FF"/>
                </a:solidFill>
                <a:latin typeface="Arial" charset="0"/>
                <a:cs typeface="Times New Roman" pitchFamily="18" charset="0"/>
              </a:rPr>
              <a:t> auf das CAL-</a:t>
            </a:r>
            <a:r>
              <a:rPr lang="en-GB" altLang="de-DE" sz="1800" dirty="0" err="1">
                <a:solidFill>
                  <a:srgbClr val="0000FF"/>
                </a:solidFill>
                <a:latin typeface="Arial" charset="0"/>
                <a:cs typeface="Times New Roman" pitchFamily="18" charset="0"/>
              </a:rPr>
              <a:t>extrahierbare</a:t>
            </a:r>
            <a:r>
              <a:rPr lang="en-GB" altLang="de-DE" sz="1800" dirty="0">
                <a:solidFill>
                  <a:srgbClr val="0000FF"/>
                </a:solidFill>
                <a:latin typeface="Arial" charset="0"/>
                <a:cs typeface="Times New Roman" pitchFamily="18" charset="0"/>
              </a:rPr>
              <a:t> P </a:t>
            </a:r>
            <a:r>
              <a:rPr lang="en-GB" altLang="de-DE" sz="1800" dirty="0" err="1">
                <a:solidFill>
                  <a:srgbClr val="0000FF"/>
                </a:solidFill>
                <a:latin typeface="Arial" charset="0"/>
                <a:cs typeface="Times New Roman" pitchFamily="18" charset="0"/>
              </a:rPr>
              <a:t>im</a:t>
            </a:r>
            <a:r>
              <a:rPr lang="en-GB" altLang="de-DE" sz="1800" dirty="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Oberboden</a:t>
            </a:r>
            <a:r>
              <a:rPr lang="en-GB" altLang="de-DE" sz="1800" dirty="0">
                <a:solidFill>
                  <a:srgbClr val="0000FF"/>
                </a:solidFill>
                <a:latin typeface="Arial" charset="0"/>
                <a:cs typeface="Times New Roman" pitchFamily="18" charset="0"/>
              </a:rPr>
              <a:t>. </a:t>
            </a:r>
          </a:p>
          <a:p>
            <a:pPr lvl="0" eaLnBrk="1" fontAlgn="base" hangingPunct="1">
              <a:spcBef>
                <a:spcPct val="0"/>
              </a:spcBef>
              <a:spcAft>
                <a:spcPct val="0"/>
              </a:spcAft>
              <a:buNone/>
            </a:pPr>
            <a:r>
              <a:rPr lang="en-GB" altLang="de-DE" sz="2000" dirty="0" err="1">
                <a:solidFill>
                  <a:srgbClr val="0000FF"/>
                </a:solidFill>
                <a:latin typeface="Arial" charset="0"/>
                <a:cs typeface="Times New Roman" pitchFamily="18" charset="0"/>
              </a:rPr>
              <a:t>Mittelwerte</a:t>
            </a:r>
            <a:r>
              <a:rPr lang="en-GB" altLang="de-DE" sz="2000" dirty="0">
                <a:solidFill>
                  <a:srgbClr val="0000FF"/>
                </a:solidFill>
                <a:latin typeface="Arial" charset="0"/>
                <a:cs typeface="Times New Roman" pitchFamily="18" charset="0"/>
              </a:rPr>
              <a:t> ± SE von 3 </a:t>
            </a:r>
            <a:r>
              <a:rPr lang="en-GB" altLang="de-DE" sz="2000" dirty="0" err="1">
                <a:solidFill>
                  <a:srgbClr val="0000FF"/>
                </a:solidFill>
                <a:latin typeface="Arial" charset="0"/>
                <a:cs typeface="Times New Roman" pitchFamily="18" charset="0"/>
              </a:rPr>
              <a:t>Wdhlg</a:t>
            </a:r>
            <a:r>
              <a:rPr lang="en-GB" altLang="de-DE" sz="2000" dirty="0">
                <a:solidFill>
                  <a:srgbClr val="0000FF"/>
                </a:solidFill>
                <a:latin typeface="Arial" charset="0"/>
                <a:cs typeface="Times New Roman" pitchFamily="18" charset="0"/>
              </a:rPr>
              <a:t>.</a:t>
            </a:r>
            <a:r>
              <a:rPr lang="en-GB" altLang="de-DE" sz="1800" dirty="0">
                <a:solidFill>
                  <a:srgbClr val="0000FF"/>
                </a:solidFill>
                <a:latin typeface="Arial" charset="0"/>
                <a:cs typeface="Times New Roman" pitchFamily="18" charset="0"/>
              </a:rPr>
              <a:t>) </a:t>
            </a:r>
            <a:r>
              <a:rPr lang="en-GB" altLang="de-DE" sz="1800" dirty="0" smtClean="0">
                <a:solidFill>
                  <a:srgbClr val="0000FF"/>
                </a:solidFill>
                <a:latin typeface="Arial" charset="0"/>
                <a:cs typeface="Times New Roman" pitchFamily="18" charset="0"/>
              </a:rPr>
              <a:t> (</a:t>
            </a:r>
            <a:r>
              <a:rPr lang="en-GB" altLang="de-DE" sz="1800" dirty="0" err="1" smtClean="0">
                <a:solidFill>
                  <a:srgbClr val="0000FF"/>
                </a:solidFill>
                <a:latin typeface="Arial" charset="0"/>
                <a:cs typeface="Times New Roman" pitchFamily="18" charset="0"/>
              </a:rPr>
              <a:t>Aluvium</a:t>
            </a:r>
            <a:r>
              <a:rPr lang="en-GB" altLang="de-DE" sz="1800" dirty="0" smtClean="0">
                <a:solidFill>
                  <a:srgbClr val="0000FF"/>
                </a:solidFill>
                <a:latin typeface="Arial" charset="0"/>
                <a:cs typeface="Times New Roman" pitchFamily="18" charset="0"/>
              </a:rPr>
              <a:t>, 0,241% </a:t>
            </a:r>
            <a:r>
              <a:rPr lang="en-GB" altLang="de-DE" sz="1800" dirty="0" err="1" smtClean="0">
                <a:solidFill>
                  <a:srgbClr val="0000FF"/>
                </a:solidFill>
                <a:latin typeface="Arial" charset="0"/>
                <a:cs typeface="Times New Roman" pitchFamily="18" charset="0"/>
              </a:rPr>
              <a:t>Nt</a:t>
            </a:r>
            <a:r>
              <a:rPr lang="en-GB" altLang="de-DE" sz="1800" dirty="0" smtClean="0">
                <a:solidFill>
                  <a:srgbClr val="0000FF"/>
                </a:solidFill>
                <a:latin typeface="Arial" charset="0"/>
                <a:cs typeface="Times New Roman" pitchFamily="18" charset="0"/>
              </a:rPr>
              <a:t>).</a:t>
            </a:r>
          </a:p>
          <a:p>
            <a:pPr eaLnBrk="1" fontAlgn="base" hangingPunct="1">
              <a:spcBef>
                <a:spcPct val="0"/>
              </a:spcBef>
              <a:spcAft>
                <a:spcPct val="0"/>
              </a:spcAft>
              <a:buFontTx/>
              <a:buNone/>
            </a:pPr>
            <a:r>
              <a:rPr lang="en-GB" altLang="de-DE" sz="1800" dirty="0" smtClean="0">
                <a:solidFill>
                  <a:srgbClr val="0000FF"/>
                </a:solidFill>
                <a:latin typeface="Arial" charset="0"/>
              </a:rPr>
              <a:t>(</a:t>
            </a:r>
            <a:r>
              <a:rPr lang="en-GB" altLang="de-DE" sz="1800" dirty="0" err="1" smtClean="0">
                <a:solidFill>
                  <a:srgbClr val="0000FF"/>
                </a:solidFill>
                <a:latin typeface="Arial" charset="0"/>
              </a:rPr>
              <a:t>Bernadeta</a:t>
            </a:r>
            <a:r>
              <a:rPr lang="en-GB" altLang="de-DE" sz="1800" dirty="0" smtClean="0">
                <a:solidFill>
                  <a:srgbClr val="0000FF"/>
                </a:solidFill>
                <a:latin typeface="Arial" charset="0"/>
              </a:rPr>
              <a:t> </a:t>
            </a:r>
            <a:r>
              <a:rPr lang="en-GB" altLang="de-DE" sz="1800" dirty="0" err="1" smtClean="0">
                <a:solidFill>
                  <a:srgbClr val="0000FF"/>
                </a:solidFill>
                <a:latin typeface="Arial" charset="0"/>
              </a:rPr>
              <a:t>Strochalska</a:t>
            </a:r>
            <a:r>
              <a:rPr lang="en-GB" altLang="de-DE" sz="1800" dirty="0" smtClean="0">
                <a:solidFill>
                  <a:srgbClr val="0000FF"/>
                </a:solidFill>
                <a:latin typeface="Arial" charset="0"/>
              </a:rPr>
              <a:t> &amp; Alexandra </a:t>
            </a:r>
            <a:r>
              <a:rPr lang="en-GB" altLang="de-DE" sz="1800" dirty="0" err="1" smtClean="0">
                <a:solidFill>
                  <a:srgbClr val="0000FF"/>
                </a:solidFill>
                <a:latin typeface="Arial" charset="0"/>
              </a:rPr>
              <a:t>Wening</a:t>
            </a:r>
            <a:r>
              <a:rPr lang="en-GB" altLang="de-DE" sz="1800" dirty="0" smtClean="0">
                <a:solidFill>
                  <a:srgbClr val="0000FF"/>
                </a:solidFill>
                <a:latin typeface="Arial" charset="0"/>
              </a:rPr>
              <a:t>)</a:t>
            </a:r>
            <a:endParaRPr lang="de-DE" altLang="de-DE" sz="1800" dirty="0" smtClean="0">
              <a:solidFill>
                <a:srgbClr val="0000FF"/>
              </a:solidFill>
              <a:latin typeface="Arial" charset="0"/>
            </a:endParaRPr>
          </a:p>
          <a:p>
            <a:pPr fontAlgn="base">
              <a:spcBef>
                <a:spcPct val="0"/>
              </a:spcBef>
              <a:spcAft>
                <a:spcPct val="0"/>
              </a:spcAft>
              <a:buFontTx/>
              <a:buNone/>
            </a:pPr>
            <a:endParaRPr lang="de-DE" altLang="de-DE" sz="1600" dirty="0" smtClean="0">
              <a:solidFill>
                <a:srgbClr val="0000FF"/>
              </a:solidFill>
              <a:latin typeface="Arial" charset="0"/>
            </a:endParaRPr>
          </a:p>
          <a:p>
            <a:pPr eaLnBrk="1" fontAlgn="base" hangingPunct="1">
              <a:spcBef>
                <a:spcPct val="0"/>
              </a:spcBef>
              <a:spcAft>
                <a:spcPct val="0"/>
              </a:spcAft>
              <a:buFontTx/>
              <a:buNone/>
            </a:pPr>
            <a:endParaRPr lang="en-GB" altLang="de-DE" sz="1800" dirty="0" smtClean="0">
              <a:solidFill>
                <a:srgbClr val="4F81BD"/>
              </a:solidFill>
              <a:latin typeface="Arial" charset="0"/>
            </a:endParaRPr>
          </a:p>
        </p:txBody>
      </p:sp>
    </p:spTree>
    <p:extLst>
      <p:ext uri="{BB962C8B-B14F-4D97-AF65-F5344CB8AC3E}">
        <p14:creationId xmlns:p14="http://schemas.microsoft.com/office/powerpoint/2010/main" val="2765607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74650" y="1895475"/>
          <a:ext cx="8334375" cy="48133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hteck 1"/>
          <p:cNvSpPr/>
          <p:nvPr/>
        </p:nvSpPr>
        <p:spPr>
          <a:xfrm>
            <a:off x="251520" y="389"/>
            <a:ext cx="7704856" cy="1446550"/>
          </a:xfrm>
          <a:prstGeom prst="rect">
            <a:avLst/>
          </a:prstGeom>
        </p:spPr>
        <p:txBody>
          <a:bodyPr wrap="square">
            <a:spAutoFit/>
          </a:bodyPr>
          <a:lstStyle/>
          <a:p>
            <a:pPr lvl="0" fontAlgn="base">
              <a:spcBef>
                <a:spcPct val="0"/>
              </a:spcBef>
              <a:spcAft>
                <a:spcPct val="0"/>
              </a:spcAft>
            </a:pPr>
            <a:r>
              <a:rPr lang="en-GB" altLang="de-DE" dirty="0">
                <a:solidFill>
                  <a:srgbClr val="0000FF"/>
                </a:solidFill>
                <a:latin typeface="Arial" charset="0"/>
                <a:cs typeface="Times New Roman" pitchFamily="18" charset="0"/>
              </a:rPr>
              <a:t>(</a:t>
            </a:r>
            <a:r>
              <a:rPr lang="en-GB" altLang="de-DE" dirty="0" err="1">
                <a:solidFill>
                  <a:srgbClr val="0000FF"/>
                </a:solidFill>
                <a:latin typeface="Arial" charset="0"/>
                <a:cs typeface="Times New Roman" pitchFamily="18" charset="0"/>
              </a:rPr>
              <a:t>Einfluss</a:t>
            </a:r>
            <a:r>
              <a:rPr lang="en-GB" altLang="de-DE" dirty="0">
                <a:solidFill>
                  <a:srgbClr val="0000FF"/>
                </a:solidFill>
                <a:latin typeface="Arial" charset="0"/>
                <a:cs typeface="Times New Roman" pitchFamily="18" charset="0"/>
              </a:rPr>
              <a:t> der P-</a:t>
            </a:r>
            <a:r>
              <a:rPr lang="en-GB" altLang="de-DE" dirty="0" err="1">
                <a:solidFill>
                  <a:srgbClr val="0000FF"/>
                </a:solidFill>
                <a:latin typeface="Arial" charset="0"/>
                <a:cs typeface="Times New Roman" pitchFamily="18" charset="0"/>
              </a:rPr>
              <a:t>Düngung</a:t>
            </a:r>
            <a:r>
              <a:rPr lang="en-GB" altLang="de-DE" dirty="0">
                <a:solidFill>
                  <a:srgbClr val="0000FF"/>
                </a:solidFill>
                <a:latin typeface="Arial" charset="0"/>
                <a:cs typeface="Times New Roman" pitchFamily="18" charset="0"/>
              </a:rPr>
              <a:t> (100 mg P kg</a:t>
            </a:r>
            <a:r>
              <a:rPr lang="en-GB" altLang="de-DE" baseline="30000" dirty="0">
                <a:solidFill>
                  <a:srgbClr val="0000FF"/>
                </a:solidFill>
                <a:latin typeface="Arial" charset="0"/>
                <a:cs typeface="Times New Roman" pitchFamily="18" charset="0"/>
              </a:rPr>
              <a:t>-1</a:t>
            </a:r>
            <a:r>
              <a:rPr lang="en-GB" altLang="de-DE" dirty="0">
                <a:solidFill>
                  <a:srgbClr val="0000FF"/>
                </a:solidFill>
                <a:latin typeface="Arial" charset="0"/>
                <a:cs typeface="Times New Roman" pitchFamily="18" charset="0"/>
              </a:rPr>
              <a:t> Boden) in Form von </a:t>
            </a:r>
            <a:r>
              <a:rPr lang="en-GB" altLang="de-DE" dirty="0" smtClean="0">
                <a:solidFill>
                  <a:srgbClr val="0000FF"/>
                </a:solidFill>
                <a:latin typeface="Arial" charset="0"/>
                <a:cs typeface="Times New Roman" pitchFamily="18" charset="0"/>
              </a:rPr>
              <a:t>Na-</a:t>
            </a:r>
            <a:r>
              <a:rPr lang="en-GB" altLang="de-DE" dirty="0" err="1" smtClean="0">
                <a:solidFill>
                  <a:srgbClr val="0000FF"/>
                </a:solidFill>
                <a:latin typeface="Arial" charset="0"/>
                <a:cs typeface="Times New Roman" pitchFamily="18" charset="0"/>
              </a:rPr>
              <a:t>Hexaphytat</a:t>
            </a:r>
            <a:r>
              <a:rPr lang="en-GB" altLang="de-DE" dirty="0" smtClean="0">
                <a:solidFill>
                  <a:srgbClr val="0000FF"/>
                </a:solidFill>
                <a:latin typeface="Arial" charset="0"/>
                <a:cs typeface="Times New Roman" pitchFamily="18" charset="0"/>
              </a:rPr>
              <a:t>  </a:t>
            </a:r>
            <a:r>
              <a:rPr lang="en-GB" altLang="de-DE" dirty="0">
                <a:solidFill>
                  <a:srgbClr val="0000FF"/>
                </a:solidFill>
                <a:latin typeface="Arial" charset="0"/>
                <a:cs typeface="Times New Roman" pitchFamily="18" charset="0"/>
              </a:rPr>
              <a:t>(C</a:t>
            </a:r>
            <a:r>
              <a:rPr lang="en-GB" altLang="de-DE" baseline="-30000" dirty="0">
                <a:solidFill>
                  <a:srgbClr val="0000FF"/>
                </a:solidFill>
                <a:latin typeface="Arial" charset="0"/>
                <a:cs typeface="Times New Roman" pitchFamily="18" charset="0"/>
              </a:rPr>
              <a:t>6</a:t>
            </a:r>
            <a:r>
              <a:rPr lang="en-GB" altLang="de-DE" dirty="0">
                <a:solidFill>
                  <a:srgbClr val="0000FF"/>
                </a:solidFill>
                <a:latin typeface="Arial" charset="0"/>
                <a:cs typeface="Times New Roman" pitchFamily="18" charset="0"/>
              </a:rPr>
              <a:t>H</a:t>
            </a:r>
            <a:r>
              <a:rPr lang="en-GB" altLang="de-DE" baseline="-30000" dirty="0">
                <a:solidFill>
                  <a:srgbClr val="0000FF"/>
                </a:solidFill>
                <a:latin typeface="Arial" charset="0"/>
                <a:cs typeface="Times New Roman" pitchFamily="18" charset="0"/>
              </a:rPr>
              <a:t>6</a:t>
            </a:r>
            <a:r>
              <a:rPr lang="en-GB" altLang="de-DE" dirty="0">
                <a:solidFill>
                  <a:srgbClr val="0000FF"/>
                </a:solidFill>
                <a:latin typeface="Arial" charset="0"/>
                <a:cs typeface="Times New Roman" pitchFamily="18" charset="0"/>
              </a:rPr>
              <a:t>O</a:t>
            </a:r>
            <a:r>
              <a:rPr lang="en-GB" altLang="de-DE" baseline="-30000" dirty="0">
                <a:solidFill>
                  <a:srgbClr val="0000FF"/>
                </a:solidFill>
                <a:latin typeface="Arial" charset="0"/>
                <a:cs typeface="Times New Roman" pitchFamily="18" charset="0"/>
              </a:rPr>
              <a:t>24</a:t>
            </a:r>
            <a:r>
              <a:rPr lang="en-GB" altLang="de-DE" dirty="0">
                <a:solidFill>
                  <a:srgbClr val="0000FF"/>
                </a:solidFill>
                <a:latin typeface="Arial" charset="0"/>
                <a:cs typeface="Times New Roman" pitchFamily="18" charset="0"/>
              </a:rPr>
              <a:t>P</a:t>
            </a:r>
            <a:r>
              <a:rPr lang="en-GB" altLang="de-DE" baseline="-30000" dirty="0">
                <a:solidFill>
                  <a:srgbClr val="0000FF"/>
                </a:solidFill>
                <a:latin typeface="Arial" charset="0"/>
                <a:cs typeface="Times New Roman" pitchFamily="18" charset="0"/>
              </a:rPr>
              <a:t>6</a:t>
            </a:r>
            <a:r>
              <a:rPr lang="en-GB" altLang="de-DE" dirty="0">
                <a:solidFill>
                  <a:srgbClr val="0000FF"/>
                </a:solidFill>
                <a:latin typeface="Arial" charset="0"/>
                <a:cs typeface="Times New Roman" pitchFamily="18" charset="0"/>
              </a:rPr>
              <a:t>Na</a:t>
            </a:r>
            <a:r>
              <a:rPr lang="en-GB" altLang="de-DE" baseline="-30000" dirty="0">
                <a:solidFill>
                  <a:srgbClr val="0000FF"/>
                </a:solidFill>
                <a:latin typeface="Arial" charset="0"/>
                <a:cs typeface="Times New Roman" pitchFamily="18" charset="0"/>
              </a:rPr>
              <a:t>12</a:t>
            </a:r>
            <a:r>
              <a:rPr lang="en-GB" altLang="de-DE" dirty="0">
                <a:solidFill>
                  <a:srgbClr val="0000FF"/>
                </a:solidFill>
                <a:latin typeface="Arial" charset="0"/>
                <a:cs typeface="Times New Roman" pitchFamily="18" charset="0"/>
              </a:rPr>
              <a:t>) und Ca (H</a:t>
            </a:r>
            <a:r>
              <a:rPr lang="en-GB" altLang="de-DE" baseline="-30000" dirty="0">
                <a:solidFill>
                  <a:srgbClr val="0000FF"/>
                </a:solidFill>
                <a:latin typeface="Arial" charset="0"/>
                <a:cs typeface="Times New Roman" pitchFamily="18" charset="0"/>
              </a:rPr>
              <a:t>2</a:t>
            </a:r>
            <a:r>
              <a:rPr lang="en-GB" altLang="de-DE" dirty="0">
                <a:solidFill>
                  <a:srgbClr val="0000FF"/>
                </a:solidFill>
                <a:latin typeface="Arial" charset="0"/>
                <a:cs typeface="Times New Roman" pitchFamily="18" charset="0"/>
              </a:rPr>
              <a:t>PO</a:t>
            </a:r>
            <a:r>
              <a:rPr lang="en-GB" altLang="de-DE" baseline="-30000" dirty="0">
                <a:solidFill>
                  <a:srgbClr val="0000FF"/>
                </a:solidFill>
                <a:latin typeface="Arial" charset="0"/>
                <a:cs typeface="Times New Roman" pitchFamily="18" charset="0"/>
              </a:rPr>
              <a:t>4</a:t>
            </a:r>
            <a:r>
              <a:rPr lang="en-GB" altLang="de-DE" dirty="0">
                <a:solidFill>
                  <a:srgbClr val="0000FF"/>
                </a:solidFill>
                <a:latin typeface="Arial" charset="0"/>
                <a:cs typeface="Times New Roman" pitchFamily="18" charset="0"/>
              </a:rPr>
              <a:t>)</a:t>
            </a:r>
            <a:r>
              <a:rPr lang="en-GB" altLang="de-DE" baseline="-30000" dirty="0">
                <a:solidFill>
                  <a:srgbClr val="0000FF"/>
                </a:solidFill>
                <a:latin typeface="Arial" charset="0"/>
                <a:cs typeface="Times New Roman" pitchFamily="18" charset="0"/>
              </a:rPr>
              <a:t>2</a:t>
            </a:r>
            <a:r>
              <a:rPr lang="en-GB" altLang="de-DE" dirty="0">
                <a:solidFill>
                  <a:srgbClr val="0000FF"/>
                </a:solidFill>
                <a:latin typeface="Arial" charset="0"/>
                <a:cs typeface="Times New Roman" pitchFamily="18" charset="0"/>
              </a:rPr>
              <a:t> auf das CAL-</a:t>
            </a:r>
            <a:r>
              <a:rPr lang="en-GB" altLang="de-DE" dirty="0" err="1">
                <a:solidFill>
                  <a:srgbClr val="0000FF"/>
                </a:solidFill>
                <a:latin typeface="Arial" charset="0"/>
                <a:cs typeface="Times New Roman" pitchFamily="18" charset="0"/>
              </a:rPr>
              <a:t>extrahierbare</a:t>
            </a:r>
            <a:r>
              <a:rPr lang="en-GB" altLang="de-DE" dirty="0">
                <a:solidFill>
                  <a:srgbClr val="0000FF"/>
                </a:solidFill>
                <a:latin typeface="Arial" charset="0"/>
                <a:cs typeface="Times New Roman" pitchFamily="18" charset="0"/>
              </a:rPr>
              <a:t> P </a:t>
            </a:r>
            <a:r>
              <a:rPr lang="en-GB" altLang="de-DE" dirty="0" err="1">
                <a:solidFill>
                  <a:srgbClr val="0000FF"/>
                </a:solidFill>
                <a:latin typeface="Arial" charset="0"/>
                <a:cs typeface="Times New Roman" pitchFamily="18" charset="0"/>
              </a:rPr>
              <a:t>im</a:t>
            </a:r>
            <a:r>
              <a:rPr lang="en-GB" altLang="de-DE" dirty="0">
                <a:solidFill>
                  <a:srgbClr val="0000FF"/>
                </a:solidFill>
                <a:latin typeface="Arial" charset="0"/>
                <a:cs typeface="Times New Roman" pitchFamily="18" charset="0"/>
              </a:rPr>
              <a:t> </a:t>
            </a:r>
            <a:r>
              <a:rPr lang="en-GB" altLang="de-DE" dirty="0" err="1" smtClean="0">
                <a:solidFill>
                  <a:srgbClr val="0000FF"/>
                </a:solidFill>
                <a:latin typeface="Arial" charset="0"/>
                <a:cs typeface="Times New Roman" pitchFamily="18" charset="0"/>
              </a:rPr>
              <a:t>Oberboden</a:t>
            </a:r>
            <a:r>
              <a:rPr lang="en-GB" altLang="de-DE" dirty="0" smtClean="0">
                <a:solidFill>
                  <a:srgbClr val="0000FF"/>
                </a:solidFill>
                <a:latin typeface="Arial" charset="0"/>
                <a:cs typeface="Times New Roman" pitchFamily="18" charset="0"/>
              </a:rPr>
              <a:t>, </a:t>
            </a:r>
            <a:r>
              <a:rPr lang="en-GB" altLang="de-DE" dirty="0" err="1" smtClean="0">
                <a:solidFill>
                  <a:srgbClr val="0000FF"/>
                </a:solidFill>
                <a:latin typeface="Arial" charset="0"/>
                <a:cs typeface="Times New Roman" pitchFamily="18" charset="0"/>
              </a:rPr>
              <a:t>Luvisol</a:t>
            </a:r>
            <a:r>
              <a:rPr lang="en-GB" altLang="de-DE" dirty="0" smtClean="0">
                <a:solidFill>
                  <a:srgbClr val="0000FF"/>
                </a:solidFill>
                <a:latin typeface="Arial" charset="0"/>
                <a:cs typeface="Times New Roman" pitchFamily="18" charset="0"/>
              </a:rPr>
              <a:t>, </a:t>
            </a:r>
            <a:r>
              <a:rPr lang="en-GB" altLang="de-DE" dirty="0" err="1" smtClean="0">
                <a:solidFill>
                  <a:srgbClr val="0000FF"/>
                </a:solidFill>
                <a:latin typeface="Arial" charset="0"/>
                <a:cs typeface="Times New Roman" pitchFamily="18" charset="0"/>
              </a:rPr>
              <a:t>Nt</a:t>
            </a:r>
            <a:r>
              <a:rPr lang="en-GB" altLang="de-DE" dirty="0" smtClean="0">
                <a:solidFill>
                  <a:srgbClr val="0000FF"/>
                </a:solidFill>
                <a:latin typeface="Arial" charset="0"/>
                <a:cs typeface="Times New Roman" pitchFamily="18" charset="0"/>
              </a:rPr>
              <a:t>: 0,171 </a:t>
            </a:r>
            <a:endParaRPr lang="en-GB" altLang="de-DE" dirty="0">
              <a:solidFill>
                <a:srgbClr val="0000FF"/>
              </a:solidFill>
              <a:latin typeface="Arial" charset="0"/>
              <a:cs typeface="Times New Roman" pitchFamily="18" charset="0"/>
            </a:endParaRPr>
          </a:p>
          <a:p>
            <a:pPr lvl="0" fontAlgn="base">
              <a:spcBef>
                <a:spcPct val="0"/>
              </a:spcBef>
              <a:spcAft>
                <a:spcPct val="0"/>
              </a:spcAft>
            </a:pPr>
            <a:r>
              <a:rPr lang="en-GB" altLang="de-DE" sz="2000" dirty="0" err="1">
                <a:solidFill>
                  <a:srgbClr val="0000FF"/>
                </a:solidFill>
                <a:latin typeface="Arial" charset="0"/>
                <a:cs typeface="Times New Roman" pitchFamily="18" charset="0"/>
              </a:rPr>
              <a:t>Mittelwerte</a:t>
            </a:r>
            <a:r>
              <a:rPr lang="en-GB" altLang="de-DE" sz="2000" dirty="0">
                <a:solidFill>
                  <a:srgbClr val="0000FF"/>
                </a:solidFill>
                <a:latin typeface="Arial" charset="0"/>
                <a:cs typeface="Times New Roman" pitchFamily="18" charset="0"/>
              </a:rPr>
              <a:t> ± SE von 3 </a:t>
            </a:r>
            <a:r>
              <a:rPr lang="en-GB" altLang="de-DE" sz="2000" dirty="0" err="1">
                <a:solidFill>
                  <a:srgbClr val="0000FF"/>
                </a:solidFill>
                <a:latin typeface="Arial" charset="0"/>
                <a:cs typeface="Times New Roman" pitchFamily="18" charset="0"/>
              </a:rPr>
              <a:t>Wdhlg</a:t>
            </a:r>
            <a:r>
              <a:rPr lang="en-GB" altLang="de-DE" sz="2000" dirty="0">
                <a:solidFill>
                  <a:srgbClr val="0000FF"/>
                </a:solidFill>
                <a:latin typeface="Arial" charset="0"/>
                <a:cs typeface="Times New Roman" pitchFamily="18" charset="0"/>
              </a:rPr>
              <a:t>.</a:t>
            </a:r>
            <a:r>
              <a:rPr lang="en-GB" altLang="de-DE" dirty="0">
                <a:solidFill>
                  <a:srgbClr val="0000FF"/>
                </a:solidFill>
                <a:latin typeface="Arial" charset="0"/>
                <a:cs typeface="Times New Roman" pitchFamily="18" charset="0"/>
              </a:rPr>
              <a:t>) </a:t>
            </a:r>
          </a:p>
          <a:p>
            <a:pPr lvl="0" fontAlgn="base">
              <a:spcBef>
                <a:spcPct val="0"/>
              </a:spcBef>
              <a:spcAft>
                <a:spcPct val="0"/>
              </a:spcAft>
            </a:pPr>
            <a:r>
              <a:rPr lang="en-GB" altLang="de-DE" sz="1400" dirty="0">
                <a:solidFill>
                  <a:srgbClr val="0000FF"/>
                </a:solidFill>
                <a:latin typeface="Arial" charset="0"/>
                <a:cs typeface="Times New Roman" pitchFamily="18" charset="0"/>
              </a:rPr>
              <a:t>Steffens, </a:t>
            </a:r>
            <a:r>
              <a:rPr lang="en-GB" altLang="de-DE" sz="1400" dirty="0" err="1">
                <a:solidFill>
                  <a:srgbClr val="0000FF"/>
                </a:solidFill>
                <a:latin typeface="Arial" charset="0"/>
                <a:cs typeface="Times New Roman" pitchFamily="18" charset="0"/>
              </a:rPr>
              <a:t>Leppin,Luschin-Ebengreuth</a:t>
            </a:r>
            <a:r>
              <a:rPr lang="en-GB" altLang="de-DE" sz="1400" dirty="0">
                <a:solidFill>
                  <a:srgbClr val="0000FF"/>
                </a:solidFill>
                <a:latin typeface="Arial" charset="0"/>
                <a:cs typeface="Times New Roman" pitchFamily="18" charset="0"/>
              </a:rPr>
              <a:t>, Yang, Schubert 2010 </a:t>
            </a:r>
            <a:endParaRPr lang="de-DE" altLang="de-DE" sz="1400" dirty="0">
              <a:solidFill>
                <a:srgbClr val="0000FF"/>
              </a:solidFill>
              <a:latin typeface="Arial" charset="0"/>
            </a:endParaRPr>
          </a:p>
        </p:txBody>
      </p:sp>
    </p:spTree>
    <p:extLst>
      <p:ext uri="{BB962C8B-B14F-4D97-AF65-F5344CB8AC3E}">
        <p14:creationId xmlns:p14="http://schemas.microsoft.com/office/powerpoint/2010/main" val="20095793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p:nvPr>
            <p:extLst>
              <p:ext uri="{D42A27DB-BD31-4B8C-83A1-F6EECF244321}">
                <p14:modId xmlns:p14="http://schemas.microsoft.com/office/powerpoint/2010/main" val="177746121"/>
              </p:ext>
            </p:extLst>
          </p:nvPr>
        </p:nvGraphicFramePr>
        <p:xfrm>
          <a:off x="333016" y="1752923"/>
          <a:ext cx="8496944" cy="496855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feld 1"/>
          <p:cNvSpPr txBox="1"/>
          <p:nvPr/>
        </p:nvSpPr>
        <p:spPr>
          <a:xfrm>
            <a:off x="323528" y="116632"/>
            <a:ext cx="8712968" cy="1692771"/>
          </a:xfrm>
          <a:prstGeom prst="rect">
            <a:avLst/>
          </a:prstGeom>
          <a:noFill/>
        </p:spPr>
        <p:txBody>
          <a:bodyPr wrap="square" rtlCol="0">
            <a:spAutoFit/>
          </a:bodyPr>
          <a:lstStyle/>
          <a:p>
            <a:pPr defTabSz="457200"/>
            <a:r>
              <a:rPr lang="de-DE" sz="2600" b="1" dirty="0">
                <a:solidFill>
                  <a:srgbClr val="0000CC"/>
                </a:solidFill>
                <a:latin typeface="Arial" panose="020B0604020202020204" pitchFamily="34" charset="0"/>
                <a:cs typeface="Arial" panose="020B0604020202020204" pitchFamily="34" charset="0"/>
              </a:rPr>
              <a:t>Einfluss von </a:t>
            </a:r>
            <a:r>
              <a:rPr lang="de-DE" sz="2600" b="1" dirty="0" err="1">
                <a:solidFill>
                  <a:srgbClr val="0000CC"/>
                </a:solidFill>
                <a:latin typeface="Arial" panose="020B0604020202020204" pitchFamily="34" charset="0"/>
                <a:cs typeface="Arial" panose="020B0604020202020204" pitchFamily="34" charset="0"/>
              </a:rPr>
              <a:t>Glucosezugabe</a:t>
            </a:r>
            <a:r>
              <a:rPr lang="de-DE" sz="2600" b="1" dirty="0">
                <a:solidFill>
                  <a:srgbClr val="0000CC"/>
                </a:solidFill>
                <a:latin typeface="Arial" panose="020B0604020202020204" pitchFamily="34" charset="0"/>
                <a:cs typeface="Arial" panose="020B0604020202020204" pitchFamily="34" charset="0"/>
              </a:rPr>
              <a:t> auf </a:t>
            </a:r>
            <a:r>
              <a:rPr lang="de-DE" sz="2600" b="1" dirty="0" smtClean="0">
                <a:solidFill>
                  <a:srgbClr val="0000CC"/>
                </a:solidFill>
                <a:latin typeface="Arial" panose="020B0604020202020204" pitchFamily="34" charset="0"/>
                <a:cs typeface="Arial" panose="020B0604020202020204" pitchFamily="34" charset="0"/>
              </a:rPr>
              <a:t>das </a:t>
            </a:r>
            <a:r>
              <a:rPr lang="de-DE" sz="2600" b="1" dirty="0">
                <a:solidFill>
                  <a:srgbClr val="0000CC"/>
                </a:solidFill>
                <a:latin typeface="Arial" panose="020B0604020202020204" pitchFamily="34" charset="0"/>
                <a:cs typeface="Arial" panose="020B0604020202020204" pitchFamily="34" charset="0"/>
              </a:rPr>
              <a:t>CAL-extrahierbare </a:t>
            </a:r>
            <a:r>
              <a:rPr lang="de-DE" sz="2600" b="1" dirty="0" smtClean="0">
                <a:solidFill>
                  <a:srgbClr val="0000CC"/>
                </a:solidFill>
                <a:latin typeface="Arial" panose="020B0604020202020204" pitchFamily="34" charset="0"/>
                <a:cs typeface="Arial" panose="020B0604020202020204" pitchFamily="34" charset="0"/>
              </a:rPr>
              <a:t>Phosphat nach Zugabe von Na-Phytat und </a:t>
            </a:r>
            <a:r>
              <a:rPr lang="de-DE" sz="2600" b="1" dirty="0" err="1" smtClean="0">
                <a:solidFill>
                  <a:srgbClr val="0000CC"/>
                </a:solidFill>
                <a:latin typeface="Arial" panose="020B0604020202020204" pitchFamily="34" charset="0"/>
                <a:cs typeface="Arial" panose="020B0604020202020204" pitchFamily="34" charset="0"/>
              </a:rPr>
              <a:t>Ca</a:t>
            </a:r>
            <a:r>
              <a:rPr lang="de-DE" sz="2600" b="1" dirty="0" smtClean="0">
                <a:solidFill>
                  <a:srgbClr val="0000CC"/>
                </a:solidFill>
                <a:latin typeface="Arial" panose="020B0604020202020204" pitchFamily="34" charset="0"/>
                <a:cs typeface="Arial" panose="020B0604020202020204" pitchFamily="34" charset="0"/>
              </a:rPr>
              <a:t>(H</a:t>
            </a:r>
            <a:r>
              <a:rPr lang="de-DE" sz="2600" b="1" baseline="-25000" dirty="0" smtClean="0">
                <a:solidFill>
                  <a:srgbClr val="0000CC"/>
                </a:solidFill>
                <a:latin typeface="Arial" panose="020B0604020202020204" pitchFamily="34" charset="0"/>
                <a:cs typeface="Arial" panose="020B0604020202020204" pitchFamily="34" charset="0"/>
              </a:rPr>
              <a:t>2</a:t>
            </a:r>
            <a:r>
              <a:rPr lang="de-DE" sz="2600" b="1" dirty="0" smtClean="0">
                <a:solidFill>
                  <a:srgbClr val="0000CC"/>
                </a:solidFill>
                <a:latin typeface="Arial" panose="020B0604020202020204" pitchFamily="34" charset="0"/>
                <a:cs typeface="Arial" panose="020B0604020202020204" pitchFamily="34" charset="0"/>
              </a:rPr>
              <a:t>PO</a:t>
            </a:r>
            <a:r>
              <a:rPr lang="de-DE" sz="2600" b="1" baseline="-25000" dirty="0" smtClean="0">
                <a:solidFill>
                  <a:srgbClr val="0000CC"/>
                </a:solidFill>
                <a:latin typeface="Arial" panose="020B0604020202020204" pitchFamily="34" charset="0"/>
                <a:cs typeface="Arial" panose="020B0604020202020204" pitchFamily="34" charset="0"/>
              </a:rPr>
              <a:t>4</a:t>
            </a:r>
            <a:r>
              <a:rPr lang="de-DE" sz="2600" b="1" dirty="0" smtClean="0">
                <a:solidFill>
                  <a:srgbClr val="0000CC"/>
                </a:solidFill>
                <a:latin typeface="Arial" panose="020B0604020202020204" pitchFamily="34" charset="0"/>
                <a:cs typeface="Arial" panose="020B0604020202020204" pitchFamily="34" charset="0"/>
              </a:rPr>
              <a:t>)</a:t>
            </a:r>
            <a:r>
              <a:rPr lang="de-DE" sz="2600" b="1" baseline="-25000" dirty="0" smtClean="0">
                <a:solidFill>
                  <a:srgbClr val="0000CC"/>
                </a:solidFill>
                <a:latin typeface="Arial" panose="020B0604020202020204" pitchFamily="34" charset="0"/>
                <a:cs typeface="Arial" panose="020B0604020202020204" pitchFamily="34" charset="0"/>
              </a:rPr>
              <a:t>2</a:t>
            </a:r>
            <a:r>
              <a:rPr lang="de-DE" sz="2600" b="1" dirty="0" smtClean="0">
                <a:solidFill>
                  <a:srgbClr val="0000CC"/>
                </a:solidFill>
                <a:latin typeface="Arial" panose="020B0604020202020204" pitchFamily="34" charset="0"/>
                <a:cs typeface="Arial" panose="020B0604020202020204" pitchFamily="34" charset="0"/>
              </a:rPr>
              <a:t> </a:t>
            </a:r>
            <a:r>
              <a:rPr lang="de-DE" sz="2600" b="1" dirty="0">
                <a:solidFill>
                  <a:srgbClr val="0000CC"/>
                </a:solidFill>
                <a:latin typeface="Arial" panose="020B0604020202020204" pitchFamily="34" charset="0"/>
                <a:cs typeface="Arial" panose="020B0604020202020204" pitchFamily="34" charset="0"/>
              </a:rPr>
              <a:t>am Beispiel des </a:t>
            </a:r>
            <a:r>
              <a:rPr lang="de-DE" sz="2600" b="1" dirty="0" err="1">
                <a:solidFill>
                  <a:srgbClr val="0000CC"/>
                </a:solidFill>
                <a:latin typeface="Arial" panose="020B0604020202020204" pitchFamily="34" charset="0"/>
                <a:cs typeface="Arial" panose="020B0604020202020204" pitchFamily="34" charset="0"/>
              </a:rPr>
              <a:t>Luvisol</a:t>
            </a:r>
            <a:r>
              <a:rPr lang="de-DE" sz="2600" b="1" dirty="0">
                <a:solidFill>
                  <a:srgbClr val="0000CC"/>
                </a:solidFill>
                <a:latin typeface="Arial" panose="020B0604020202020204" pitchFamily="34" charset="0"/>
                <a:cs typeface="Arial" panose="020B0604020202020204" pitchFamily="34" charset="0"/>
              </a:rPr>
              <a:t> Oberbodens </a:t>
            </a:r>
            <a:r>
              <a:rPr lang="de-DE" sz="2600" b="1" dirty="0" smtClean="0">
                <a:solidFill>
                  <a:srgbClr val="0000CC"/>
                </a:solidFill>
                <a:latin typeface="Arial" panose="020B0604020202020204" pitchFamily="34" charset="0"/>
                <a:cs typeface="Arial" panose="020B0604020202020204" pitchFamily="34" charset="0"/>
              </a:rPr>
              <a:t>(A. </a:t>
            </a:r>
            <a:r>
              <a:rPr lang="de-DE" sz="2600" b="1" dirty="0" err="1" smtClean="0">
                <a:solidFill>
                  <a:srgbClr val="0000CC"/>
                </a:solidFill>
                <a:latin typeface="Arial" panose="020B0604020202020204" pitchFamily="34" charset="0"/>
                <a:cs typeface="Arial" panose="020B0604020202020204" pitchFamily="34" charset="0"/>
              </a:rPr>
              <a:t>Wening</a:t>
            </a:r>
            <a:r>
              <a:rPr lang="de-DE" sz="2600" b="1" dirty="0" smtClean="0">
                <a:solidFill>
                  <a:srgbClr val="0000CC"/>
                </a:solidFill>
                <a:latin typeface="Arial" panose="020B0604020202020204" pitchFamily="34" charset="0"/>
                <a:cs typeface="Arial" panose="020B0604020202020204" pitchFamily="34" charset="0"/>
              </a:rPr>
              <a:t>, 2016)</a:t>
            </a:r>
            <a:endParaRPr lang="de-DE" sz="2600" b="1" dirty="0">
              <a:solidFill>
                <a:srgbClr val="0000CC"/>
              </a:solidFill>
              <a:latin typeface="Arial" panose="020B0604020202020204" pitchFamily="34" charset="0"/>
              <a:cs typeface="Arial" panose="020B0604020202020204" pitchFamily="34" charset="0"/>
            </a:endParaRPr>
          </a:p>
        </p:txBody>
      </p:sp>
      <p:sp>
        <p:nvSpPr>
          <p:cNvPr id="3" name="Foliennummernplatzhalter 2"/>
          <p:cNvSpPr>
            <a:spLocks noGrp="1"/>
          </p:cNvSpPr>
          <p:nvPr>
            <p:ph type="sldNum" sz="quarter" idx="12"/>
          </p:nvPr>
        </p:nvSpPr>
        <p:spPr/>
        <p:txBody>
          <a:bodyPr/>
          <a:lstStyle/>
          <a:p>
            <a:fld id="{55E47AE8-F78D-4644-8A24-4214E9BACB3F}" type="slidenum">
              <a:rPr lang="de-DE" smtClean="0">
                <a:solidFill>
                  <a:srgbClr val="000000">
                    <a:tint val="75000"/>
                  </a:srgbClr>
                </a:solidFill>
              </a:rPr>
              <a:pPr/>
              <a:t>46</a:t>
            </a:fld>
            <a:endParaRPr lang="de-DE">
              <a:solidFill>
                <a:srgbClr val="000000">
                  <a:tint val="75000"/>
                </a:srgbClr>
              </a:solidFill>
            </a:endParaRPr>
          </a:p>
        </p:txBody>
      </p:sp>
    </p:spTree>
    <p:extLst>
      <p:ext uri="{BB962C8B-B14F-4D97-AF65-F5344CB8AC3E}">
        <p14:creationId xmlns:p14="http://schemas.microsoft.com/office/powerpoint/2010/main" val="1202638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p:nvPr>
            <p:extLst>
              <p:ext uri="{D42A27DB-BD31-4B8C-83A1-F6EECF244321}">
                <p14:modId xmlns:p14="http://schemas.microsoft.com/office/powerpoint/2010/main" val="1523206295"/>
              </p:ext>
            </p:extLst>
          </p:nvPr>
        </p:nvGraphicFramePr>
        <p:xfrm>
          <a:off x="203894" y="1342017"/>
          <a:ext cx="8892481" cy="551598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Object 2"/>
          <p:cNvPicPr>
            <a:picLocks noChangeAspect="1" noChangeArrowheads="1"/>
          </p:cNvPicPr>
          <p:nvPr/>
        </p:nvPicPr>
        <p:blipFill>
          <a:blip r:embed="rId4" cstate="print"/>
          <a:srcRect/>
          <a:stretch>
            <a:fillRect/>
          </a:stretch>
        </p:blipFill>
        <p:spPr bwMode="auto">
          <a:xfrm>
            <a:off x="9484161" y="1810861"/>
            <a:ext cx="2632567" cy="660270"/>
          </a:xfrm>
          <a:prstGeom prst="rect">
            <a:avLst/>
          </a:prstGeom>
          <a:noFill/>
          <a:ln>
            <a:solidFill>
              <a:srgbClr val="FF0000"/>
            </a:solidFill>
          </a:ln>
        </p:spPr>
      </p:pic>
      <p:sp>
        <p:nvSpPr>
          <p:cNvPr id="3" name="Rechteck 2"/>
          <p:cNvSpPr/>
          <p:nvPr/>
        </p:nvSpPr>
        <p:spPr>
          <a:xfrm>
            <a:off x="179512" y="260648"/>
            <a:ext cx="8784976" cy="892552"/>
          </a:xfrm>
          <a:prstGeom prst="rect">
            <a:avLst/>
          </a:prstGeom>
        </p:spPr>
        <p:txBody>
          <a:bodyPr wrap="square">
            <a:spAutoFit/>
          </a:bodyPr>
          <a:lstStyle/>
          <a:p>
            <a:pPr algn="ctr" defTabSz="457200">
              <a:spcBef>
                <a:spcPct val="0"/>
              </a:spcBef>
            </a:pPr>
            <a:r>
              <a:rPr lang="de-DE" sz="2600" b="1" dirty="0">
                <a:solidFill>
                  <a:srgbClr val="0000CC"/>
                </a:solidFill>
                <a:latin typeface="Arial" panose="020B0604020202020204" pitchFamily="34" charset="0"/>
                <a:cs typeface="Arial" panose="020B0604020202020204" pitchFamily="34" charset="0"/>
              </a:rPr>
              <a:t>Relative Mineralisation von Na-Phytat in verschiedenen </a:t>
            </a:r>
            <a:r>
              <a:rPr lang="de-DE" sz="2600" b="1" dirty="0" smtClean="0">
                <a:solidFill>
                  <a:srgbClr val="0000CC"/>
                </a:solidFill>
                <a:latin typeface="Arial" panose="020B0604020202020204" pitchFamily="34" charset="0"/>
                <a:cs typeface="Arial" panose="020B0604020202020204" pitchFamily="34" charset="0"/>
              </a:rPr>
              <a:t>Böden ohne Glucose (A. </a:t>
            </a:r>
            <a:r>
              <a:rPr lang="de-DE" sz="2600" b="1" dirty="0" err="1" smtClean="0">
                <a:solidFill>
                  <a:srgbClr val="0000CC"/>
                </a:solidFill>
                <a:latin typeface="Arial" panose="020B0604020202020204" pitchFamily="34" charset="0"/>
                <a:cs typeface="Arial" panose="020B0604020202020204" pitchFamily="34" charset="0"/>
              </a:rPr>
              <a:t>Wening</a:t>
            </a:r>
            <a:r>
              <a:rPr lang="de-DE" sz="2600" b="1" dirty="0" smtClean="0">
                <a:solidFill>
                  <a:srgbClr val="0000CC"/>
                </a:solidFill>
                <a:latin typeface="Arial" panose="020B0604020202020204" pitchFamily="34" charset="0"/>
                <a:cs typeface="Arial" panose="020B0604020202020204" pitchFamily="34" charset="0"/>
              </a:rPr>
              <a:t>, 2016)</a:t>
            </a:r>
            <a:endParaRPr lang="de-DE" sz="2600" b="1" dirty="0">
              <a:solidFill>
                <a:srgbClr val="0000CC"/>
              </a:solidFill>
              <a:latin typeface="Arial" panose="020B0604020202020204" pitchFamily="34" charset="0"/>
              <a:cs typeface="Arial" panose="020B0604020202020204" pitchFamily="34" charset="0"/>
            </a:endParaRPr>
          </a:p>
        </p:txBody>
      </p:sp>
      <p:sp>
        <p:nvSpPr>
          <p:cNvPr id="4" name="Rechteck 3"/>
          <p:cNvSpPr/>
          <p:nvPr/>
        </p:nvSpPr>
        <p:spPr>
          <a:xfrm>
            <a:off x="9534783" y="3325038"/>
            <a:ext cx="4572000" cy="646331"/>
          </a:xfrm>
          <a:prstGeom prst="rect">
            <a:avLst/>
          </a:prstGeom>
        </p:spPr>
        <p:txBody>
          <a:bodyPr>
            <a:spAutoFit/>
          </a:bodyPr>
          <a:lstStyle/>
          <a:p>
            <a:pPr defTabSz="457200"/>
            <a:r>
              <a:rPr lang="de-DE" dirty="0">
                <a:solidFill>
                  <a:srgbClr val="000000"/>
                </a:solidFill>
              </a:rPr>
              <a:t>jeder Datenpunkt ist der Mittelwert</a:t>
            </a:r>
            <a:r>
              <a:rPr lang="en-US" dirty="0">
                <a:solidFill>
                  <a:srgbClr val="000000"/>
                </a:solidFill>
              </a:rPr>
              <a:t> ± </a:t>
            </a:r>
            <a:r>
              <a:rPr lang="en-US" dirty="0" err="1">
                <a:solidFill>
                  <a:srgbClr val="000000"/>
                </a:solidFill>
              </a:rPr>
              <a:t>Standardfehler</a:t>
            </a:r>
            <a:r>
              <a:rPr lang="en-US" dirty="0">
                <a:solidFill>
                  <a:srgbClr val="000000"/>
                </a:solidFill>
              </a:rPr>
              <a:t> </a:t>
            </a:r>
            <a:r>
              <a:rPr lang="en-US" dirty="0" err="1">
                <a:solidFill>
                  <a:srgbClr val="000000"/>
                </a:solidFill>
              </a:rPr>
              <a:t>aus</a:t>
            </a:r>
            <a:r>
              <a:rPr lang="en-US" dirty="0">
                <a:solidFill>
                  <a:srgbClr val="000000"/>
                </a:solidFill>
              </a:rPr>
              <a:t> 4 </a:t>
            </a:r>
            <a:r>
              <a:rPr lang="en-US" dirty="0" err="1">
                <a:solidFill>
                  <a:srgbClr val="000000"/>
                </a:solidFill>
              </a:rPr>
              <a:t>Wiederholungen</a:t>
            </a:r>
            <a:endParaRPr lang="de-DE" dirty="0">
              <a:solidFill>
                <a:srgbClr val="000000"/>
              </a:solidFill>
            </a:endParaRPr>
          </a:p>
        </p:txBody>
      </p:sp>
      <p:sp>
        <p:nvSpPr>
          <p:cNvPr id="2" name="Foliennummernplatzhalter 1"/>
          <p:cNvSpPr>
            <a:spLocks noGrp="1"/>
          </p:cNvSpPr>
          <p:nvPr>
            <p:ph type="sldNum" sz="quarter" idx="12"/>
          </p:nvPr>
        </p:nvSpPr>
        <p:spPr/>
        <p:txBody>
          <a:bodyPr/>
          <a:lstStyle/>
          <a:p>
            <a:fld id="{55E47AE8-F78D-4644-8A24-4214E9BACB3F}" type="slidenum">
              <a:rPr lang="de-DE" smtClean="0">
                <a:solidFill>
                  <a:srgbClr val="000000">
                    <a:tint val="75000"/>
                  </a:srgbClr>
                </a:solidFill>
              </a:rPr>
              <a:pPr/>
              <a:t>47</a:t>
            </a:fld>
            <a:endParaRPr lang="de-DE">
              <a:solidFill>
                <a:srgbClr val="000000">
                  <a:tint val="75000"/>
                </a:srgbClr>
              </a:solidFill>
            </a:endParaRPr>
          </a:p>
        </p:txBody>
      </p:sp>
    </p:spTree>
    <p:extLst>
      <p:ext uri="{BB962C8B-B14F-4D97-AF65-F5344CB8AC3E}">
        <p14:creationId xmlns:p14="http://schemas.microsoft.com/office/powerpoint/2010/main" val="22143838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584200" y="1498600"/>
          <a:ext cx="81280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119811" name="Text Box 3"/>
          <p:cNvSpPr txBox="1">
            <a:spLocks noChangeArrowheads="1"/>
          </p:cNvSpPr>
          <p:nvPr/>
        </p:nvSpPr>
        <p:spPr bwMode="auto">
          <a:xfrm>
            <a:off x="1127125" y="1150938"/>
            <a:ext cx="184150" cy="214312"/>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de-DE" altLang="de-DE" sz="800" smtClean="0">
              <a:solidFill>
                <a:srgbClr val="0000FF"/>
              </a:solidFill>
              <a:latin typeface="Times New Roman" pitchFamily="18" charset="0"/>
            </a:endParaRPr>
          </a:p>
        </p:txBody>
      </p:sp>
      <p:sp>
        <p:nvSpPr>
          <p:cNvPr id="119812" name="Text Box 4"/>
          <p:cNvSpPr txBox="1">
            <a:spLocks noChangeArrowheads="1"/>
          </p:cNvSpPr>
          <p:nvPr/>
        </p:nvSpPr>
        <p:spPr bwMode="auto">
          <a:xfrm>
            <a:off x="252413" y="381000"/>
            <a:ext cx="8891587" cy="885825"/>
          </a:xfrm>
          <a:prstGeom prst="rect">
            <a:avLst/>
          </a:prstGeom>
          <a:noFill/>
          <a:ln>
            <a:noFill/>
          </a:ln>
          <a:effectLst/>
          <a:extLst>
            <a:ext uri="{909E8E84-426E-40DD-AFC4-6F175D3DCCD1}">
              <a14:hiddenFill xmlns:a14="http://schemas.microsoft.com/office/drawing/2010/main">
                <a:solidFill>
                  <a:srgbClr val="66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2600" smtClean="0">
                <a:solidFill>
                  <a:srgbClr val="333399"/>
                </a:solidFill>
                <a:latin typeface="Comic Sans MS" pitchFamily="66" charset="0"/>
              </a:rPr>
              <a:t>Einfluss einer direkten Na-Phytat Zugabe</a:t>
            </a:r>
          </a:p>
          <a:p>
            <a:pPr algn="ctr" fontAlgn="base">
              <a:spcBef>
                <a:spcPct val="0"/>
              </a:spcBef>
              <a:spcAft>
                <a:spcPct val="0"/>
              </a:spcAft>
              <a:buFontTx/>
              <a:buNone/>
            </a:pPr>
            <a:r>
              <a:rPr lang="de-DE" altLang="de-DE" sz="2600" smtClean="0">
                <a:solidFill>
                  <a:srgbClr val="333399"/>
                </a:solidFill>
                <a:latin typeface="Comic Sans MS" pitchFamily="66" charset="0"/>
              </a:rPr>
              <a:t>(30 mg P/kg Boden) auf das CAL extrahierbare Phosphat</a:t>
            </a:r>
          </a:p>
        </p:txBody>
      </p:sp>
    </p:spTree>
    <p:extLst>
      <p:ext uri="{BB962C8B-B14F-4D97-AF65-F5344CB8AC3E}">
        <p14:creationId xmlns:p14="http://schemas.microsoft.com/office/powerpoint/2010/main" val="17471125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uppieren 1"/>
          <p:cNvGrpSpPr>
            <a:grpSpLocks/>
          </p:cNvGrpSpPr>
          <p:nvPr/>
        </p:nvGrpSpPr>
        <p:grpSpPr bwMode="auto">
          <a:xfrm>
            <a:off x="0" y="1385888"/>
            <a:ext cx="9144000" cy="5472112"/>
            <a:chOff x="4653136" y="6969224"/>
            <a:chExt cx="1902800" cy="1273746"/>
          </a:xfrm>
        </p:grpSpPr>
        <p:pic>
          <p:nvPicPr>
            <p:cNvPr id="108548" name="Picture 2" descr="IMGP53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36" y="6969224"/>
              <a:ext cx="1902800" cy="127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4755874" y="7689424"/>
              <a:ext cx="504110" cy="354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800" dirty="0" err="1">
                  <a:solidFill>
                    <a:prstClr val="white"/>
                  </a:solidFill>
                </a:rPr>
                <a:t>Control</a:t>
              </a:r>
              <a:r>
                <a:rPr lang="de-DE" sz="2800" dirty="0">
                  <a:solidFill>
                    <a:prstClr val="white"/>
                  </a:solidFill>
                </a:rPr>
                <a:t> </a:t>
              </a:r>
            </a:p>
          </p:txBody>
        </p:sp>
        <p:sp>
          <p:nvSpPr>
            <p:cNvPr id="5" name="Rechteck 4"/>
            <p:cNvSpPr/>
            <p:nvPr/>
          </p:nvSpPr>
          <p:spPr>
            <a:xfrm>
              <a:off x="5304911" y="7679447"/>
              <a:ext cx="576126" cy="354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600" dirty="0">
                <a:solidFill>
                  <a:prstClr val="white"/>
                </a:solidFill>
              </a:endParaRPr>
            </a:p>
            <a:p>
              <a:pPr algn="ctr">
                <a:defRPr/>
              </a:pPr>
              <a:r>
                <a:rPr lang="de-DE" sz="2800" dirty="0" err="1">
                  <a:solidFill>
                    <a:prstClr val="white"/>
                  </a:solidFill>
                </a:rPr>
                <a:t>Ca</a:t>
              </a:r>
              <a:r>
                <a:rPr lang="de-DE" sz="2800" dirty="0">
                  <a:solidFill>
                    <a:prstClr val="white"/>
                  </a:solidFill>
                </a:rPr>
                <a:t>(H</a:t>
              </a:r>
              <a:r>
                <a:rPr lang="de-DE" sz="2800" baseline="-25000" dirty="0">
                  <a:solidFill>
                    <a:prstClr val="white"/>
                  </a:solidFill>
                </a:rPr>
                <a:t>2</a:t>
              </a:r>
              <a:r>
                <a:rPr lang="de-DE" sz="2800" dirty="0">
                  <a:solidFill>
                    <a:prstClr val="white"/>
                  </a:solidFill>
                </a:rPr>
                <a:t>PO</a:t>
              </a:r>
              <a:r>
                <a:rPr lang="de-DE" sz="2800" baseline="-25000" dirty="0">
                  <a:solidFill>
                    <a:prstClr val="white"/>
                  </a:solidFill>
                </a:rPr>
                <a:t>4</a:t>
              </a:r>
              <a:r>
                <a:rPr lang="de-DE" sz="2800" dirty="0">
                  <a:solidFill>
                    <a:prstClr val="white"/>
                  </a:solidFill>
                </a:rPr>
                <a:t>)</a:t>
              </a:r>
              <a:r>
                <a:rPr lang="de-DE" sz="2800" baseline="-25000" dirty="0">
                  <a:solidFill>
                    <a:prstClr val="white"/>
                  </a:solidFill>
                </a:rPr>
                <a:t>2</a:t>
              </a:r>
              <a:r>
                <a:rPr lang="de-DE" sz="2800" dirty="0">
                  <a:solidFill>
                    <a:prstClr val="white"/>
                  </a:solidFill>
                </a:rPr>
                <a:t> </a:t>
              </a:r>
            </a:p>
            <a:p>
              <a:pPr algn="ctr">
                <a:defRPr/>
              </a:pPr>
              <a:endParaRPr lang="de-DE" sz="2000" dirty="0">
                <a:solidFill>
                  <a:prstClr val="white"/>
                </a:solidFill>
              </a:endParaRPr>
            </a:p>
          </p:txBody>
        </p:sp>
        <p:sp>
          <p:nvSpPr>
            <p:cNvPr id="6" name="Rechteck 5"/>
            <p:cNvSpPr/>
            <p:nvPr/>
          </p:nvSpPr>
          <p:spPr>
            <a:xfrm>
              <a:off x="5944463" y="7685360"/>
              <a:ext cx="575795" cy="36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600" dirty="0">
                <a:solidFill>
                  <a:prstClr val="white"/>
                </a:solidFill>
              </a:endParaRPr>
            </a:p>
            <a:p>
              <a:pPr algn="ctr">
                <a:defRPr/>
              </a:pPr>
              <a:r>
                <a:rPr lang="de-DE" sz="2800" dirty="0">
                  <a:solidFill>
                    <a:prstClr val="white"/>
                  </a:solidFill>
                </a:rPr>
                <a:t>Na-</a:t>
              </a:r>
              <a:r>
                <a:rPr lang="de-DE" sz="2800" dirty="0" err="1">
                  <a:solidFill>
                    <a:prstClr val="white"/>
                  </a:solidFill>
                </a:rPr>
                <a:t>phytate</a:t>
              </a:r>
              <a:endParaRPr lang="de-DE" sz="2800" dirty="0">
                <a:solidFill>
                  <a:prstClr val="white"/>
                </a:solidFill>
              </a:endParaRPr>
            </a:p>
          </p:txBody>
        </p:sp>
      </p:grpSp>
      <p:sp>
        <p:nvSpPr>
          <p:cNvPr id="108547" name="Rechteck 6"/>
          <p:cNvSpPr>
            <a:spLocks noChangeArrowheads="1"/>
          </p:cNvSpPr>
          <p:nvPr/>
        </p:nvSpPr>
        <p:spPr bwMode="auto">
          <a:xfrm>
            <a:off x="179388"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de-DE" sz="2000" smtClean="0">
                <a:solidFill>
                  <a:srgbClr val="0000FF"/>
                </a:solidFill>
                <a:latin typeface="Arial" charset="0"/>
                <a:cs typeface="Times New Roman" pitchFamily="18" charset="0"/>
              </a:rPr>
              <a:t>Effect of a P-fertilization (100 mg P kg</a:t>
            </a:r>
            <a:r>
              <a:rPr lang="en-GB" altLang="de-DE" sz="2000" baseline="30000" smtClean="0">
                <a:solidFill>
                  <a:srgbClr val="0000FF"/>
                </a:solidFill>
                <a:latin typeface="Arial" charset="0"/>
                <a:cs typeface="Times New Roman" pitchFamily="18" charset="0"/>
              </a:rPr>
              <a:t>-1</a:t>
            </a:r>
            <a:r>
              <a:rPr lang="en-GB" altLang="de-DE" sz="2000" smtClean="0">
                <a:solidFill>
                  <a:srgbClr val="0000FF"/>
                </a:solidFill>
                <a:latin typeface="Arial" charset="0"/>
                <a:cs typeface="Times New Roman" pitchFamily="18" charset="0"/>
              </a:rPr>
              <a:t> Boden) in form of Na-hexaphytate</a:t>
            </a:r>
          </a:p>
          <a:p>
            <a:pPr eaLnBrk="1" fontAlgn="base" hangingPunct="1">
              <a:spcBef>
                <a:spcPct val="0"/>
              </a:spcBef>
              <a:spcAft>
                <a:spcPct val="0"/>
              </a:spcAft>
              <a:buFontTx/>
              <a:buNone/>
            </a:pPr>
            <a:r>
              <a:rPr lang="en-GB" altLang="de-DE" sz="2000" smtClean="0">
                <a:solidFill>
                  <a:srgbClr val="0000FF"/>
                </a:solidFill>
                <a:latin typeface="Arial" charset="0"/>
                <a:cs typeface="Times New Roman" pitchFamily="18" charset="0"/>
              </a:rPr>
              <a:t> (C</a:t>
            </a:r>
            <a:r>
              <a:rPr lang="en-GB" altLang="de-DE" sz="2000" baseline="-30000" smtClean="0">
                <a:solidFill>
                  <a:srgbClr val="0000FF"/>
                </a:solidFill>
                <a:latin typeface="Arial" charset="0"/>
                <a:cs typeface="Times New Roman" pitchFamily="18" charset="0"/>
              </a:rPr>
              <a:t>6</a:t>
            </a:r>
            <a:r>
              <a:rPr lang="en-GB" altLang="de-DE" sz="2000" smtClean="0">
                <a:solidFill>
                  <a:srgbClr val="0000FF"/>
                </a:solidFill>
                <a:latin typeface="Arial" charset="0"/>
                <a:cs typeface="Times New Roman" pitchFamily="18" charset="0"/>
              </a:rPr>
              <a:t>H</a:t>
            </a:r>
            <a:r>
              <a:rPr lang="en-GB" altLang="de-DE" sz="2000" baseline="-30000" smtClean="0">
                <a:solidFill>
                  <a:srgbClr val="0000FF"/>
                </a:solidFill>
                <a:latin typeface="Arial" charset="0"/>
                <a:cs typeface="Times New Roman" pitchFamily="18" charset="0"/>
              </a:rPr>
              <a:t>6</a:t>
            </a:r>
            <a:r>
              <a:rPr lang="en-GB" altLang="de-DE" sz="2000" smtClean="0">
                <a:solidFill>
                  <a:srgbClr val="0000FF"/>
                </a:solidFill>
                <a:latin typeface="Arial" charset="0"/>
                <a:cs typeface="Times New Roman" pitchFamily="18" charset="0"/>
              </a:rPr>
              <a:t>O</a:t>
            </a:r>
            <a:r>
              <a:rPr lang="en-GB" altLang="de-DE" sz="2000" baseline="-30000" smtClean="0">
                <a:solidFill>
                  <a:srgbClr val="0000FF"/>
                </a:solidFill>
                <a:latin typeface="Arial" charset="0"/>
                <a:cs typeface="Times New Roman" pitchFamily="18" charset="0"/>
              </a:rPr>
              <a:t>24</a:t>
            </a:r>
            <a:r>
              <a:rPr lang="en-GB" altLang="de-DE" sz="2000" smtClean="0">
                <a:solidFill>
                  <a:srgbClr val="0000FF"/>
                </a:solidFill>
                <a:latin typeface="Arial" charset="0"/>
                <a:cs typeface="Times New Roman" pitchFamily="18" charset="0"/>
              </a:rPr>
              <a:t>P</a:t>
            </a:r>
            <a:r>
              <a:rPr lang="en-GB" altLang="de-DE" sz="2000" baseline="-30000" smtClean="0">
                <a:solidFill>
                  <a:srgbClr val="0000FF"/>
                </a:solidFill>
                <a:latin typeface="Arial" charset="0"/>
                <a:cs typeface="Times New Roman" pitchFamily="18" charset="0"/>
              </a:rPr>
              <a:t>6</a:t>
            </a:r>
            <a:r>
              <a:rPr lang="en-GB" altLang="de-DE" sz="2000" smtClean="0">
                <a:solidFill>
                  <a:srgbClr val="0000FF"/>
                </a:solidFill>
                <a:latin typeface="Arial" charset="0"/>
                <a:cs typeface="Times New Roman" pitchFamily="18" charset="0"/>
              </a:rPr>
              <a:t>Na</a:t>
            </a:r>
            <a:r>
              <a:rPr lang="en-GB" altLang="de-DE" sz="2000" baseline="-30000" smtClean="0">
                <a:solidFill>
                  <a:srgbClr val="0000FF"/>
                </a:solidFill>
                <a:latin typeface="Arial" charset="0"/>
                <a:cs typeface="Times New Roman" pitchFamily="18" charset="0"/>
              </a:rPr>
              <a:t>12</a:t>
            </a:r>
            <a:r>
              <a:rPr lang="en-GB" altLang="de-DE" sz="2000" smtClean="0">
                <a:solidFill>
                  <a:srgbClr val="0000FF"/>
                </a:solidFill>
                <a:latin typeface="Arial" charset="0"/>
                <a:cs typeface="Times New Roman" pitchFamily="18" charset="0"/>
              </a:rPr>
              <a:t>) and Ca (H</a:t>
            </a:r>
            <a:r>
              <a:rPr lang="en-GB" altLang="de-DE" sz="2000" baseline="-30000" smtClean="0">
                <a:solidFill>
                  <a:srgbClr val="0000FF"/>
                </a:solidFill>
                <a:latin typeface="Arial" charset="0"/>
                <a:cs typeface="Times New Roman" pitchFamily="18" charset="0"/>
              </a:rPr>
              <a:t>2</a:t>
            </a:r>
            <a:r>
              <a:rPr lang="en-GB" altLang="de-DE" sz="2000" smtClean="0">
                <a:solidFill>
                  <a:srgbClr val="0000FF"/>
                </a:solidFill>
                <a:latin typeface="Arial" charset="0"/>
                <a:cs typeface="Times New Roman" pitchFamily="18" charset="0"/>
              </a:rPr>
              <a:t>PO</a:t>
            </a:r>
            <a:r>
              <a:rPr lang="en-GB" altLang="de-DE" sz="2000" baseline="-30000" smtClean="0">
                <a:solidFill>
                  <a:srgbClr val="0000FF"/>
                </a:solidFill>
                <a:latin typeface="Arial" charset="0"/>
                <a:cs typeface="Times New Roman" pitchFamily="18" charset="0"/>
              </a:rPr>
              <a:t>4</a:t>
            </a:r>
            <a:r>
              <a:rPr lang="en-GB" altLang="de-DE" sz="2000" smtClean="0">
                <a:solidFill>
                  <a:srgbClr val="0000FF"/>
                </a:solidFill>
                <a:latin typeface="Arial" charset="0"/>
                <a:cs typeface="Times New Roman" pitchFamily="18" charset="0"/>
              </a:rPr>
              <a:t>)</a:t>
            </a:r>
            <a:r>
              <a:rPr lang="en-GB" altLang="de-DE" sz="2000" baseline="-30000" smtClean="0">
                <a:solidFill>
                  <a:srgbClr val="0000FF"/>
                </a:solidFill>
                <a:latin typeface="Arial" charset="0"/>
                <a:cs typeface="Times New Roman" pitchFamily="18" charset="0"/>
              </a:rPr>
              <a:t>2</a:t>
            </a:r>
            <a:r>
              <a:rPr lang="en-GB" altLang="de-DE" sz="2000" smtClean="0">
                <a:solidFill>
                  <a:srgbClr val="0000FF"/>
                </a:solidFill>
                <a:latin typeface="Arial" charset="0"/>
                <a:cs typeface="Times New Roman" pitchFamily="18" charset="0"/>
              </a:rPr>
              <a:t> on the grwoth of potato, cv. Belana.</a:t>
            </a:r>
          </a:p>
          <a:p>
            <a:pPr eaLnBrk="1" fontAlgn="base" hangingPunct="1">
              <a:spcBef>
                <a:spcPct val="0"/>
              </a:spcBef>
              <a:spcAft>
                <a:spcPct val="0"/>
              </a:spcAft>
              <a:buFontTx/>
              <a:buNone/>
            </a:pPr>
            <a:r>
              <a:rPr lang="en-GB" altLang="de-DE" sz="2000" smtClean="0">
                <a:solidFill>
                  <a:srgbClr val="0000FF"/>
                </a:solidFill>
                <a:latin typeface="Arial" charset="0"/>
              </a:rPr>
              <a:t>(Alexandra Wening, unveröffentlicht)</a:t>
            </a:r>
            <a:endParaRPr lang="de-DE" altLang="de-DE" sz="2000" smtClean="0">
              <a:solidFill>
                <a:srgbClr val="0000FF"/>
              </a:solidFill>
              <a:latin typeface="Arial" charset="0"/>
            </a:endParaRPr>
          </a:p>
        </p:txBody>
      </p:sp>
    </p:spTree>
    <p:extLst>
      <p:ext uri="{BB962C8B-B14F-4D97-AF65-F5344CB8AC3E}">
        <p14:creationId xmlns:p14="http://schemas.microsoft.com/office/powerpoint/2010/main" val="3770537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520" y="474345"/>
            <a:ext cx="8712968" cy="4801314"/>
          </a:xfrm>
          <a:prstGeom prst="rect">
            <a:avLst/>
          </a:prstGeom>
        </p:spPr>
        <p:txBody>
          <a:bodyPr wrap="square">
            <a:spAutoFit/>
          </a:bodyPr>
          <a:lstStyle/>
          <a:p>
            <a:r>
              <a:rPr lang="de-DE" dirty="0" smtClean="0">
                <a:solidFill>
                  <a:prstClr val="black"/>
                </a:solidFill>
              </a:rPr>
              <a:t> </a:t>
            </a:r>
          </a:p>
          <a:p>
            <a:r>
              <a:rPr lang="de-DE" dirty="0" smtClean="0">
                <a:solidFill>
                  <a:prstClr val="black"/>
                </a:solidFill>
              </a:rPr>
              <a:t>„ In den Versuchen, welche das </a:t>
            </a:r>
            <a:r>
              <a:rPr lang="de-DE" dirty="0" err="1" smtClean="0">
                <a:solidFill>
                  <a:prstClr val="black"/>
                </a:solidFill>
              </a:rPr>
              <a:t>Generalcomite</a:t>
            </a:r>
            <a:r>
              <a:rPr lang="de-DE" dirty="0" smtClean="0">
                <a:solidFill>
                  <a:prstClr val="black"/>
                </a:solidFill>
              </a:rPr>
              <a:t> des landwirtschaftlichen Vereins in Beiern im Jahre 1857 über die Wirkungen des </a:t>
            </a:r>
            <a:r>
              <a:rPr lang="de-DE" dirty="0" err="1" smtClean="0">
                <a:solidFill>
                  <a:prstClr val="black"/>
                </a:solidFill>
              </a:rPr>
              <a:t>Phosporits</a:t>
            </a:r>
            <a:r>
              <a:rPr lang="de-DE" dirty="0" smtClean="0">
                <a:solidFill>
                  <a:prstClr val="black"/>
                </a:solidFill>
              </a:rPr>
              <a:t> auf den an Phosphorsäure armen Feldern in </a:t>
            </a:r>
            <a:r>
              <a:rPr lang="de-DE" dirty="0" err="1" smtClean="0">
                <a:solidFill>
                  <a:prstClr val="black"/>
                </a:solidFill>
              </a:rPr>
              <a:t>Schleissheim</a:t>
            </a:r>
            <a:r>
              <a:rPr lang="de-DE" dirty="0" smtClean="0">
                <a:solidFill>
                  <a:prstClr val="black"/>
                </a:solidFill>
              </a:rPr>
              <a:t> anstellen </a:t>
            </a:r>
            <a:r>
              <a:rPr lang="de-DE" dirty="0" err="1" smtClean="0">
                <a:solidFill>
                  <a:prstClr val="black"/>
                </a:solidFill>
              </a:rPr>
              <a:t>liess</a:t>
            </a:r>
            <a:r>
              <a:rPr lang="de-DE" dirty="0" smtClean="0">
                <a:solidFill>
                  <a:prstClr val="black"/>
                </a:solidFill>
              </a:rPr>
              <a:t>, wurden auf zwei Strecken Feld, wovon das eine pro </a:t>
            </a:r>
            <a:r>
              <a:rPr lang="de-DE" dirty="0" err="1" smtClean="0">
                <a:solidFill>
                  <a:prstClr val="black"/>
                </a:solidFill>
              </a:rPr>
              <a:t>Hectare</a:t>
            </a:r>
            <a:r>
              <a:rPr lang="de-DE" dirty="0" smtClean="0">
                <a:solidFill>
                  <a:prstClr val="black"/>
                </a:solidFill>
              </a:rPr>
              <a:t> mit 241,4 Kg Phosphorsäure (657,4 Kg Phosphorit mit Schwefelsäure aufgeschlossen) gedüngt worden war, folgende Erträge in Sommerweizen geerntet:</a:t>
            </a:r>
          </a:p>
          <a:p>
            <a:r>
              <a:rPr lang="de-DE" dirty="0" smtClean="0">
                <a:solidFill>
                  <a:prstClr val="black"/>
                </a:solidFill>
              </a:rPr>
              <a:t>			</a:t>
            </a:r>
          </a:p>
          <a:p>
            <a:r>
              <a:rPr lang="de-DE" dirty="0" smtClean="0">
                <a:solidFill>
                  <a:prstClr val="black"/>
                </a:solidFill>
              </a:rPr>
              <a:t>			1857</a:t>
            </a:r>
          </a:p>
          <a:p>
            <a:r>
              <a:rPr lang="de-DE" dirty="0" smtClean="0">
                <a:solidFill>
                  <a:prstClr val="black"/>
                </a:solidFill>
              </a:rPr>
              <a:t>			Gesamternte	Korn			Stroh</a:t>
            </a:r>
          </a:p>
          <a:p>
            <a:r>
              <a:rPr lang="de-DE" dirty="0" smtClean="0">
                <a:solidFill>
                  <a:prstClr val="black"/>
                </a:solidFill>
              </a:rPr>
              <a:t>Gedüngt mit 657 Kg </a:t>
            </a:r>
          </a:p>
          <a:p>
            <a:r>
              <a:rPr lang="de-DE" dirty="0" smtClean="0">
                <a:solidFill>
                  <a:prstClr val="black"/>
                </a:solidFill>
              </a:rPr>
              <a:t>phosphorsaurem Kalk	5114,7 Kg	1301,7 Kg		3813,0 Kg</a:t>
            </a:r>
          </a:p>
          <a:p>
            <a:endParaRPr lang="de-DE" dirty="0" smtClean="0">
              <a:solidFill>
                <a:prstClr val="black"/>
              </a:solidFill>
            </a:endParaRPr>
          </a:p>
          <a:p>
            <a:r>
              <a:rPr lang="de-DE" dirty="0" err="1" smtClean="0">
                <a:solidFill>
                  <a:prstClr val="black"/>
                </a:solidFill>
              </a:rPr>
              <a:t>Ungedüngt</a:t>
            </a:r>
            <a:r>
              <a:rPr lang="de-DE" dirty="0" smtClean="0">
                <a:solidFill>
                  <a:prstClr val="black"/>
                </a:solidFill>
              </a:rPr>
              <a:t>		2301,0 „		 644,3 „			1656,7 „															</a:t>
            </a:r>
          </a:p>
          <a:p>
            <a:r>
              <a:rPr lang="de-DE" dirty="0" smtClean="0">
                <a:solidFill>
                  <a:prstClr val="black"/>
                </a:solidFill>
              </a:rPr>
              <a:t>		</a:t>
            </a:r>
          </a:p>
          <a:p>
            <a:r>
              <a:rPr lang="de-DE" dirty="0" smtClean="0">
                <a:solidFill>
                  <a:prstClr val="black"/>
                </a:solidFill>
              </a:rPr>
              <a:t> </a:t>
            </a:r>
          </a:p>
        </p:txBody>
      </p:sp>
    </p:spTree>
    <p:extLst>
      <p:ext uri="{BB962C8B-B14F-4D97-AF65-F5344CB8AC3E}">
        <p14:creationId xmlns:p14="http://schemas.microsoft.com/office/powerpoint/2010/main" val="1691463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3"/>
          <p:cNvGraphicFramePr>
            <a:graphicFrameLocks/>
          </p:cNvGraphicFramePr>
          <p:nvPr/>
        </p:nvGraphicFramePr>
        <p:xfrm>
          <a:off x="179512" y="1628800"/>
          <a:ext cx="8136904"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109571" name="Rechteck 2"/>
          <p:cNvSpPr>
            <a:spLocks noChangeArrowheads="1"/>
          </p:cNvSpPr>
          <p:nvPr/>
        </p:nvSpPr>
        <p:spPr bwMode="auto">
          <a:xfrm>
            <a:off x="250825" y="260350"/>
            <a:ext cx="80660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eaLnBrk="1" fontAlgn="base" hangingPunct="1">
              <a:spcBef>
                <a:spcPct val="0"/>
              </a:spcBef>
              <a:spcAft>
                <a:spcPct val="0"/>
              </a:spcAft>
              <a:buNone/>
            </a:pPr>
            <a:r>
              <a:rPr lang="en-GB" altLang="de-DE" sz="2000" dirty="0">
                <a:solidFill>
                  <a:srgbClr val="0000FF"/>
                </a:solidFill>
                <a:latin typeface="Arial" charset="0"/>
                <a:cs typeface="Times New Roman" pitchFamily="18" charset="0"/>
              </a:rPr>
              <a:t>Relative P-</a:t>
            </a:r>
            <a:r>
              <a:rPr lang="en-GB" altLang="de-DE" sz="2000" dirty="0" err="1">
                <a:solidFill>
                  <a:srgbClr val="0000FF"/>
                </a:solidFill>
                <a:latin typeface="Arial" charset="0"/>
                <a:cs typeface="Times New Roman" pitchFamily="18" charset="0"/>
              </a:rPr>
              <a:t>Aufnahmeeffizienz</a:t>
            </a:r>
            <a:r>
              <a:rPr lang="en-GB" altLang="de-DE" sz="2000" dirty="0">
                <a:solidFill>
                  <a:srgbClr val="0000FF"/>
                </a:solidFill>
                <a:latin typeface="Arial" charset="0"/>
                <a:cs typeface="Times New Roman" pitchFamily="18" charset="0"/>
              </a:rPr>
              <a:t> von </a:t>
            </a:r>
            <a:r>
              <a:rPr lang="en-GB" altLang="de-DE" sz="2000" dirty="0" err="1">
                <a:solidFill>
                  <a:srgbClr val="0000FF"/>
                </a:solidFill>
                <a:latin typeface="Arial" charset="0"/>
                <a:cs typeface="Times New Roman" pitchFamily="18" charset="0"/>
              </a:rPr>
              <a:t>verschiedenen</a:t>
            </a:r>
            <a:r>
              <a:rPr lang="en-GB" altLang="de-DE" sz="2000" dirty="0">
                <a:solidFill>
                  <a:srgbClr val="0000FF"/>
                </a:solidFill>
                <a:latin typeface="Arial" charset="0"/>
                <a:cs typeface="Times New Roman" pitchFamily="18" charset="0"/>
              </a:rPr>
              <a:t> </a:t>
            </a:r>
            <a:r>
              <a:rPr lang="en-GB" altLang="de-DE" sz="2000" dirty="0" err="1">
                <a:solidFill>
                  <a:srgbClr val="0000FF"/>
                </a:solidFill>
                <a:latin typeface="Arial" charset="0"/>
                <a:cs typeface="Times New Roman" pitchFamily="18" charset="0"/>
              </a:rPr>
              <a:t>Pflanzen</a:t>
            </a:r>
            <a:r>
              <a:rPr lang="en-GB" altLang="de-DE" sz="2000" dirty="0">
                <a:solidFill>
                  <a:srgbClr val="0000FF"/>
                </a:solidFill>
                <a:latin typeface="Arial" charset="0"/>
                <a:cs typeface="Times New Roman" pitchFamily="18" charset="0"/>
              </a:rPr>
              <a:t> </a:t>
            </a:r>
            <a:r>
              <a:rPr lang="en-GB" altLang="de-DE" sz="2000" dirty="0" err="1">
                <a:solidFill>
                  <a:srgbClr val="0000FF"/>
                </a:solidFill>
                <a:latin typeface="Arial" charset="0"/>
                <a:cs typeface="Times New Roman" pitchFamily="18" charset="0"/>
              </a:rPr>
              <a:t>für</a:t>
            </a:r>
            <a:r>
              <a:rPr lang="en-GB" altLang="de-DE" sz="2000" dirty="0">
                <a:solidFill>
                  <a:srgbClr val="0000FF"/>
                </a:solidFill>
                <a:latin typeface="Arial" charset="0"/>
                <a:cs typeface="Times New Roman" pitchFamily="18" charset="0"/>
              </a:rPr>
              <a:t> </a:t>
            </a:r>
            <a:r>
              <a:rPr lang="en-GB" altLang="de-DE" sz="2000" dirty="0" smtClean="0">
                <a:solidFill>
                  <a:srgbClr val="0000FF"/>
                </a:solidFill>
                <a:latin typeface="Arial" charset="0"/>
                <a:cs typeface="Times New Roman" pitchFamily="18" charset="0"/>
              </a:rPr>
              <a:t>Na-</a:t>
            </a:r>
            <a:r>
              <a:rPr lang="en-GB" altLang="de-DE" sz="2000" dirty="0" err="1" smtClean="0">
                <a:solidFill>
                  <a:srgbClr val="0000FF"/>
                </a:solidFill>
                <a:latin typeface="Arial" charset="0"/>
                <a:cs typeface="Times New Roman" pitchFamily="18" charset="0"/>
              </a:rPr>
              <a:t>Hexaphytat</a:t>
            </a:r>
            <a:r>
              <a:rPr lang="en-GB" altLang="de-DE" sz="2000" dirty="0" smtClean="0">
                <a:solidFill>
                  <a:srgbClr val="0000FF"/>
                </a:solidFill>
                <a:latin typeface="Arial" charset="0"/>
                <a:cs typeface="Times New Roman" pitchFamily="18" charset="0"/>
              </a:rPr>
              <a:t> (</a:t>
            </a:r>
            <a:r>
              <a:rPr lang="en-GB" altLang="de-DE" sz="2000" dirty="0">
                <a:solidFill>
                  <a:srgbClr val="0000FF"/>
                </a:solidFill>
                <a:latin typeface="Arial" charset="0"/>
                <a:cs typeface="Times New Roman" pitchFamily="18" charset="0"/>
              </a:rPr>
              <a:t>C</a:t>
            </a:r>
            <a:r>
              <a:rPr lang="en-GB" altLang="de-DE" sz="2000" baseline="-30000" dirty="0">
                <a:solidFill>
                  <a:srgbClr val="0000FF"/>
                </a:solidFill>
                <a:latin typeface="Arial" charset="0"/>
                <a:cs typeface="Times New Roman" pitchFamily="18" charset="0"/>
              </a:rPr>
              <a:t>6</a:t>
            </a:r>
            <a:r>
              <a:rPr lang="en-GB" altLang="de-DE" sz="2000" dirty="0">
                <a:solidFill>
                  <a:srgbClr val="0000FF"/>
                </a:solidFill>
                <a:latin typeface="Arial" charset="0"/>
                <a:cs typeface="Times New Roman" pitchFamily="18" charset="0"/>
              </a:rPr>
              <a:t>H</a:t>
            </a:r>
            <a:r>
              <a:rPr lang="en-GB" altLang="de-DE" sz="2000" baseline="-30000" dirty="0">
                <a:solidFill>
                  <a:srgbClr val="0000FF"/>
                </a:solidFill>
                <a:latin typeface="Arial" charset="0"/>
                <a:cs typeface="Times New Roman" pitchFamily="18" charset="0"/>
              </a:rPr>
              <a:t>6</a:t>
            </a:r>
            <a:r>
              <a:rPr lang="en-GB" altLang="de-DE" sz="2000" dirty="0">
                <a:solidFill>
                  <a:srgbClr val="0000FF"/>
                </a:solidFill>
                <a:latin typeface="Arial" charset="0"/>
                <a:cs typeface="Times New Roman" pitchFamily="18" charset="0"/>
              </a:rPr>
              <a:t>O</a:t>
            </a:r>
            <a:r>
              <a:rPr lang="en-GB" altLang="de-DE" sz="2000" baseline="-30000" dirty="0">
                <a:solidFill>
                  <a:srgbClr val="0000FF"/>
                </a:solidFill>
                <a:latin typeface="Arial" charset="0"/>
                <a:cs typeface="Times New Roman" pitchFamily="18" charset="0"/>
              </a:rPr>
              <a:t>24</a:t>
            </a:r>
            <a:r>
              <a:rPr lang="en-GB" altLang="de-DE" sz="2000" dirty="0">
                <a:solidFill>
                  <a:srgbClr val="0000FF"/>
                </a:solidFill>
                <a:latin typeface="Arial" charset="0"/>
                <a:cs typeface="Times New Roman" pitchFamily="18" charset="0"/>
              </a:rPr>
              <a:t>P</a:t>
            </a:r>
            <a:r>
              <a:rPr lang="en-GB" altLang="de-DE" sz="2000" baseline="-30000" dirty="0">
                <a:solidFill>
                  <a:srgbClr val="0000FF"/>
                </a:solidFill>
                <a:latin typeface="Arial" charset="0"/>
                <a:cs typeface="Times New Roman" pitchFamily="18" charset="0"/>
              </a:rPr>
              <a:t>6</a:t>
            </a:r>
            <a:r>
              <a:rPr lang="en-GB" altLang="de-DE" sz="2000" dirty="0">
                <a:solidFill>
                  <a:srgbClr val="0000FF"/>
                </a:solidFill>
                <a:latin typeface="Arial" charset="0"/>
                <a:cs typeface="Times New Roman" pitchFamily="18" charset="0"/>
              </a:rPr>
              <a:t>Na</a:t>
            </a:r>
            <a:r>
              <a:rPr lang="en-GB" altLang="de-DE" sz="2000" baseline="-30000" dirty="0">
                <a:solidFill>
                  <a:srgbClr val="0000FF"/>
                </a:solidFill>
                <a:latin typeface="Arial" charset="0"/>
                <a:cs typeface="Times New Roman" pitchFamily="18" charset="0"/>
              </a:rPr>
              <a:t>12</a:t>
            </a:r>
            <a:r>
              <a:rPr lang="en-GB" altLang="de-DE" sz="2000" dirty="0">
                <a:solidFill>
                  <a:srgbClr val="0000FF"/>
                </a:solidFill>
                <a:latin typeface="Arial" charset="0"/>
                <a:cs typeface="Times New Roman" pitchFamily="18" charset="0"/>
              </a:rPr>
              <a:t>). P-</a:t>
            </a:r>
            <a:r>
              <a:rPr lang="en-GB" altLang="de-DE" sz="2000" dirty="0" err="1">
                <a:solidFill>
                  <a:srgbClr val="0000FF"/>
                </a:solidFill>
                <a:latin typeface="Arial" charset="0"/>
                <a:cs typeface="Times New Roman" pitchFamily="18" charset="0"/>
              </a:rPr>
              <a:t>Aufnahme</a:t>
            </a:r>
            <a:r>
              <a:rPr lang="en-GB" altLang="de-DE" sz="2000" dirty="0">
                <a:solidFill>
                  <a:srgbClr val="0000FF"/>
                </a:solidFill>
                <a:latin typeface="Arial" charset="0"/>
                <a:cs typeface="Times New Roman" pitchFamily="18" charset="0"/>
              </a:rPr>
              <a:t> der Ca(H</a:t>
            </a:r>
            <a:r>
              <a:rPr lang="en-GB" altLang="de-DE" sz="2000" baseline="-30000" dirty="0">
                <a:solidFill>
                  <a:srgbClr val="0000FF"/>
                </a:solidFill>
                <a:latin typeface="Arial" charset="0"/>
                <a:cs typeface="Times New Roman" pitchFamily="18" charset="0"/>
              </a:rPr>
              <a:t>2</a:t>
            </a:r>
            <a:r>
              <a:rPr lang="en-GB" altLang="de-DE" sz="2000" dirty="0">
                <a:solidFill>
                  <a:srgbClr val="0000FF"/>
                </a:solidFill>
                <a:latin typeface="Arial" charset="0"/>
                <a:cs typeface="Times New Roman" pitchFamily="18" charset="0"/>
              </a:rPr>
              <a:t>PO</a:t>
            </a:r>
            <a:r>
              <a:rPr lang="en-GB" altLang="de-DE" sz="2000" baseline="-30000" dirty="0">
                <a:solidFill>
                  <a:srgbClr val="0000FF"/>
                </a:solidFill>
                <a:latin typeface="Arial" charset="0"/>
                <a:cs typeface="Times New Roman" pitchFamily="18" charset="0"/>
              </a:rPr>
              <a:t>4</a:t>
            </a:r>
            <a:r>
              <a:rPr lang="en-GB" altLang="de-DE" sz="2000" dirty="0">
                <a:solidFill>
                  <a:srgbClr val="0000FF"/>
                </a:solidFill>
                <a:latin typeface="Arial" charset="0"/>
                <a:cs typeface="Times New Roman" pitchFamily="18" charset="0"/>
              </a:rPr>
              <a:t>)</a:t>
            </a:r>
            <a:r>
              <a:rPr lang="en-GB" altLang="de-DE" sz="2000" baseline="-30000" dirty="0">
                <a:solidFill>
                  <a:srgbClr val="0000FF"/>
                </a:solidFill>
                <a:latin typeface="Arial" charset="0"/>
                <a:cs typeface="Times New Roman" pitchFamily="18" charset="0"/>
              </a:rPr>
              <a:t>2</a:t>
            </a:r>
            <a:r>
              <a:rPr lang="en-GB" altLang="de-DE" sz="2000" dirty="0">
                <a:solidFill>
                  <a:srgbClr val="0000FF"/>
                </a:solidFill>
                <a:latin typeface="Arial" charset="0"/>
                <a:cs typeface="Times New Roman" pitchFamily="18" charset="0"/>
              </a:rPr>
              <a:t> </a:t>
            </a:r>
            <a:r>
              <a:rPr lang="en-GB" altLang="de-DE" sz="2000" dirty="0" err="1">
                <a:solidFill>
                  <a:srgbClr val="0000FF"/>
                </a:solidFill>
                <a:latin typeface="Arial" charset="0"/>
                <a:cs typeface="Times New Roman" pitchFamily="18" charset="0"/>
              </a:rPr>
              <a:t>Variante</a:t>
            </a:r>
            <a:r>
              <a:rPr lang="en-GB" altLang="de-DE" sz="2000" dirty="0">
                <a:solidFill>
                  <a:srgbClr val="0000FF"/>
                </a:solidFill>
                <a:latin typeface="Arial" charset="0"/>
                <a:cs typeface="Times New Roman" pitchFamily="18" charset="0"/>
              </a:rPr>
              <a:t> = 100</a:t>
            </a:r>
            <a:r>
              <a:rPr lang="en-GB" altLang="de-DE" sz="2000" dirty="0" smtClean="0">
                <a:solidFill>
                  <a:srgbClr val="0000FF"/>
                </a:solidFill>
                <a:latin typeface="Arial" charset="0"/>
                <a:cs typeface="Times New Roman" pitchFamily="18" charset="0"/>
              </a:rPr>
              <a:t>%.Mittelwerte </a:t>
            </a:r>
            <a:r>
              <a:rPr lang="en-GB" altLang="de-DE" sz="2000" dirty="0">
                <a:solidFill>
                  <a:srgbClr val="0000FF"/>
                </a:solidFill>
                <a:latin typeface="Arial" charset="0"/>
                <a:cs typeface="Times New Roman" pitchFamily="18" charset="0"/>
              </a:rPr>
              <a:t>± SE von 3 </a:t>
            </a:r>
            <a:r>
              <a:rPr lang="en-GB" altLang="de-DE" sz="2000" dirty="0" err="1">
                <a:solidFill>
                  <a:srgbClr val="0000FF"/>
                </a:solidFill>
                <a:latin typeface="Arial" charset="0"/>
                <a:cs typeface="Times New Roman" pitchFamily="18" charset="0"/>
              </a:rPr>
              <a:t>Wdhlg</a:t>
            </a:r>
            <a:r>
              <a:rPr lang="en-GB" altLang="de-DE" sz="2000" dirty="0">
                <a:solidFill>
                  <a:srgbClr val="0000FF"/>
                </a:solidFill>
                <a:latin typeface="Arial" charset="0"/>
                <a:cs typeface="Times New Roman" pitchFamily="18" charset="0"/>
              </a:rPr>
              <a:t>.</a:t>
            </a:r>
            <a:endParaRPr lang="en-GB" altLang="de-DE" sz="1800" dirty="0" smtClean="0">
              <a:solidFill>
                <a:srgbClr val="0000FF"/>
              </a:solidFill>
              <a:latin typeface="Arial" charset="0"/>
            </a:endParaRPr>
          </a:p>
          <a:p>
            <a:pPr eaLnBrk="1" fontAlgn="base" hangingPunct="1">
              <a:spcBef>
                <a:spcPct val="0"/>
              </a:spcBef>
              <a:spcAft>
                <a:spcPct val="0"/>
              </a:spcAft>
              <a:buFontTx/>
              <a:buNone/>
            </a:pPr>
            <a:r>
              <a:rPr lang="en-GB" altLang="de-DE" sz="1800" dirty="0" smtClean="0">
                <a:solidFill>
                  <a:srgbClr val="0000FF"/>
                </a:solidFill>
                <a:latin typeface="Arial" charset="0"/>
              </a:rPr>
              <a:t>(Alexandra </a:t>
            </a:r>
            <a:r>
              <a:rPr lang="en-GB" altLang="de-DE" sz="1800" dirty="0" err="1" smtClean="0">
                <a:solidFill>
                  <a:srgbClr val="0000FF"/>
                </a:solidFill>
                <a:latin typeface="Arial" charset="0"/>
              </a:rPr>
              <a:t>Wening</a:t>
            </a:r>
            <a:r>
              <a:rPr lang="en-GB" altLang="de-DE" sz="1800" dirty="0" smtClean="0">
                <a:solidFill>
                  <a:srgbClr val="0000FF"/>
                </a:solidFill>
                <a:latin typeface="Arial" charset="0"/>
              </a:rPr>
              <a:t>, 2016)</a:t>
            </a:r>
            <a:endParaRPr lang="de-DE" altLang="de-DE" sz="1800" dirty="0" smtClean="0">
              <a:solidFill>
                <a:srgbClr val="0000FF"/>
              </a:solidFill>
              <a:latin typeface="Arial" charset="0"/>
            </a:endParaRPr>
          </a:p>
        </p:txBody>
      </p:sp>
    </p:spTree>
    <p:extLst>
      <p:ext uri="{BB962C8B-B14F-4D97-AF65-F5344CB8AC3E}">
        <p14:creationId xmlns:p14="http://schemas.microsoft.com/office/powerpoint/2010/main" val="3416732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6" name="Bild 5" descr="PICT02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6204" y="3547401"/>
            <a:ext cx="4273712" cy="3205284"/>
          </a:xfrm>
          <a:prstGeom prst="rect">
            <a:avLst/>
          </a:prstGeom>
        </p:spPr>
      </p:pic>
      <p:pic>
        <p:nvPicPr>
          <p:cNvPr id="9" name="Picture 2" descr="C:\Users\Alexandra\Documents\Doktorarbeit\Organischer Phosphor\Bilder\120328_Vorkeimen der Kartoffeln\IMG_2969.JPG"/>
          <p:cNvPicPr>
            <a:picLocks noChangeAspect="1" noChangeArrowheads="1"/>
          </p:cNvPicPr>
          <p:nvPr/>
        </p:nvPicPr>
        <p:blipFill>
          <a:blip r:embed="rId3" cstate="print"/>
          <a:srcRect/>
          <a:stretch>
            <a:fillRect/>
          </a:stretch>
        </p:blipFill>
        <p:spPr bwMode="auto">
          <a:xfrm>
            <a:off x="467544" y="2132856"/>
            <a:ext cx="1131342" cy="1508456"/>
          </a:xfrm>
          <a:prstGeom prst="rect">
            <a:avLst/>
          </a:prstGeom>
          <a:noFill/>
        </p:spPr>
      </p:pic>
      <p:pic>
        <p:nvPicPr>
          <p:cNvPr id="10" name="Picture 3" descr="C:\Users\Alexandra\Documents\Doktorarbeit\Organischer Phosphor\Bilder\110517_Versuchsaufbau Kartoffel\IMG_1130.JPG"/>
          <p:cNvPicPr>
            <a:picLocks noChangeAspect="1" noChangeArrowheads="1"/>
          </p:cNvPicPr>
          <p:nvPr/>
        </p:nvPicPr>
        <p:blipFill>
          <a:blip r:embed="rId4" cstate="print"/>
          <a:srcRect/>
          <a:stretch>
            <a:fillRect/>
          </a:stretch>
        </p:blipFill>
        <p:spPr bwMode="auto">
          <a:xfrm>
            <a:off x="2123728" y="2204864"/>
            <a:ext cx="1920213" cy="1440160"/>
          </a:xfrm>
          <a:prstGeom prst="rect">
            <a:avLst/>
          </a:prstGeom>
          <a:noFill/>
        </p:spPr>
      </p:pic>
      <p:pic>
        <p:nvPicPr>
          <p:cNvPr id="11" name="Picture 4" descr="C:\Users\Alexandra\Documents\Doktorarbeit\Organischer Phosphor\Bilder\110517_Versuchsaufbau Kartoffel\IMG_1135.JPG"/>
          <p:cNvPicPr>
            <a:picLocks noChangeAspect="1" noChangeArrowheads="1"/>
          </p:cNvPicPr>
          <p:nvPr/>
        </p:nvPicPr>
        <p:blipFill>
          <a:blip r:embed="rId5" cstate="print"/>
          <a:srcRect/>
          <a:stretch>
            <a:fillRect/>
          </a:stretch>
        </p:blipFill>
        <p:spPr bwMode="auto">
          <a:xfrm>
            <a:off x="4235963" y="2204864"/>
            <a:ext cx="1920213" cy="1440160"/>
          </a:xfrm>
          <a:prstGeom prst="rect">
            <a:avLst/>
          </a:prstGeom>
          <a:noFill/>
        </p:spPr>
      </p:pic>
      <p:pic>
        <p:nvPicPr>
          <p:cNvPr id="12" name="Picture 6" descr="C:\Users\Alexandra\Documents\Doktorarbeit\Organischer Phosphor\Bilder\120511_Kartoffeln Raps\IMG_0907.JPG"/>
          <p:cNvPicPr>
            <a:picLocks noChangeAspect="1" noChangeArrowheads="1"/>
          </p:cNvPicPr>
          <p:nvPr/>
        </p:nvPicPr>
        <p:blipFill>
          <a:blip r:embed="rId6" cstate="print"/>
          <a:srcRect l="5315"/>
          <a:stretch>
            <a:fillRect/>
          </a:stretch>
        </p:blipFill>
        <p:spPr bwMode="auto">
          <a:xfrm>
            <a:off x="6516216" y="2132856"/>
            <a:ext cx="1818128" cy="1440160"/>
          </a:xfrm>
          <a:prstGeom prst="rect">
            <a:avLst/>
          </a:prstGeom>
          <a:noFill/>
        </p:spPr>
      </p:pic>
      <p:pic>
        <p:nvPicPr>
          <p:cNvPr id="13" name="Picture 7" descr="C:\Users\Alexandra\Documents\Doktorarbeit\Organischer Phosphor\Bilder\120511_Kartoffeln Raps\IMG_0909.JPG"/>
          <p:cNvPicPr>
            <a:picLocks noChangeAspect="1" noChangeArrowheads="1"/>
          </p:cNvPicPr>
          <p:nvPr/>
        </p:nvPicPr>
        <p:blipFill>
          <a:blip r:embed="rId7" cstate="print"/>
          <a:srcRect/>
          <a:stretch>
            <a:fillRect/>
          </a:stretch>
        </p:blipFill>
        <p:spPr bwMode="auto">
          <a:xfrm>
            <a:off x="6516216" y="4041068"/>
            <a:ext cx="1919536" cy="1439652"/>
          </a:xfrm>
          <a:prstGeom prst="rect">
            <a:avLst/>
          </a:prstGeom>
          <a:noFill/>
        </p:spPr>
      </p:pic>
      <p:sp>
        <p:nvSpPr>
          <p:cNvPr id="4" name="Foliennummernplatzhalter 3"/>
          <p:cNvSpPr>
            <a:spLocks noGrp="1"/>
          </p:cNvSpPr>
          <p:nvPr>
            <p:ph type="sldNum" sz="quarter" idx="12"/>
          </p:nvPr>
        </p:nvSpPr>
        <p:spPr/>
        <p:txBody>
          <a:bodyPr/>
          <a:lstStyle/>
          <a:p>
            <a:fld id="{55E47AE8-F78D-4644-8A24-4214E9BACB3F}" type="slidenum">
              <a:rPr lang="de-DE" smtClean="0">
                <a:solidFill>
                  <a:srgbClr val="000000">
                    <a:tint val="75000"/>
                  </a:srgbClr>
                </a:solidFill>
              </a:rPr>
              <a:pPr/>
              <a:t>51</a:t>
            </a:fld>
            <a:endParaRPr lang="de-DE">
              <a:solidFill>
                <a:srgbClr val="000000">
                  <a:tint val="75000"/>
                </a:srgbClr>
              </a:solidFill>
            </a:endParaRPr>
          </a:p>
        </p:txBody>
      </p:sp>
    </p:spTree>
    <p:extLst>
      <p:ext uri="{BB962C8B-B14F-4D97-AF65-F5344CB8AC3E}">
        <p14:creationId xmlns:p14="http://schemas.microsoft.com/office/powerpoint/2010/main" val="115621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nvGraphicFramePr>
        <p:xfrm>
          <a:off x="467544" y="1916832"/>
          <a:ext cx="8424936"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110595" name="Textfeld 2"/>
          <p:cNvSpPr txBox="1">
            <a:spLocks noChangeArrowheads="1"/>
          </p:cNvSpPr>
          <p:nvPr/>
        </p:nvSpPr>
        <p:spPr bwMode="auto">
          <a:xfrm>
            <a:off x="250825" y="115888"/>
            <a:ext cx="889317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dirty="0" smtClean="0">
                <a:solidFill>
                  <a:srgbClr val="0000FF"/>
                </a:solidFill>
              </a:rPr>
              <a:t>Enzyme Aktivität der sauren Phosphatase von</a:t>
            </a:r>
          </a:p>
          <a:p>
            <a:pPr eaLnBrk="1" fontAlgn="base" hangingPunct="1">
              <a:spcBef>
                <a:spcPct val="0"/>
              </a:spcBef>
              <a:spcAft>
                <a:spcPct val="0"/>
              </a:spcAft>
              <a:buFontTx/>
              <a:buNone/>
            </a:pPr>
            <a:r>
              <a:rPr lang="de-DE" altLang="de-DE" dirty="0" smtClean="0">
                <a:solidFill>
                  <a:srgbClr val="0000FF"/>
                </a:solidFill>
              </a:rPr>
              <a:t>Kartoffel ( cv. </a:t>
            </a:r>
            <a:r>
              <a:rPr lang="de-DE" altLang="de-DE" dirty="0" err="1" smtClean="0">
                <a:solidFill>
                  <a:srgbClr val="0000FF"/>
                </a:solidFill>
              </a:rPr>
              <a:t>Belana</a:t>
            </a:r>
            <a:r>
              <a:rPr lang="de-DE" altLang="de-DE" dirty="0" smtClean="0">
                <a:solidFill>
                  <a:srgbClr val="0000FF"/>
                </a:solidFill>
              </a:rPr>
              <a:t> </a:t>
            </a:r>
            <a:r>
              <a:rPr lang="de-DE" altLang="de-DE" dirty="0" err="1" smtClean="0">
                <a:solidFill>
                  <a:srgbClr val="0000FF"/>
                </a:solidFill>
              </a:rPr>
              <a:t>and</a:t>
            </a:r>
            <a:r>
              <a:rPr lang="de-DE" altLang="de-DE" dirty="0" smtClean="0">
                <a:solidFill>
                  <a:srgbClr val="0000FF"/>
                </a:solidFill>
              </a:rPr>
              <a:t> </a:t>
            </a:r>
            <a:r>
              <a:rPr lang="de-DE" altLang="de-DE" dirty="0" err="1" smtClean="0">
                <a:solidFill>
                  <a:srgbClr val="0000FF"/>
                </a:solidFill>
              </a:rPr>
              <a:t>Marabel</a:t>
            </a:r>
            <a:r>
              <a:rPr lang="de-DE" altLang="de-DE" dirty="0" smtClean="0">
                <a:solidFill>
                  <a:srgbClr val="0000FF"/>
                </a:solidFill>
              </a:rPr>
              <a:t>) und von Raps (cv. Carousel)</a:t>
            </a:r>
            <a:r>
              <a:rPr lang="en-GB" altLang="de-DE" sz="1800" dirty="0" smtClean="0">
                <a:solidFill>
                  <a:srgbClr val="0000FF"/>
                </a:solidFill>
              </a:rPr>
              <a:t>(Alexandra </a:t>
            </a:r>
            <a:r>
              <a:rPr lang="en-GB" altLang="de-DE" sz="1800" dirty="0" err="1" smtClean="0">
                <a:solidFill>
                  <a:srgbClr val="0000FF"/>
                </a:solidFill>
              </a:rPr>
              <a:t>Wening</a:t>
            </a:r>
            <a:r>
              <a:rPr lang="en-GB" altLang="de-DE" sz="1800" dirty="0" smtClean="0">
                <a:solidFill>
                  <a:srgbClr val="0000FF"/>
                </a:solidFill>
              </a:rPr>
              <a:t>, 2016).</a:t>
            </a:r>
            <a:br>
              <a:rPr lang="en-GB" altLang="de-DE" sz="1800" dirty="0" smtClean="0">
                <a:solidFill>
                  <a:srgbClr val="0000FF"/>
                </a:solidFill>
              </a:rPr>
            </a:br>
            <a:endParaRPr lang="de-DE" altLang="de-DE" sz="1800" dirty="0" smtClean="0">
              <a:solidFill>
                <a:srgbClr val="0000FF"/>
              </a:solidFill>
            </a:endParaRPr>
          </a:p>
        </p:txBody>
      </p:sp>
    </p:spTree>
    <p:extLst>
      <p:ext uri="{BB962C8B-B14F-4D97-AF65-F5344CB8AC3E}">
        <p14:creationId xmlns:p14="http://schemas.microsoft.com/office/powerpoint/2010/main" val="27874044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hteck 1"/>
          <p:cNvSpPr>
            <a:spLocks noChangeArrowheads="1"/>
          </p:cNvSpPr>
          <p:nvPr/>
        </p:nvSpPr>
        <p:spPr bwMode="auto">
          <a:xfrm>
            <a:off x="250825" y="115888"/>
            <a:ext cx="8642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3600" dirty="0" smtClean="0">
                <a:solidFill>
                  <a:srgbClr val="0000FF"/>
                </a:solidFill>
              </a:rPr>
              <a:t>k</a:t>
            </a:r>
            <a:r>
              <a:rPr lang="de-DE" altLang="de-DE" sz="3600" baseline="-25000" dirty="0" smtClean="0">
                <a:solidFill>
                  <a:srgbClr val="0000FF"/>
                </a:solidFill>
              </a:rPr>
              <a:t>m</a:t>
            </a:r>
            <a:r>
              <a:rPr lang="de-DE" altLang="de-DE" sz="3600" dirty="0" smtClean="0">
                <a:solidFill>
                  <a:srgbClr val="0000FF"/>
                </a:solidFill>
              </a:rPr>
              <a:t> und </a:t>
            </a:r>
            <a:r>
              <a:rPr lang="de-DE" altLang="de-DE" sz="3600" dirty="0" err="1" smtClean="0">
                <a:solidFill>
                  <a:srgbClr val="0000FF"/>
                </a:solidFill>
              </a:rPr>
              <a:t>V</a:t>
            </a:r>
            <a:r>
              <a:rPr lang="de-DE" altLang="de-DE" sz="3600" baseline="-25000" dirty="0" err="1" smtClean="0">
                <a:solidFill>
                  <a:srgbClr val="0000FF"/>
                </a:solidFill>
              </a:rPr>
              <a:t>max</a:t>
            </a:r>
            <a:r>
              <a:rPr lang="de-DE" altLang="de-DE" sz="3600" baseline="-25000" dirty="0" smtClean="0">
                <a:solidFill>
                  <a:srgbClr val="0000FF"/>
                </a:solidFill>
              </a:rPr>
              <a:t> </a:t>
            </a:r>
            <a:r>
              <a:rPr lang="de-DE" altLang="de-DE" sz="3600" dirty="0" smtClean="0">
                <a:solidFill>
                  <a:srgbClr val="0000FF"/>
                </a:solidFill>
              </a:rPr>
              <a:t>von der sauren Phosphatase von Kartoffel- (cv. </a:t>
            </a:r>
            <a:r>
              <a:rPr lang="de-DE" altLang="de-DE" sz="3600" dirty="0" err="1" smtClean="0">
                <a:solidFill>
                  <a:srgbClr val="0000FF"/>
                </a:solidFill>
              </a:rPr>
              <a:t>Belana</a:t>
            </a:r>
            <a:r>
              <a:rPr lang="de-DE" altLang="de-DE" sz="3600" dirty="0" smtClean="0">
                <a:solidFill>
                  <a:srgbClr val="0000FF"/>
                </a:solidFill>
              </a:rPr>
              <a:t> </a:t>
            </a:r>
            <a:r>
              <a:rPr lang="de-DE" altLang="de-DE" sz="3600" dirty="0" err="1" smtClean="0">
                <a:solidFill>
                  <a:srgbClr val="0000FF"/>
                </a:solidFill>
              </a:rPr>
              <a:t>and</a:t>
            </a:r>
            <a:r>
              <a:rPr lang="de-DE" altLang="de-DE" sz="3600" dirty="0" smtClean="0">
                <a:solidFill>
                  <a:srgbClr val="0000FF"/>
                </a:solidFill>
              </a:rPr>
              <a:t> </a:t>
            </a:r>
            <a:r>
              <a:rPr lang="de-DE" altLang="de-DE" sz="3600" dirty="0" err="1" smtClean="0">
                <a:solidFill>
                  <a:srgbClr val="0000FF"/>
                </a:solidFill>
              </a:rPr>
              <a:t>Marabel</a:t>
            </a:r>
            <a:r>
              <a:rPr lang="de-DE" altLang="de-DE" sz="3600" dirty="0" smtClean="0">
                <a:solidFill>
                  <a:srgbClr val="0000FF"/>
                </a:solidFill>
              </a:rPr>
              <a:t>) und Rapswurzeln (cv. Carousel), </a:t>
            </a:r>
            <a:r>
              <a:rPr lang="de-DE" altLang="de-DE" sz="1800" dirty="0" smtClean="0">
                <a:solidFill>
                  <a:srgbClr val="0000FF"/>
                </a:solidFill>
              </a:rPr>
              <a:t>(Alexandra </a:t>
            </a:r>
            <a:r>
              <a:rPr lang="de-DE" altLang="de-DE" sz="1800" dirty="0" err="1" smtClean="0">
                <a:solidFill>
                  <a:srgbClr val="0000FF"/>
                </a:solidFill>
              </a:rPr>
              <a:t>Wening</a:t>
            </a:r>
            <a:r>
              <a:rPr lang="de-DE" altLang="de-DE" sz="1800" dirty="0" smtClean="0">
                <a:solidFill>
                  <a:srgbClr val="0000FF"/>
                </a:solidFill>
              </a:rPr>
              <a:t>, 2016)</a:t>
            </a:r>
          </a:p>
          <a:p>
            <a:pPr eaLnBrk="1" fontAlgn="base" hangingPunct="1">
              <a:spcBef>
                <a:spcPct val="0"/>
              </a:spcBef>
              <a:spcAft>
                <a:spcPct val="0"/>
              </a:spcAft>
              <a:buFontTx/>
              <a:buNone/>
            </a:pPr>
            <a:r>
              <a:rPr lang="en-GB" altLang="de-DE" sz="1800" b="1" dirty="0" smtClean="0">
                <a:solidFill>
                  <a:srgbClr val="000000"/>
                </a:solidFill>
              </a:rPr>
              <a:t/>
            </a:r>
            <a:br>
              <a:rPr lang="en-GB" altLang="de-DE" sz="1800" b="1" dirty="0" smtClean="0">
                <a:solidFill>
                  <a:srgbClr val="000000"/>
                </a:solidFill>
              </a:rPr>
            </a:br>
            <a:endParaRPr lang="de-DE" altLang="de-DE" sz="1800" dirty="0" smtClean="0">
              <a:solidFill>
                <a:srgbClr val="000000"/>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800669222"/>
              </p:ext>
            </p:extLst>
          </p:nvPr>
        </p:nvGraphicFramePr>
        <p:xfrm>
          <a:off x="539552" y="2348880"/>
          <a:ext cx="7704856" cy="4076635"/>
        </p:xfrm>
        <a:graphic>
          <a:graphicData uri="http://schemas.openxmlformats.org/drawingml/2006/table">
            <a:tbl>
              <a:tblPr firstRow="1" firstCol="1">
                <a:effectLst>
                  <a:outerShdw blurRad="40000" dist="20000" dir="5400000" rotWithShape="0">
                    <a:srgbClr val="000000">
                      <a:alpha val="0"/>
                    </a:srgbClr>
                  </a:outerShdw>
                </a:effectLst>
                <a:tableStyleId>{69C7853C-536D-4A76-A0AE-DD22124D55A5}</a:tableStyleId>
              </a:tblPr>
              <a:tblGrid>
                <a:gridCol w="2765415"/>
                <a:gridCol w="1752705"/>
                <a:gridCol w="1593368"/>
                <a:gridCol w="1593368"/>
              </a:tblGrid>
              <a:tr h="994849">
                <a:tc>
                  <a:txBody>
                    <a:bodyPr/>
                    <a:lstStyle/>
                    <a:p>
                      <a:pPr algn="l" fontAlgn="b"/>
                      <a:r>
                        <a:rPr lang="de-DE" sz="2800" u="none" strike="noStrike" dirty="0"/>
                        <a:t> </a:t>
                      </a:r>
                      <a:endParaRPr lang="de-DE" sz="2800" b="0" i="0" u="none" strike="noStrike" dirty="0">
                        <a:solidFill>
                          <a:srgbClr val="000000"/>
                        </a:solidFill>
                        <a:latin typeface="Calibri"/>
                      </a:endParaRPr>
                    </a:p>
                  </a:txBody>
                  <a:tcPr marL="0" marR="0" marT="0" marB="0" anchor="b">
                    <a:lnL w="12700" cap="flat" cmpd="sng" algn="ctr">
                      <a:solidFill>
                        <a:srgbClr val="00B050"/>
                      </a:solidFill>
                      <a:prstDash val="solid"/>
                      <a:round/>
                      <a:headEnd type="none" w="med" len="med"/>
                      <a:tailEnd type="none" w="med" len="med"/>
                    </a:lnL>
                    <a:lnT w="12700" cap="flat" cmpd="sng" algn="ctr">
                      <a:solidFill>
                        <a:srgbClr val="00B050"/>
                      </a:solidFill>
                      <a:prstDash val="solid"/>
                      <a:round/>
                      <a:headEnd type="none" w="med" len="med"/>
                      <a:tailEnd type="none" w="med" len="med"/>
                    </a:lnT>
                    <a:solidFill>
                      <a:srgbClr val="A9DA74"/>
                    </a:solidFill>
                  </a:tcPr>
                </a:tc>
                <a:tc>
                  <a:txBody>
                    <a:bodyPr/>
                    <a:lstStyle/>
                    <a:p>
                      <a:pPr algn="ctr" fontAlgn="b"/>
                      <a:r>
                        <a:rPr lang="de-DE" sz="2800" u="none" strike="noStrike" dirty="0" smtClean="0">
                          <a:solidFill>
                            <a:schemeClr val="tx1"/>
                          </a:solidFill>
                        </a:rPr>
                        <a:t>Kartoffel</a:t>
                      </a:r>
                    </a:p>
                    <a:p>
                      <a:pPr algn="ctr" fontAlgn="b"/>
                      <a:r>
                        <a:rPr lang="de-DE" sz="2800" u="none" strike="noStrike" dirty="0" smtClean="0">
                          <a:solidFill>
                            <a:schemeClr val="tx1"/>
                          </a:solidFill>
                        </a:rPr>
                        <a:t>cv.</a:t>
                      </a:r>
                    </a:p>
                    <a:p>
                      <a:pPr algn="ctr" fontAlgn="b"/>
                      <a:r>
                        <a:rPr lang="de-DE" sz="2800" u="none" strike="noStrike" dirty="0" err="1" smtClean="0">
                          <a:solidFill>
                            <a:schemeClr val="tx1"/>
                          </a:solidFill>
                        </a:rPr>
                        <a:t>Belana</a:t>
                      </a:r>
                      <a:endParaRPr lang="de-DE" sz="2800" b="1" i="0" u="none" strike="noStrike" dirty="0">
                        <a:solidFill>
                          <a:schemeClr val="tx1"/>
                        </a:solidFill>
                        <a:latin typeface="Calibri"/>
                      </a:endParaRPr>
                    </a:p>
                  </a:txBody>
                  <a:tcPr marL="0" marR="0" marT="0" marB="0" anchor="ctr">
                    <a:lnT w="12700" cap="flat" cmpd="sng" algn="ctr">
                      <a:solidFill>
                        <a:srgbClr val="00B050"/>
                      </a:solidFill>
                      <a:prstDash val="solid"/>
                      <a:round/>
                      <a:headEnd type="none" w="med" len="med"/>
                      <a:tailEnd type="none" w="med" len="med"/>
                    </a:lnT>
                    <a:solidFill>
                      <a:srgbClr val="00B050"/>
                    </a:solidFill>
                  </a:tcPr>
                </a:tc>
                <a:tc>
                  <a:txBody>
                    <a:bodyPr/>
                    <a:lstStyle/>
                    <a:p>
                      <a:pPr algn="ctr" fontAlgn="b"/>
                      <a:r>
                        <a:rPr lang="de-DE" sz="2800" u="none" strike="noStrike" dirty="0" smtClean="0">
                          <a:solidFill>
                            <a:schemeClr val="tx1"/>
                          </a:solidFill>
                        </a:rPr>
                        <a:t>Kartoffel </a:t>
                      </a:r>
                    </a:p>
                    <a:p>
                      <a:pPr algn="ctr" fontAlgn="b"/>
                      <a:r>
                        <a:rPr lang="de-DE" sz="2800" u="none" strike="noStrike" dirty="0" err="1" smtClean="0">
                          <a:solidFill>
                            <a:schemeClr val="tx1"/>
                          </a:solidFill>
                        </a:rPr>
                        <a:t>cv</a:t>
                      </a:r>
                      <a:r>
                        <a:rPr lang="de-DE" sz="2800" u="none" strike="noStrike" dirty="0" smtClean="0">
                          <a:solidFill>
                            <a:schemeClr val="tx1"/>
                          </a:solidFill>
                        </a:rPr>
                        <a:t>. Marabel</a:t>
                      </a:r>
                      <a:endParaRPr lang="de-DE" sz="2800" b="1" i="0" u="none" strike="noStrike" dirty="0">
                        <a:solidFill>
                          <a:schemeClr val="tx1"/>
                        </a:solidFill>
                        <a:latin typeface="Calibri"/>
                      </a:endParaRPr>
                    </a:p>
                  </a:txBody>
                  <a:tcPr marL="0" marR="0" marT="0" marB="0" anchor="ctr">
                    <a:lnT w="12700" cap="flat" cmpd="sng" algn="ctr">
                      <a:solidFill>
                        <a:srgbClr val="00B050"/>
                      </a:solidFill>
                      <a:prstDash val="solid"/>
                      <a:round/>
                      <a:headEnd type="none" w="med" len="med"/>
                      <a:tailEnd type="none" w="med" len="med"/>
                    </a:lnT>
                    <a:solidFill>
                      <a:srgbClr val="92D050"/>
                    </a:solidFill>
                  </a:tcPr>
                </a:tc>
                <a:tc>
                  <a:txBody>
                    <a:bodyPr/>
                    <a:lstStyle/>
                    <a:p>
                      <a:pPr algn="ctr" fontAlgn="b"/>
                      <a:r>
                        <a:rPr lang="de-DE" sz="2800" u="none" strike="noStrike" dirty="0" smtClean="0">
                          <a:solidFill>
                            <a:schemeClr val="tx1"/>
                          </a:solidFill>
                        </a:rPr>
                        <a:t>Raps </a:t>
                      </a:r>
                    </a:p>
                    <a:p>
                      <a:pPr algn="ctr" fontAlgn="b"/>
                      <a:r>
                        <a:rPr lang="de-DE" sz="2800" u="none" strike="noStrike" dirty="0" err="1" smtClean="0">
                          <a:solidFill>
                            <a:schemeClr val="tx1"/>
                          </a:solidFill>
                        </a:rPr>
                        <a:t>cv</a:t>
                      </a:r>
                      <a:r>
                        <a:rPr lang="de-DE" sz="2800" u="none" strike="noStrike" dirty="0" smtClean="0">
                          <a:solidFill>
                            <a:schemeClr val="tx1"/>
                          </a:solidFill>
                        </a:rPr>
                        <a:t>. Carousel</a:t>
                      </a:r>
                      <a:endParaRPr lang="de-DE" sz="2800" b="1" i="0" u="none" strike="noStrike" dirty="0">
                        <a:solidFill>
                          <a:schemeClr val="tx1"/>
                        </a:solidFill>
                        <a:latin typeface="Calibri"/>
                      </a:endParaRPr>
                    </a:p>
                  </a:txBody>
                  <a:tcPr marL="0" marR="0" marT="0" marB="0" anchor="ctr">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solidFill>
                      <a:srgbClr val="FFFF00"/>
                    </a:solidFill>
                  </a:tcPr>
                </a:tc>
              </a:tr>
              <a:tr h="1089595">
                <a:tc>
                  <a:txBody>
                    <a:bodyPr/>
                    <a:lstStyle/>
                    <a:p>
                      <a:pPr algn="ctr" fontAlgn="b"/>
                      <a:r>
                        <a:rPr lang="de-DE" sz="2800" u="none" strike="noStrike" dirty="0" smtClean="0"/>
                        <a:t> k</a:t>
                      </a:r>
                      <a:r>
                        <a:rPr lang="de-DE" sz="2800" u="none" strike="noStrike" baseline="-25000" dirty="0" smtClean="0"/>
                        <a:t>m </a:t>
                      </a:r>
                      <a:r>
                        <a:rPr lang="de-DE" sz="2800" u="none" strike="noStrike" dirty="0" smtClean="0"/>
                        <a:t> </a:t>
                      </a:r>
                    </a:p>
                    <a:p>
                      <a:pPr algn="ctr" fontAlgn="b"/>
                      <a:r>
                        <a:rPr lang="de-DE" sz="2800" u="none" strike="noStrike" dirty="0" smtClean="0"/>
                        <a:t>(µM NPP)</a:t>
                      </a:r>
                      <a:endParaRPr lang="de-DE" sz="2800" b="1" i="0" u="none" strike="noStrike" dirty="0">
                        <a:solidFill>
                          <a:srgbClr val="000000"/>
                        </a:solidFill>
                        <a:latin typeface="Calibri"/>
                      </a:endParaRPr>
                    </a:p>
                  </a:txBody>
                  <a:tcPr marL="0" marR="0" marT="0" marB="0" anchor="ctr">
                    <a:lnL w="12700" cap="flat" cmpd="sng" algn="ctr">
                      <a:solidFill>
                        <a:srgbClr val="00B050"/>
                      </a:solidFill>
                      <a:prstDash val="solid"/>
                      <a:round/>
                      <a:headEnd type="none" w="med" len="med"/>
                      <a:tailEnd type="none" w="med" len="med"/>
                    </a:lnL>
                    <a:solidFill>
                      <a:srgbClr val="A9DA74"/>
                    </a:solidFill>
                  </a:tcPr>
                </a:tc>
                <a:tc>
                  <a:txBody>
                    <a:bodyPr/>
                    <a:lstStyle/>
                    <a:p>
                      <a:pPr algn="ctr" fontAlgn="b"/>
                      <a:r>
                        <a:rPr lang="de-DE" sz="2800" u="none" strike="noStrike" dirty="0" smtClean="0"/>
                        <a:t>2205</a:t>
                      </a:r>
                      <a:endParaRPr lang="de-DE" sz="2800" b="0" i="0" u="none" strike="noStrike" dirty="0">
                        <a:solidFill>
                          <a:srgbClr val="000000"/>
                        </a:solidFill>
                        <a:latin typeface="Calibri"/>
                      </a:endParaRPr>
                    </a:p>
                  </a:txBody>
                  <a:tcPr marL="0" marR="0" marT="0" marB="0" anchor="ctr">
                    <a:solidFill>
                      <a:srgbClr val="00B050"/>
                    </a:solidFill>
                  </a:tcPr>
                </a:tc>
                <a:tc>
                  <a:txBody>
                    <a:bodyPr/>
                    <a:lstStyle/>
                    <a:p>
                      <a:pPr algn="ctr" fontAlgn="b"/>
                      <a:r>
                        <a:rPr lang="de-DE" sz="2800" u="none" strike="noStrike" dirty="0" smtClean="0"/>
                        <a:t>5069</a:t>
                      </a:r>
                      <a:endParaRPr lang="de-DE" sz="2800" b="0" i="0" u="none" strike="noStrike" dirty="0">
                        <a:solidFill>
                          <a:srgbClr val="000000"/>
                        </a:solidFill>
                        <a:latin typeface="Calibri"/>
                      </a:endParaRPr>
                    </a:p>
                  </a:txBody>
                  <a:tcPr marL="0" marR="0" marT="0" marB="0" anchor="ctr">
                    <a:solidFill>
                      <a:srgbClr val="92D050"/>
                    </a:solidFill>
                  </a:tcPr>
                </a:tc>
                <a:tc>
                  <a:txBody>
                    <a:bodyPr/>
                    <a:lstStyle/>
                    <a:p>
                      <a:pPr algn="ctr" fontAlgn="b"/>
                      <a:r>
                        <a:rPr lang="de-DE" sz="2800" u="none" strike="noStrike" dirty="0" smtClean="0"/>
                        <a:t>467</a:t>
                      </a:r>
                      <a:endParaRPr lang="de-DE" sz="2800" b="0" i="0" u="none" strike="noStrike" dirty="0">
                        <a:solidFill>
                          <a:srgbClr val="000000"/>
                        </a:solidFill>
                        <a:latin typeface="Calibri"/>
                      </a:endParaRPr>
                    </a:p>
                  </a:txBody>
                  <a:tcPr marL="0" marR="0" marT="0" marB="0" anchor="ctr">
                    <a:lnR w="12700" cap="flat" cmpd="sng" algn="ctr">
                      <a:solidFill>
                        <a:srgbClr val="00B050"/>
                      </a:solidFill>
                      <a:prstDash val="solid"/>
                      <a:round/>
                      <a:headEnd type="none" w="med" len="med"/>
                      <a:tailEnd type="none" w="med" len="med"/>
                    </a:lnR>
                    <a:solidFill>
                      <a:srgbClr val="FFFF00"/>
                    </a:solidFill>
                  </a:tcPr>
                </a:tc>
              </a:tr>
              <a:tr h="1515958">
                <a:tc>
                  <a:txBody>
                    <a:bodyPr/>
                    <a:lstStyle/>
                    <a:p>
                      <a:pPr algn="ctr" fontAlgn="b"/>
                      <a:r>
                        <a:rPr lang="de-DE" sz="2800" u="none" strike="noStrike" dirty="0" smtClean="0"/>
                        <a:t> V</a:t>
                      </a:r>
                      <a:r>
                        <a:rPr lang="de-DE" sz="2800" u="none" strike="noStrike" baseline="-25000" dirty="0" smtClean="0"/>
                        <a:t>max  </a:t>
                      </a:r>
                    </a:p>
                    <a:p>
                      <a:pPr algn="ctr" fontAlgn="b"/>
                      <a:r>
                        <a:rPr lang="de-DE" sz="2800" u="none" strike="noStrike" baseline="0" dirty="0" smtClean="0"/>
                        <a:t>(</a:t>
                      </a:r>
                      <a:r>
                        <a:rPr lang="de-DE" sz="2800" u="none" strike="noStrike" dirty="0" smtClean="0"/>
                        <a:t>µmol </a:t>
                      </a:r>
                      <a:r>
                        <a:rPr lang="de-DE" sz="2800" u="none" strike="noStrike" dirty="0"/>
                        <a:t>NP </a:t>
                      </a:r>
                      <a:endParaRPr lang="de-DE" sz="2800" u="none" strike="noStrike" dirty="0" smtClean="0"/>
                    </a:p>
                    <a:p>
                      <a:pPr algn="ctr" fontAlgn="b"/>
                      <a:r>
                        <a:rPr lang="de-DE" sz="2800" u="none" strike="noStrike" dirty="0" smtClean="0"/>
                        <a:t>m</a:t>
                      </a:r>
                      <a:r>
                        <a:rPr lang="de-DE" sz="2800" u="none" strike="noStrike" baseline="30000" dirty="0" smtClean="0"/>
                        <a:t>-1</a:t>
                      </a:r>
                      <a:r>
                        <a:rPr lang="de-DE" sz="2800" u="none" strike="noStrike" dirty="0" smtClean="0"/>
                        <a:t> Wurzellänge min</a:t>
                      </a:r>
                      <a:r>
                        <a:rPr lang="de-DE" sz="2800" u="none" strike="noStrike" baseline="30000" dirty="0" smtClean="0"/>
                        <a:t>-1</a:t>
                      </a:r>
                      <a:r>
                        <a:rPr lang="de-DE" sz="2800" u="none" strike="noStrike" baseline="0" dirty="0" smtClean="0"/>
                        <a:t>)</a:t>
                      </a:r>
                      <a:endParaRPr lang="de-DE" sz="2800" b="1" i="0" u="none" strike="noStrike" baseline="0" dirty="0">
                        <a:solidFill>
                          <a:srgbClr val="000000"/>
                        </a:solidFill>
                        <a:latin typeface="Calibri"/>
                      </a:endParaRPr>
                    </a:p>
                  </a:txBody>
                  <a:tcPr marL="0" marR="0" marT="0" marB="0" anchor="ctr">
                    <a:lnL w="12700" cap="flat" cmpd="sng" algn="ctr">
                      <a:solidFill>
                        <a:srgbClr val="00B050"/>
                      </a:solidFill>
                      <a:prstDash val="solid"/>
                      <a:round/>
                      <a:headEnd type="none" w="med" len="med"/>
                      <a:tailEnd type="none" w="med" len="med"/>
                    </a:lnL>
                    <a:lnB w="12700" cap="flat" cmpd="sng" algn="ctr">
                      <a:solidFill>
                        <a:srgbClr val="00B050"/>
                      </a:solidFill>
                      <a:prstDash val="solid"/>
                      <a:round/>
                      <a:headEnd type="none" w="med" len="med"/>
                      <a:tailEnd type="none" w="med" len="med"/>
                    </a:lnB>
                    <a:solidFill>
                      <a:srgbClr val="A9DA74"/>
                    </a:solidFill>
                  </a:tcPr>
                </a:tc>
                <a:tc>
                  <a:txBody>
                    <a:bodyPr/>
                    <a:lstStyle/>
                    <a:p>
                      <a:pPr algn="ctr" fontAlgn="b"/>
                      <a:r>
                        <a:rPr lang="de-DE" sz="2800" u="none" strike="noStrike" dirty="0"/>
                        <a:t>0,11</a:t>
                      </a:r>
                      <a:endParaRPr lang="de-DE" sz="2800" b="0" i="0" u="none" strike="noStrike" dirty="0">
                        <a:solidFill>
                          <a:srgbClr val="000000"/>
                        </a:solidFill>
                        <a:latin typeface="Calibri"/>
                      </a:endParaRPr>
                    </a:p>
                  </a:txBody>
                  <a:tcPr marL="0" marR="0" marT="0" marB="0" anchor="ctr">
                    <a:lnB w="12700" cap="flat" cmpd="sng" algn="ctr">
                      <a:solidFill>
                        <a:srgbClr val="00B050"/>
                      </a:solidFill>
                      <a:prstDash val="solid"/>
                      <a:round/>
                      <a:headEnd type="none" w="med" len="med"/>
                      <a:tailEnd type="none" w="med" len="med"/>
                    </a:lnB>
                    <a:solidFill>
                      <a:srgbClr val="00B050"/>
                    </a:solidFill>
                  </a:tcPr>
                </a:tc>
                <a:tc>
                  <a:txBody>
                    <a:bodyPr/>
                    <a:lstStyle/>
                    <a:p>
                      <a:pPr algn="ctr" fontAlgn="b"/>
                      <a:r>
                        <a:rPr lang="de-DE" sz="2800" u="none" strike="noStrike" dirty="0"/>
                        <a:t>0,12</a:t>
                      </a:r>
                      <a:endParaRPr lang="de-DE" sz="2800" b="0" i="0" u="none" strike="noStrike" dirty="0">
                        <a:solidFill>
                          <a:srgbClr val="000000"/>
                        </a:solidFill>
                        <a:latin typeface="Calibri"/>
                      </a:endParaRPr>
                    </a:p>
                  </a:txBody>
                  <a:tcPr marL="0" marR="0" marT="0" marB="0" anchor="ctr">
                    <a:lnB w="12700" cap="flat" cmpd="sng" algn="ctr">
                      <a:solidFill>
                        <a:srgbClr val="00B050"/>
                      </a:solidFill>
                      <a:prstDash val="solid"/>
                      <a:round/>
                      <a:headEnd type="none" w="med" len="med"/>
                      <a:tailEnd type="none" w="med" len="med"/>
                    </a:lnB>
                    <a:solidFill>
                      <a:srgbClr val="92D050"/>
                    </a:solidFill>
                  </a:tcPr>
                </a:tc>
                <a:tc>
                  <a:txBody>
                    <a:bodyPr/>
                    <a:lstStyle/>
                    <a:p>
                      <a:pPr algn="ctr" fontAlgn="b"/>
                      <a:r>
                        <a:rPr lang="de-DE" sz="2800" u="none" strike="noStrike" dirty="0"/>
                        <a:t>0,04</a:t>
                      </a:r>
                      <a:endParaRPr lang="de-DE" sz="2800" b="0" i="0" u="none" strike="noStrike" dirty="0">
                        <a:solidFill>
                          <a:srgbClr val="000000"/>
                        </a:solidFill>
                        <a:latin typeface="Calibri"/>
                      </a:endParaRPr>
                    </a:p>
                  </a:txBody>
                  <a:tcPr marL="0" marR="0" marT="0" marB="0" anchor="ctr">
                    <a:lnR w="12700" cap="flat" cmpd="sng" algn="ctr">
                      <a:solidFill>
                        <a:srgbClr val="00B050"/>
                      </a:solidFill>
                      <a:prstDash val="solid"/>
                      <a:round/>
                      <a:headEnd type="none" w="med" len="med"/>
                      <a:tailEnd type="none" w="med" len="med"/>
                    </a:lnR>
                    <a:lnB w="12700" cap="flat" cmpd="sng" algn="ctr">
                      <a:solidFill>
                        <a:srgbClr val="00B05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410877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Pf2b_Pflanzen.jpg"/>
          <p:cNvPicPr>
            <a:picLocks noGrp="1" noChangeAspect="1"/>
          </p:cNvPicPr>
          <p:nvPr>
            <p:ph idx="1"/>
          </p:nvPr>
        </p:nvPicPr>
        <p:blipFill>
          <a:blip r:embed="rId3">
            <a:extLst>
              <a:ext uri="{28A0092B-C50C-407E-A947-70E740481C1C}">
                <a14:useLocalDpi xmlns:a14="http://schemas.microsoft.com/office/drawing/2010/main" val="0"/>
              </a:ext>
            </a:extLst>
          </a:blip>
          <a:srcRect l="-103604" r="-103604"/>
          <a:stretch>
            <a:fillRect/>
          </a:stretch>
        </p:blipFill>
        <p:spPr>
          <a:xfrm>
            <a:off x="-1370904" y="69782"/>
            <a:ext cx="12038541" cy="6620734"/>
          </a:xfrm>
        </p:spPr>
      </p:pic>
      <p:sp>
        <p:nvSpPr>
          <p:cNvPr id="5" name="Textfeld 4"/>
          <p:cNvSpPr txBox="1"/>
          <p:nvPr/>
        </p:nvSpPr>
        <p:spPr>
          <a:xfrm>
            <a:off x="2927804" y="1531605"/>
            <a:ext cx="6216196" cy="369332"/>
          </a:xfrm>
          <a:prstGeom prst="rect">
            <a:avLst/>
          </a:prstGeom>
          <a:solidFill>
            <a:schemeClr val="bg1"/>
          </a:solidFill>
        </p:spPr>
        <p:txBody>
          <a:bodyPr wrap="square" rtlCol="0">
            <a:spAutoFit/>
          </a:bodyPr>
          <a:lstStyle/>
          <a:p>
            <a:pPr defTabSz="457200"/>
            <a:r>
              <a:rPr lang="de-DE" dirty="0" smtClean="0">
                <a:solidFill>
                  <a:srgbClr val="000000"/>
                </a:solidFill>
              </a:rPr>
              <a:t>Kontrolle    </a:t>
            </a:r>
            <a:r>
              <a:rPr lang="de-DE" dirty="0" err="1" smtClean="0">
                <a:solidFill>
                  <a:srgbClr val="000000"/>
                </a:solidFill>
              </a:rPr>
              <a:t>Ca</a:t>
            </a:r>
            <a:r>
              <a:rPr lang="de-DE" dirty="0" smtClean="0">
                <a:solidFill>
                  <a:srgbClr val="000000"/>
                </a:solidFill>
              </a:rPr>
              <a:t>(H</a:t>
            </a:r>
            <a:r>
              <a:rPr lang="de-DE" baseline="-25000" dirty="0" smtClean="0">
                <a:solidFill>
                  <a:srgbClr val="000000"/>
                </a:solidFill>
              </a:rPr>
              <a:t>2</a:t>
            </a:r>
            <a:r>
              <a:rPr lang="de-DE" dirty="0" smtClean="0">
                <a:solidFill>
                  <a:srgbClr val="000000"/>
                </a:solidFill>
              </a:rPr>
              <a:t>PO</a:t>
            </a:r>
            <a:r>
              <a:rPr lang="de-DE" baseline="-25000" dirty="0" smtClean="0">
                <a:solidFill>
                  <a:srgbClr val="000000"/>
                </a:solidFill>
              </a:rPr>
              <a:t>4</a:t>
            </a:r>
            <a:r>
              <a:rPr lang="de-DE" dirty="0" smtClean="0">
                <a:solidFill>
                  <a:srgbClr val="000000"/>
                </a:solidFill>
              </a:rPr>
              <a:t>)</a:t>
            </a:r>
            <a:r>
              <a:rPr lang="de-DE" baseline="-25000" dirty="0" smtClean="0">
                <a:solidFill>
                  <a:srgbClr val="000000"/>
                </a:solidFill>
              </a:rPr>
              <a:t>2</a:t>
            </a:r>
            <a:r>
              <a:rPr lang="de-DE" dirty="0" smtClean="0">
                <a:solidFill>
                  <a:srgbClr val="000000"/>
                </a:solidFill>
              </a:rPr>
              <a:t>      Na-</a:t>
            </a:r>
            <a:r>
              <a:rPr lang="de-DE" dirty="0" err="1" smtClean="0">
                <a:solidFill>
                  <a:srgbClr val="000000"/>
                </a:solidFill>
              </a:rPr>
              <a:t>Phytat</a:t>
            </a:r>
            <a:r>
              <a:rPr lang="de-DE" dirty="0" smtClean="0">
                <a:solidFill>
                  <a:srgbClr val="000000"/>
                </a:solidFill>
              </a:rPr>
              <a:t>      Kartoffelsorte </a:t>
            </a:r>
            <a:r>
              <a:rPr lang="de-DE" dirty="0" err="1" smtClean="0">
                <a:solidFill>
                  <a:srgbClr val="000000"/>
                </a:solidFill>
              </a:rPr>
              <a:t>Belana</a:t>
            </a:r>
            <a:r>
              <a:rPr lang="de-DE" dirty="0" smtClean="0">
                <a:solidFill>
                  <a:srgbClr val="000000"/>
                </a:solidFill>
              </a:rPr>
              <a:t>       </a:t>
            </a:r>
            <a:endParaRPr lang="de-DE" dirty="0">
              <a:solidFill>
                <a:srgbClr val="000000"/>
              </a:solidFill>
            </a:endParaRPr>
          </a:p>
        </p:txBody>
      </p:sp>
      <p:sp>
        <p:nvSpPr>
          <p:cNvPr id="6" name="Textfeld 5"/>
          <p:cNvSpPr txBox="1"/>
          <p:nvPr/>
        </p:nvSpPr>
        <p:spPr>
          <a:xfrm>
            <a:off x="2992388" y="3798480"/>
            <a:ext cx="6151612" cy="369332"/>
          </a:xfrm>
          <a:prstGeom prst="rect">
            <a:avLst/>
          </a:prstGeom>
          <a:solidFill>
            <a:schemeClr val="bg1"/>
          </a:solidFill>
        </p:spPr>
        <p:txBody>
          <a:bodyPr wrap="square" rtlCol="0">
            <a:spAutoFit/>
          </a:bodyPr>
          <a:lstStyle/>
          <a:p>
            <a:pPr defTabSz="457200"/>
            <a:r>
              <a:rPr lang="de-DE" dirty="0" smtClean="0">
                <a:solidFill>
                  <a:srgbClr val="000000"/>
                </a:solidFill>
              </a:rPr>
              <a:t>Kontrolle    </a:t>
            </a:r>
            <a:r>
              <a:rPr lang="de-DE" dirty="0" err="1" smtClean="0">
                <a:solidFill>
                  <a:srgbClr val="000000"/>
                </a:solidFill>
              </a:rPr>
              <a:t>Ca</a:t>
            </a:r>
            <a:r>
              <a:rPr lang="de-DE" dirty="0" smtClean="0">
                <a:solidFill>
                  <a:srgbClr val="000000"/>
                </a:solidFill>
              </a:rPr>
              <a:t>(H</a:t>
            </a:r>
            <a:r>
              <a:rPr lang="de-DE" baseline="-25000" dirty="0" smtClean="0">
                <a:solidFill>
                  <a:srgbClr val="000000"/>
                </a:solidFill>
              </a:rPr>
              <a:t>2</a:t>
            </a:r>
            <a:r>
              <a:rPr lang="de-DE" dirty="0" smtClean="0">
                <a:solidFill>
                  <a:srgbClr val="000000"/>
                </a:solidFill>
              </a:rPr>
              <a:t>PO</a:t>
            </a:r>
            <a:r>
              <a:rPr lang="de-DE" baseline="-25000" dirty="0" smtClean="0">
                <a:solidFill>
                  <a:srgbClr val="000000"/>
                </a:solidFill>
              </a:rPr>
              <a:t>4</a:t>
            </a:r>
            <a:r>
              <a:rPr lang="de-DE" dirty="0" smtClean="0">
                <a:solidFill>
                  <a:srgbClr val="000000"/>
                </a:solidFill>
              </a:rPr>
              <a:t>)</a:t>
            </a:r>
            <a:r>
              <a:rPr lang="de-DE" baseline="-25000" dirty="0" smtClean="0">
                <a:solidFill>
                  <a:srgbClr val="000000"/>
                </a:solidFill>
              </a:rPr>
              <a:t>2</a:t>
            </a:r>
            <a:r>
              <a:rPr lang="de-DE" dirty="0" smtClean="0">
                <a:solidFill>
                  <a:srgbClr val="000000"/>
                </a:solidFill>
              </a:rPr>
              <a:t>      Na-</a:t>
            </a:r>
            <a:r>
              <a:rPr lang="de-DE" dirty="0" err="1" smtClean="0">
                <a:solidFill>
                  <a:srgbClr val="000000"/>
                </a:solidFill>
              </a:rPr>
              <a:t>Phytat</a:t>
            </a:r>
            <a:r>
              <a:rPr lang="de-DE" dirty="0" smtClean="0">
                <a:solidFill>
                  <a:srgbClr val="000000"/>
                </a:solidFill>
              </a:rPr>
              <a:t>     Kartoffelsorte </a:t>
            </a:r>
            <a:r>
              <a:rPr lang="de-DE" dirty="0" err="1" smtClean="0">
                <a:solidFill>
                  <a:srgbClr val="000000"/>
                </a:solidFill>
              </a:rPr>
              <a:t>Marabel</a:t>
            </a:r>
            <a:endParaRPr lang="de-DE" dirty="0">
              <a:solidFill>
                <a:srgbClr val="000000"/>
              </a:solidFill>
            </a:endParaRPr>
          </a:p>
        </p:txBody>
      </p:sp>
      <p:sp>
        <p:nvSpPr>
          <p:cNvPr id="7" name="Textfeld 6"/>
          <p:cNvSpPr txBox="1"/>
          <p:nvPr/>
        </p:nvSpPr>
        <p:spPr>
          <a:xfrm>
            <a:off x="3013916" y="5987061"/>
            <a:ext cx="6130084" cy="369332"/>
          </a:xfrm>
          <a:prstGeom prst="rect">
            <a:avLst/>
          </a:prstGeom>
          <a:solidFill>
            <a:schemeClr val="bg1"/>
          </a:solidFill>
        </p:spPr>
        <p:txBody>
          <a:bodyPr wrap="square" rtlCol="0">
            <a:spAutoFit/>
          </a:bodyPr>
          <a:lstStyle/>
          <a:p>
            <a:pPr defTabSz="457200"/>
            <a:r>
              <a:rPr lang="de-DE" dirty="0" smtClean="0">
                <a:solidFill>
                  <a:srgbClr val="000000"/>
                </a:solidFill>
              </a:rPr>
              <a:t>Kontrolle    </a:t>
            </a:r>
            <a:r>
              <a:rPr lang="de-DE" dirty="0" err="1" smtClean="0">
                <a:solidFill>
                  <a:srgbClr val="000000"/>
                </a:solidFill>
              </a:rPr>
              <a:t>Ca</a:t>
            </a:r>
            <a:r>
              <a:rPr lang="de-DE" dirty="0" smtClean="0">
                <a:solidFill>
                  <a:srgbClr val="000000"/>
                </a:solidFill>
              </a:rPr>
              <a:t>(H</a:t>
            </a:r>
            <a:r>
              <a:rPr lang="de-DE" baseline="-25000" dirty="0" smtClean="0">
                <a:solidFill>
                  <a:srgbClr val="000000"/>
                </a:solidFill>
              </a:rPr>
              <a:t>2</a:t>
            </a:r>
            <a:r>
              <a:rPr lang="de-DE" dirty="0" smtClean="0">
                <a:solidFill>
                  <a:srgbClr val="000000"/>
                </a:solidFill>
              </a:rPr>
              <a:t>PO</a:t>
            </a:r>
            <a:r>
              <a:rPr lang="de-DE" baseline="-25000" dirty="0" smtClean="0">
                <a:solidFill>
                  <a:srgbClr val="000000"/>
                </a:solidFill>
              </a:rPr>
              <a:t>4</a:t>
            </a:r>
            <a:r>
              <a:rPr lang="de-DE" dirty="0" smtClean="0">
                <a:solidFill>
                  <a:srgbClr val="000000"/>
                </a:solidFill>
              </a:rPr>
              <a:t>)</a:t>
            </a:r>
            <a:r>
              <a:rPr lang="de-DE" baseline="-25000" dirty="0" smtClean="0">
                <a:solidFill>
                  <a:srgbClr val="000000"/>
                </a:solidFill>
              </a:rPr>
              <a:t>2</a:t>
            </a:r>
            <a:r>
              <a:rPr lang="de-DE" dirty="0" smtClean="0">
                <a:solidFill>
                  <a:srgbClr val="000000"/>
                </a:solidFill>
              </a:rPr>
              <a:t>      Na-</a:t>
            </a:r>
            <a:r>
              <a:rPr lang="de-DE" dirty="0" err="1" smtClean="0">
                <a:solidFill>
                  <a:srgbClr val="000000"/>
                </a:solidFill>
              </a:rPr>
              <a:t>Phytat</a:t>
            </a:r>
            <a:r>
              <a:rPr lang="de-DE" dirty="0" smtClean="0">
                <a:solidFill>
                  <a:srgbClr val="000000"/>
                </a:solidFill>
              </a:rPr>
              <a:t>    Rapssorte  </a:t>
            </a:r>
            <a:r>
              <a:rPr lang="de-DE" dirty="0" err="1" smtClean="0">
                <a:solidFill>
                  <a:srgbClr val="000000"/>
                </a:solidFill>
              </a:rPr>
              <a:t>Carousel</a:t>
            </a:r>
            <a:endParaRPr lang="de-DE" dirty="0">
              <a:solidFill>
                <a:srgbClr val="000000"/>
              </a:solidFill>
            </a:endParaRPr>
          </a:p>
        </p:txBody>
      </p:sp>
      <p:sp>
        <p:nvSpPr>
          <p:cNvPr id="2" name="Textfeld 1"/>
          <p:cNvSpPr txBox="1"/>
          <p:nvPr/>
        </p:nvSpPr>
        <p:spPr>
          <a:xfrm>
            <a:off x="279863" y="451998"/>
            <a:ext cx="1765293" cy="646331"/>
          </a:xfrm>
          <a:prstGeom prst="rect">
            <a:avLst/>
          </a:prstGeom>
          <a:noFill/>
        </p:spPr>
        <p:txBody>
          <a:bodyPr wrap="square" rtlCol="0">
            <a:spAutoFit/>
          </a:bodyPr>
          <a:lstStyle/>
          <a:p>
            <a:pPr defTabSz="457200"/>
            <a:r>
              <a:rPr lang="de-DE" dirty="0" smtClean="0">
                <a:solidFill>
                  <a:srgbClr val="000000"/>
                </a:solidFill>
              </a:rPr>
              <a:t>Oberboden </a:t>
            </a:r>
            <a:r>
              <a:rPr lang="de-DE" dirty="0" err="1" smtClean="0">
                <a:solidFill>
                  <a:srgbClr val="000000"/>
                </a:solidFill>
              </a:rPr>
              <a:t>Luvisol</a:t>
            </a:r>
            <a:r>
              <a:rPr lang="de-DE" dirty="0" smtClean="0">
                <a:solidFill>
                  <a:srgbClr val="000000"/>
                </a:solidFill>
              </a:rPr>
              <a:t> II</a:t>
            </a:r>
            <a:endParaRPr lang="de-DE" dirty="0">
              <a:solidFill>
                <a:srgbClr val="000000"/>
              </a:solidFill>
            </a:endParaRPr>
          </a:p>
        </p:txBody>
      </p:sp>
      <p:sp>
        <p:nvSpPr>
          <p:cNvPr id="8" name="Foliennummernplatzhalter 7"/>
          <p:cNvSpPr>
            <a:spLocks noGrp="1"/>
          </p:cNvSpPr>
          <p:nvPr>
            <p:ph type="sldNum" sz="quarter" idx="12"/>
          </p:nvPr>
        </p:nvSpPr>
        <p:spPr/>
        <p:txBody>
          <a:bodyPr/>
          <a:lstStyle/>
          <a:p>
            <a:fld id="{55E47AE8-F78D-4644-8A24-4214E9BACB3F}" type="slidenum">
              <a:rPr lang="de-DE" smtClean="0">
                <a:solidFill>
                  <a:srgbClr val="000000">
                    <a:tint val="75000"/>
                  </a:srgbClr>
                </a:solidFill>
              </a:rPr>
              <a:pPr/>
              <a:t>54</a:t>
            </a:fld>
            <a:endParaRPr lang="de-DE">
              <a:solidFill>
                <a:srgbClr val="000000">
                  <a:tint val="75000"/>
                </a:srgbClr>
              </a:solidFill>
            </a:endParaRPr>
          </a:p>
        </p:txBody>
      </p:sp>
    </p:spTree>
    <p:extLst>
      <p:ext uri="{BB962C8B-B14F-4D97-AF65-F5344CB8AC3E}">
        <p14:creationId xmlns:p14="http://schemas.microsoft.com/office/powerpoint/2010/main" val="26781751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92399" y="1340768"/>
            <a:ext cx="4448175" cy="2736304"/>
            <a:chOff x="1352550" y="1905"/>
            <a:chExt cx="4572000" cy="2745441"/>
          </a:xfrm>
        </p:grpSpPr>
        <p:grpSp>
          <p:nvGrpSpPr>
            <p:cNvPr id="3" name="Gruppieren 2"/>
            <p:cNvGrpSpPr/>
            <p:nvPr/>
          </p:nvGrpSpPr>
          <p:grpSpPr>
            <a:xfrm>
              <a:off x="1352550" y="1905"/>
              <a:ext cx="4572000" cy="2745441"/>
              <a:chOff x="1352550" y="1905"/>
              <a:chExt cx="4572000" cy="2745441"/>
            </a:xfrm>
          </p:grpSpPr>
          <p:grpSp>
            <p:nvGrpSpPr>
              <p:cNvPr id="5" name="Gruppieren 4"/>
              <p:cNvGrpSpPr/>
              <p:nvPr/>
            </p:nvGrpSpPr>
            <p:grpSpPr>
              <a:xfrm>
                <a:off x="1352550" y="1905"/>
                <a:ext cx="4572000" cy="2745441"/>
                <a:chOff x="1352550" y="1905"/>
                <a:chExt cx="4572000" cy="2745441"/>
              </a:xfrm>
            </p:grpSpPr>
            <p:graphicFrame>
              <p:nvGraphicFramePr>
                <p:cNvPr id="7" name="Diagramm 6"/>
                <p:cNvGraphicFramePr/>
                <p:nvPr/>
              </p:nvGraphicFramePr>
              <p:xfrm>
                <a:off x="1352550" y="1905"/>
                <a:ext cx="4572000" cy="27454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14"/>
                <p:cNvSpPr txBox="1"/>
                <p:nvPr/>
              </p:nvSpPr>
              <p:spPr>
                <a:xfrm>
                  <a:off x="3162300" y="647697"/>
                  <a:ext cx="500066" cy="369332"/>
                </a:xfrm>
                <a:prstGeom prst="rect">
                  <a:avLst/>
                </a:prstGeom>
                <a:noFill/>
              </p:spPr>
              <p:txBody>
                <a:bodyPr wrap="square" rtlCol="0">
                  <a:spAutoFit/>
                </a:bodyPr>
                <a:lstStyle/>
                <a:p>
                  <a:r>
                    <a:rPr lang="de-DE">
                      <a:solidFill>
                        <a:srgbClr val="000000"/>
                      </a:solidFill>
                      <a:ea typeface="Times New Roman"/>
                      <a:cs typeface="Times New Roman"/>
                    </a:rPr>
                    <a:t>**</a:t>
                  </a:r>
                  <a:endParaRPr lang="de-DE" sz="1200">
                    <a:solidFill>
                      <a:prstClr val="black"/>
                    </a:solidFill>
                    <a:latin typeface="Times New Roman"/>
                    <a:ea typeface="Times New Roman"/>
                  </a:endParaRPr>
                </a:p>
              </p:txBody>
            </p:sp>
          </p:grpSp>
          <p:sp>
            <p:nvSpPr>
              <p:cNvPr id="6" name="Textfeld 16"/>
              <p:cNvSpPr txBox="1"/>
              <p:nvPr/>
            </p:nvSpPr>
            <p:spPr>
              <a:xfrm>
                <a:off x="4010025" y="779059"/>
                <a:ext cx="714380" cy="369332"/>
              </a:xfrm>
              <a:prstGeom prst="rect">
                <a:avLst/>
              </a:prstGeom>
              <a:noFill/>
            </p:spPr>
            <p:txBody>
              <a:bodyPr wrap="square" rtlCol="0">
                <a:spAutoFit/>
              </a:bodyPr>
              <a:lstStyle/>
              <a:p>
                <a:r>
                  <a:rPr lang="de-DE">
                    <a:solidFill>
                      <a:srgbClr val="000000"/>
                    </a:solidFill>
                    <a:ea typeface="Times New Roman"/>
                    <a:cs typeface="Times New Roman"/>
                  </a:rPr>
                  <a:t>**</a:t>
                </a:r>
                <a:endParaRPr lang="de-DE" sz="1200">
                  <a:solidFill>
                    <a:prstClr val="black"/>
                  </a:solidFill>
                  <a:latin typeface="Times New Roman"/>
                  <a:ea typeface="Times New Roman"/>
                </a:endParaRPr>
              </a:p>
            </p:txBody>
          </p:sp>
        </p:grpSp>
        <p:sp>
          <p:nvSpPr>
            <p:cNvPr id="4" name="Textfeld 18"/>
            <p:cNvSpPr txBox="1"/>
            <p:nvPr/>
          </p:nvSpPr>
          <p:spPr>
            <a:xfrm>
              <a:off x="5086345" y="438324"/>
              <a:ext cx="714380" cy="369332"/>
            </a:xfrm>
            <a:prstGeom prst="rect">
              <a:avLst/>
            </a:prstGeom>
            <a:noFill/>
          </p:spPr>
          <p:txBody>
            <a:bodyPr wrap="square" rtlCol="0">
              <a:spAutoFit/>
            </a:bodyPr>
            <a:lstStyle/>
            <a:p>
              <a:r>
                <a:rPr lang="de-DE">
                  <a:solidFill>
                    <a:srgbClr val="000000"/>
                  </a:solidFill>
                  <a:ea typeface="Times New Roman"/>
                  <a:cs typeface="Times New Roman"/>
                </a:rPr>
                <a:t>**</a:t>
              </a:r>
              <a:endParaRPr lang="de-DE" sz="1200">
                <a:solidFill>
                  <a:prstClr val="black"/>
                </a:solidFill>
                <a:latin typeface="Times New Roman"/>
                <a:ea typeface="Times New Roman"/>
              </a:endParaRPr>
            </a:p>
          </p:txBody>
        </p:sp>
      </p:grpSp>
      <p:grpSp>
        <p:nvGrpSpPr>
          <p:cNvPr id="9" name="Gruppieren 8"/>
          <p:cNvGrpSpPr/>
          <p:nvPr/>
        </p:nvGrpSpPr>
        <p:grpSpPr>
          <a:xfrm>
            <a:off x="4425773" y="1411213"/>
            <a:ext cx="4178675" cy="2665859"/>
            <a:chOff x="0" y="0"/>
            <a:chExt cx="4572000" cy="2745441"/>
          </a:xfrm>
        </p:grpSpPr>
        <p:graphicFrame>
          <p:nvGraphicFramePr>
            <p:cNvPr id="10" name="Diagramm 9"/>
            <p:cNvGraphicFramePr/>
            <p:nvPr/>
          </p:nvGraphicFramePr>
          <p:xfrm>
            <a:off x="0" y="0"/>
            <a:ext cx="4572000" cy="274544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20"/>
            <p:cNvSpPr txBox="1"/>
            <p:nvPr/>
          </p:nvSpPr>
          <p:spPr>
            <a:xfrm>
              <a:off x="1852594" y="714380"/>
              <a:ext cx="642942" cy="369332"/>
            </a:xfrm>
            <a:prstGeom prst="rect">
              <a:avLst/>
            </a:prstGeom>
            <a:noFill/>
          </p:spPr>
          <p:txBody>
            <a:bodyPr wrap="square" rtlCol="0">
              <a:noAutofit/>
            </a:bodyPr>
            <a:lstStyle/>
            <a:p>
              <a:r>
                <a:rPr lang="de-DE">
                  <a:solidFill>
                    <a:srgbClr val="000000"/>
                  </a:solidFill>
                  <a:ea typeface="Times New Roman"/>
                  <a:cs typeface="Times New Roman"/>
                </a:rPr>
                <a:t>**</a:t>
              </a:r>
              <a:endParaRPr lang="de-DE" sz="1200">
                <a:solidFill>
                  <a:prstClr val="black"/>
                </a:solidFill>
                <a:latin typeface="Times New Roman"/>
                <a:ea typeface="Times New Roman"/>
              </a:endParaRPr>
            </a:p>
          </p:txBody>
        </p:sp>
      </p:grpSp>
      <p:sp>
        <p:nvSpPr>
          <p:cNvPr id="12" name="Textfeld 7"/>
          <p:cNvSpPr txBox="1">
            <a:spLocks noChangeArrowheads="1"/>
          </p:cNvSpPr>
          <p:nvPr/>
        </p:nvSpPr>
        <p:spPr bwMode="auto">
          <a:xfrm>
            <a:off x="780984" y="4797152"/>
            <a:ext cx="27146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de-DE" altLang="de-DE" sz="1600" dirty="0" smtClean="0">
                <a:solidFill>
                  <a:srgbClr val="000000"/>
                </a:solidFill>
                <a:ea typeface="Times New Roman" pitchFamily="18" charset="0"/>
                <a:cs typeface="Times New Roman" pitchFamily="18" charset="0"/>
              </a:rPr>
              <a:t>1. P: 0</a:t>
            </a:r>
            <a:endParaRPr lang="de-DE" altLang="de-DE" sz="1200" dirty="0" smtClean="0">
              <a:solidFill>
                <a:prstClr val="black"/>
              </a:solidFill>
              <a:latin typeface="Arial" pitchFamily="34" charset="0"/>
              <a:ea typeface="Times New Roman" pitchFamily="18" charset="0"/>
              <a:cs typeface="Arial" pitchFamily="34" charset="0"/>
            </a:endParaRPr>
          </a:p>
          <a:p>
            <a:pPr eaLnBrk="0" fontAlgn="base" hangingPunct="0">
              <a:spcBef>
                <a:spcPct val="0"/>
              </a:spcBef>
              <a:spcAft>
                <a:spcPct val="0"/>
              </a:spcAft>
            </a:pPr>
            <a:r>
              <a:rPr lang="de-DE" altLang="de-DE" sz="1600" dirty="0" smtClean="0">
                <a:solidFill>
                  <a:srgbClr val="000000"/>
                </a:solidFill>
                <a:ea typeface="Times New Roman" pitchFamily="18" charset="0"/>
                <a:cs typeface="Times New Roman" pitchFamily="18" charset="0"/>
              </a:rPr>
              <a:t>3. P: 44 kg P/ha bis 2005 </a:t>
            </a:r>
            <a:r>
              <a:rPr lang="de-DE" altLang="de-DE" sz="1600" dirty="0" smtClean="0">
                <a:solidFill>
                  <a:srgbClr val="000000"/>
                </a:solidFill>
                <a:ea typeface="Times New Roman" pitchFamily="18" charset="0"/>
                <a:cs typeface="Times New Roman" pitchFamily="18" charset="0"/>
                <a:sym typeface="Wingdings" pitchFamily="2" charset="2"/>
              </a:rPr>
              <a:t></a:t>
            </a:r>
            <a:r>
              <a:rPr lang="de-DE" altLang="de-DE" sz="1600" dirty="0" smtClean="0">
                <a:solidFill>
                  <a:srgbClr val="000000"/>
                </a:solidFill>
                <a:ea typeface="Times New Roman" pitchFamily="18" charset="0"/>
                <a:cs typeface="Times New Roman" pitchFamily="18" charset="0"/>
              </a:rPr>
              <a:t> 0</a:t>
            </a:r>
            <a:endParaRPr lang="de-DE" altLang="de-DE" sz="1600" dirty="0" smtClean="0">
              <a:solidFill>
                <a:srgbClr val="000000"/>
              </a:solidFill>
              <a:ea typeface="Times New Roman" pitchFamily="18" charset="0"/>
              <a:cs typeface="Times New Roman" pitchFamily="18" charset="0"/>
              <a:sym typeface="Wingdings" pitchFamily="2" charset="2"/>
            </a:endParaRPr>
          </a:p>
        </p:txBody>
      </p:sp>
      <p:sp>
        <p:nvSpPr>
          <p:cNvPr id="13" name="Textfeld 8"/>
          <p:cNvSpPr txBox="1">
            <a:spLocks noChangeArrowheads="1"/>
          </p:cNvSpPr>
          <p:nvPr/>
        </p:nvSpPr>
        <p:spPr bwMode="auto">
          <a:xfrm>
            <a:off x="5011041" y="4781096"/>
            <a:ext cx="36433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de-DE" altLang="de-DE" sz="1600" dirty="0" smtClean="0">
                <a:solidFill>
                  <a:srgbClr val="000000"/>
                </a:solidFill>
                <a:ea typeface="Times New Roman" pitchFamily="18" charset="0"/>
                <a:cs typeface="Times New Roman" pitchFamily="18" charset="0"/>
              </a:rPr>
              <a:t>5. P: 0 bis 1996 </a:t>
            </a:r>
            <a:r>
              <a:rPr lang="de-DE" altLang="de-DE" sz="1600" dirty="0" smtClean="0">
                <a:solidFill>
                  <a:srgbClr val="000000"/>
                </a:solidFill>
                <a:ea typeface="Times New Roman" pitchFamily="18" charset="0"/>
                <a:cs typeface="Times New Roman" pitchFamily="18" charset="0"/>
                <a:sym typeface="Wingdings" pitchFamily="2" charset="2"/>
              </a:rPr>
              <a:t></a:t>
            </a:r>
            <a:r>
              <a:rPr lang="de-DE" altLang="de-DE" sz="1600" dirty="0" smtClean="0">
                <a:solidFill>
                  <a:srgbClr val="000000"/>
                </a:solidFill>
                <a:ea typeface="Times New Roman" pitchFamily="18" charset="0"/>
                <a:cs typeface="Times New Roman" pitchFamily="18" charset="0"/>
              </a:rPr>
              <a:t> Entzug</a:t>
            </a:r>
            <a:endParaRPr lang="de-DE" altLang="de-DE" sz="1200" dirty="0" smtClean="0">
              <a:solidFill>
                <a:prstClr val="black"/>
              </a:solidFill>
              <a:latin typeface="Arial" pitchFamily="34" charset="0"/>
              <a:ea typeface="Times New Roman" pitchFamily="18" charset="0"/>
              <a:cs typeface="Arial" pitchFamily="34" charset="0"/>
              <a:sym typeface="Wingdings" pitchFamily="2" charset="2"/>
            </a:endParaRPr>
          </a:p>
          <a:p>
            <a:pPr eaLnBrk="0" fontAlgn="base" hangingPunct="0">
              <a:spcBef>
                <a:spcPct val="0"/>
              </a:spcBef>
              <a:spcAft>
                <a:spcPct val="0"/>
              </a:spcAft>
            </a:pPr>
            <a:r>
              <a:rPr lang="de-DE" altLang="de-DE" sz="1600" dirty="0" smtClean="0">
                <a:solidFill>
                  <a:srgbClr val="000000"/>
                </a:solidFill>
                <a:ea typeface="Times New Roman" pitchFamily="18" charset="0"/>
                <a:cs typeface="Times New Roman" pitchFamily="18" charset="0"/>
                <a:sym typeface="Wingdings" pitchFamily="2" charset="2"/>
              </a:rPr>
              <a:t>6. P: 66 kg P/ha bis 1996 </a:t>
            </a:r>
            <a:r>
              <a:rPr lang="de-DE" altLang="de-DE" sz="1600" dirty="0" smtClean="0">
                <a:solidFill>
                  <a:srgbClr val="000000"/>
                </a:solidFill>
                <a:ea typeface="Times New Roman" pitchFamily="18" charset="0"/>
                <a:cs typeface="Times New Roman" pitchFamily="18" charset="0"/>
              </a:rPr>
              <a:t> Entzug</a:t>
            </a:r>
            <a:endParaRPr lang="de-DE" altLang="de-DE" sz="1600" dirty="0" smtClean="0">
              <a:solidFill>
                <a:srgbClr val="000000"/>
              </a:solidFill>
              <a:ea typeface="Times New Roman" pitchFamily="18" charset="0"/>
              <a:cs typeface="Times New Roman" pitchFamily="18" charset="0"/>
              <a:sym typeface="Wingdings" pitchFamily="2" charset="2"/>
            </a:endParaRPr>
          </a:p>
        </p:txBody>
      </p:sp>
      <p:sp>
        <p:nvSpPr>
          <p:cNvPr id="14" name="Rectangle 13"/>
          <p:cNvSpPr>
            <a:spLocks noChangeArrowheads="1"/>
          </p:cNvSpPr>
          <p:nvPr/>
        </p:nvSpPr>
        <p:spPr bwMode="auto">
          <a:xfrm>
            <a:off x="35496" y="334090"/>
            <a:ext cx="9959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de-DE" altLang="de-DE" sz="1400" dirty="0" smtClean="0">
                <a:solidFill>
                  <a:srgbClr val="0000FF"/>
                </a:solidFill>
                <a:latin typeface="Arial" pitchFamily="34" charset="0"/>
                <a:ea typeface="Times New Roman" pitchFamily="18" charset="0"/>
                <a:cs typeface="Arial" pitchFamily="34" charset="0"/>
              </a:rPr>
              <a:t>Einfluss verschiedener P-D</a:t>
            </a:r>
            <a:r>
              <a:rPr lang="de-DE" altLang="de-DE" sz="1400" dirty="0" smtClean="0">
                <a:solidFill>
                  <a:srgbClr val="0000FF"/>
                </a:solidFill>
                <a:ea typeface="Times New Roman" pitchFamily="18" charset="0"/>
                <a:cs typeface="Arial" pitchFamily="34" charset="0"/>
              </a:rPr>
              <a:t>ü</a:t>
            </a:r>
            <a:r>
              <a:rPr lang="de-DE" altLang="de-DE" sz="1400" dirty="0" smtClean="0">
                <a:solidFill>
                  <a:srgbClr val="0000FF"/>
                </a:solidFill>
                <a:latin typeface="Arial" pitchFamily="34" charset="0"/>
                <a:ea typeface="Times New Roman" pitchFamily="18" charset="0"/>
                <a:cs typeface="Arial" pitchFamily="34" charset="0"/>
              </a:rPr>
              <a:t>ngungsstrategien auf die Fraktion des adsorbierten Phosphats (Al-, </a:t>
            </a:r>
            <a:r>
              <a:rPr lang="de-DE" altLang="de-DE" sz="1400" dirty="0" err="1" smtClean="0">
                <a:solidFill>
                  <a:srgbClr val="0000FF"/>
                </a:solidFill>
                <a:latin typeface="Arial" pitchFamily="34" charset="0"/>
                <a:ea typeface="Times New Roman" pitchFamily="18" charset="0"/>
                <a:cs typeface="Arial" pitchFamily="34" charset="0"/>
              </a:rPr>
              <a:t>Fe</a:t>
            </a:r>
            <a:r>
              <a:rPr lang="de-DE" altLang="de-DE" sz="1400" dirty="0" smtClean="0">
                <a:solidFill>
                  <a:srgbClr val="0000FF"/>
                </a:solidFill>
                <a:latin typeface="Arial" pitchFamily="34" charset="0"/>
                <a:ea typeface="Times New Roman" pitchFamily="18" charset="0"/>
                <a:cs typeface="Arial" pitchFamily="34" charset="0"/>
              </a:rPr>
              <a:t>-P) und des</a:t>
            </a:r>
          </a:p>
          <a:p>
            <a:pPr fontAlgn="base">
              <a:spcBef>
                <a:spcPct val="0"/>
              </a:spcBef>
              <a:spcAft>
                <a:spcPct val="0"/>
              </a:spcAft>
            </a:pPr>
            <a:r>
              <a:rPr lang="de-DE" altLang="de-DE" sz="1400" dirty="0" smtClean="0">
                <a:solidFill>
                  <a:srgbClr val="0000FF"/>
                </a:solidFill>
                <a:latin typeface="Arial" pitchFamily="34" charset="0"/>
                <a:ea typeface="Times New Roman" pitchFamily="18" charset="0"/>
                <a:cs typeface="Arial" pitchFamily="34" charset="0"/>
              </a:rPr>
              <a:t>Organisch gebundenen Phosphats (Org. P) auf dem Standort, </a:t>
            </a:r>
            <a:r>
              <a:rPr lang="de-DE" altLang="de-DE" sz="1400" dirty="0" err="1" smtClean="0">
                <a:solidFill>
                  <a:srgbClr val="0000FF"/>
                </a:solidFill>
                <a:latin typeface="Arial" pitchFamily="34" charset="0"/>
                <a:ea typeface="Times New Roman" pitchFamily="18" charset="0"/>
                <a:cs typeface="Arial" pitchFamily="34" charset="0"/>
              </a:rPr>
              <a:t>D</a:t>
            </a:r>
            <a:r>
              <a:rPr lang="de-DE" altLang="de-DE" sz="1400" dirty="0" err="1" smtClean="0">
                <a:solidFill>
                  <a:srgbClr val="0000FF"/>
                </a:solidFill>
                <a:ea typeface="Times New Roman" pitchFamily="18" charset="0"/>
                <a:cs typeface="Arial" pitchFamily="34" charset="0"/>
              </a:rPr>
              <a:t>ö</a:t>
            </a:r>
            <a:r>
              <a:rPr lang="de-DE" altLang="de-DE" sz="1400" dirty="0" err="1" smtClean="0">
                <a:solidFill>
                  <a:srgbClr val="0000FF"/>
                </a:solidFill>
                <a:latin typeface="Arial" pitchFamily="34" charset="0"/>
                <a:ea typeface="Times New Roman" pitchFamily="18" charset="0"/>
                <a:cs typeface="Arial" pitchFamily="34" charset="0"/>
              </a:rPr>
              <a:t>rnhagen</a:t>
            </a:r>
            <a:r>
              <a:rPr lang="de-DE" altLang="de-DE" sz="1400" dirty="0" smtClean="0">
                <a:solidFill>
                  <a:srgbClr val="0000FF"/>
                </a:solidFill>
                <a:latin typeface="Arial" pitchFamily="34" charset="0"/>
                <a:ea typeface="Times New Roman" pitchFamily="18" charset="0"/>
                <a:cs typeface="Arial" pitchFamily="34" charset="0"/>
              </a:rPr>
              <a:t> in Nordhessen. Die j</a:t>
            </a:r>
            <a:r>
              <a:rPr lang="de-DE" altLang="de-DE" sz="1400" dirty="0" smtClean="0">
                <a:solidFill>
                  <a:srgbClr val="0000FF"/>
                </a:solidFill>
                <a:ea typeface="Times New Roman" pitchFamily="18" charset="0"/>
                <a:cs typeface="Arial" pitchFamily="34" charset="0"/>
              </a:rPr>
              <a:t>ä</a:t>
            </a:r>
            <a:r>
              <a:rPr lang="de-DE" altLang="de-DE" sz="1400" dirty="0" smtClean="0">
                <a:solidFill>
                  <a:srgbClr val="0000FF"/>
                </a:solidFill>
                <a:latin typeface="Arial" pitchFamily="34" charset="0"/>
                <a:ea typeface="Times New Roman" pitchFamily="18" charset="0"/>
                <a:cs typeface="Arial" pitchFamily="34" charset="0"/>
              </a:rPr>
              <a:t>hrliche P-D</a:t>
            </a:r>
            <a:r>
              <a:rPr lang="de-DE" altLang="de-DE" sz="1400" dirty="0" smtClean="0">
                <a:solidFill>
                  <a:srgbClr val="0000FF"/>
                </a:solidFill>
                <a:ea typeface="Times New Roman" pitchFamily="18" charset="0"/>
                <a:cs typeface="Arial" pitchFamily="34" charset="0"/>
              </a:rPr>
              <a:t>ü</a:t>
            </a:r>
            <a:r>
              <a:rPr lang="de-DE" altLang="de-DE" sz="1400" dirty="0" smtClean="0">
                <a:solidFill>
                  <a:srgbClr val="0000FF"/>
                </a:solidFill>
                <a:latin typeface="Arial" pitchFamily="34" charset="0"/>
                <a:ea typeface="Times New Roman" pitchFamily="18" charset="0"/>
                <a:cs typeface="Arial" pitchFamily="34" charset="0"/>
              </a:rPr>
              <a:t>ngung</a:t>
            </a:r>
          </a:p>
          <a:p>
            <a:pPr fontAlgn="base">
              <a:spcBef>
                <a:spcPct val="0"/>
              </a:spcBef>
              <a:spcAft>
                <a:spcPct val="0"/>
              </a:spcAft>
            </a:pPr>
            <a:r>
              <a:rPr lang="de-DE" altLang="de-DE" sz="1400" dirty="0" smtClean="0">
                <a:solidFill>
                  <a:srgbClr val="0000FF"/>
                </a:solidFill>
                <a:latin typeface="Arial" pitchFamily="34" charset="0"/>
                <a:ea typeface="Times New Roman" pitchFamily="18" charset="0"/>
                <a:cs typeface="Arial" pitchFamily="34" charset="0"/>
              </a:rPr>
              <a:t>erfolgte mit Tripelsuperphosphat. Feldversuch vom Landesbetrieb Landwirtschaft Hessen: Dr. Heyn und D. Koch. </a:t>
            </a:r>
          </a:p>
          <a:p>
            <a:pPr fontAlgn="base">
              <a:spcBef>
                <a:spcPct val="0"/>
              </a:spcBef>
              <a:spcAft>
                <a:spcPct val="0"/>
              </a:spcAft>
            </a:pPr>
            <a:r>
              <a:rPr lang="de-DE" altLang="de-DE" sz="1400" dirty="0" smtClean="0">
                <a:solidFill>
                  <a:srgbClr val="0000FF"/>
                </a:solidFill>
                <a:latin typeface="Arial" pitchFamily="34" charset="0"/>
                <a:ea typeface="Times New Roman" pitchFamily="18" charset="0"/>
                <a:cs typeface="Arial" pitchFamily="34" charset="0"/>
              </a:rPr>
              <a:t>(Schäfer, 2013).</a:t>
            </a:r>
          </a:p>
          <a:p>
            <a:pPr eaLnBrk="0" fontAlgn="base" hangingPunct="0">
              <a:spcBef>
                <a:spcPct val="0"/>
              </a:spcBef>
              <a:spcAft>
                <a:spcPct val="0"/>
              </a:spcAft>
            </a:pPr>
            <a:endParaRPr lang="de-DE" altLang="de-DE" sz="1400" dirty="0" smtClean="0">
              <a:solidFill>
                <a:srgbClr val="0000FF"/>
              </a:solidFill>
              <a:latin typeface="Arial" pitchFamily="34" charset="0"/>
              <a:cs typeface="Arial" pitchFamily="34" charset="0"/>
            </a:endParaRPr>
          </a:p>
        </p:txBody>
      </p:sp>
      <p:sp>
        <p:nvSpPr>
          <p:cNvPr id="15" name="Rectangle 2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de-DE" altLang="de-DE"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739316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extLst>
              <p:ext uri="{D42A27DB-BD31-4B8C-83A1-F6EECF244321}">
                <p14:modId xmlns:p14="http://schemas.microsoft.com/office/powerpoint/2010/main" val="3167744130"/>
              </p:ext>
            </p:extLst>
          </p:nvPr>
        </p:nvGraphicFramePr>
        <p:xfrm>
          <a:off x="683568" y="1340768"/>
          <a:ext cx="3491880" cy="2599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m 2"/>
          <p:cNvGraphicFramePr/>
          <p:nvPr>
            <p:extLst>
              <p:ext uri="{D42A27DB-BD31-4B8C-83A1-F6EECF244321}">
                <p14:modId xmlns:p14="http://schemas.microsoft.com/office/powerpoint/2010/main" val="2420294811"/>
              </p:ext>
            </p:extLst>
          </p:nvPr>
        </p:nvGraphicFramePr>
        <p:xfrm>
          <a:off x="2627784" y="4077072"/>
          <a:ext cx="3635896" cy="2599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p:cNvGraphicFramePr/>
          <p:nvPr>
            <p:extLst>
              <p:ext uri="{D42A27DB-BD31-4B8C-83A1-F6EECF244321}">
                <p14:modId xmlns:p14="http://schemas.microsoft.com/office/powerpoint/2010/main" val="1491150126"/>
              </p:ext>
            </p:extLst>
          </p:nvPr>
        </p:nvGraphicFramePr>
        <p:xfrm>
          <a:off x="4211960" y="1340768"/>
          <a:ext cx="4211960"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hteck 4"/>
          <p:cNvSpPr/>
          <p:nvPr/>
        </p:nvSpPr>
        <p:spPr>
          <a:xfrm>
            <a:off x="35496" y="1"/>
            <a:ext cx="8496944" cy="1384995"/>
          </a:xfrm>
          <a:prstGeom prst="rect">
            <a:avLst/>
          </a:prstGeom>
        </p:spPr>
        <p:txBody>
          <a:bodyPr wrap="square">
            <a:spAutoFit/>
          </a:bodyPr>
          <a:lstStyle/>
          <a:p>
            <a:r>
              <a:rPr lang="de-DE" sz="1400" dirty="0" smtClean="0">
                <a:solidFill>
                  <a:srgbClr val="0000FF"/>
                </a:solidFill>
              </a:rPr>
              <a:t>Einfluss </a:t>
            </a:r>
            <a:r>
              <a:rPr lang="de-DE" sz="1400" dirty="0">
                <a:solidFill>
                  <a:srgbClr val="0000FF"/>
                </a:solidFill>
              </a:rPr>
              <a:t>der Phosphat-Düngung mit verschiedenen P-Düngemitteln auf die Fraktion der organischen Phosphate im Vergleich zum Ausgangsjahr 2006. P0+: ohne P-Düngung (mit Jauche); RP80+: Rohphosphat, 80 kg P ha</a:t>
            </a:r>
            <a:r>
              <a:rPr lang="de-DE" sz="1400" baseline="30000" dirty="0">
                <a:solidFill>
                  <a:srgbClr val="0000FF"/>
                </a:solidFill>
              </a:rPr>
              <a:t>-1</a:t>
            </a:r>
            <a:r>
              <a:rPr lang="de-DE" sz="1400" dirty="0">
                <a:solidFill>
                  <a:srgbClr val="0000FF"/>
                </a:solidFill>
              </a:rPr>
              <a:t> (mit Jauche); FKM80+: Fleischknochenmehl, 80 kg P ha</a:t>
            </a:r>
            <a:r>
              <a:rPr lang="de-DE" sz="1400" baseline="30000" dirty="0">
                <a:solidFill>
                  <a:srgbClr val="0000FF"/>
                </a:solidFill>
              </a:rPr>
              <a:t>-1</a:t>
            </a:r>
            <a:r>
              <a:rPr lang="de-DE" sz="1400" dirty="0">
                <a:solidFill>
                  <a:srgbClr val="0000FF"/>
                </a:solidFill>
              </a:rPr>
              <a:t> (mit Jauche); Ulo80+: </a:t>
            </a:r>
            <a:r>
              <a:rPr lang="de-DE" sz="1400" dirty="0" err="1">
                <a:solidFill>
                  <a:srgbClr val="0000FF"/>
                </a:solidFill>
              </a:rPr>
              <a:t>Ulophos</a:t>
            </a:r>
            <a:r>
              <a:rPr lang="de-DE" sz="1400" dirty="0">
                <a:solidFill>
                  <a:srgbClr val="0000FF"/>
                </a:solidFill>
              </a:rPr>
              <a:t>, 80 kg P ha</a:t>
            </a:r>
            <a:r>
              <a:rPr lang="de-DE" sz="1400" baseline="30000" dirty="0">
                <a:solidFill>
                  <a:srgbClr val="0000FF"/>
                </a:solidFill>
              </a:rPr>
              <a:t>-1</a:t>
            </a:r>
            <a:r>
              <a:rPr lang="de-DE" sz="1400" dirty="0">
                <a:solidFill>
                  <a:srgbClr val="0000FF"/>
                </a:solidFill>
              </a:rPr>
              <a:t> (mit Jauche). Die Werte sind Mittelwerte aus vier Wiederholungen mit je zweifacher chemischer Wiederholung, ± mittlerer Fehler des Mittelwertes, analysiert nach </a:t>
            </a:r>
            <a:r>
              <a:rPr lang="de-DE" sz="1400" dirty="0" err="1">
                <a:solidFill>
                  <a:srgbClr val="0000FF"/>
                </a:solidFill>
              </a:rPr>
              <a:t>Kurmies</a:t>
            </a:r>
            <a:r>
              <a:rPr lang="de-DE" sz="1400" dirty="0">
                <a:solidFill>
                  <a:srgbClr val="0000FF"/>
                </a:solidFill>
              </a:rPr>
              <a:t> (1972). Unterschiedliche Buchstaben zeigen einen signifikanten Unterschied (α=5</a:t>
            </a:r>
            <a:r>
              <a:rPr lang="de-DE" sz="1400" dirty="0" smtClean="0">
                <a:solidFill>
                  <a:srgbClr val="0000FF"/>
                </a:solidFill>
              </a:rPr>
              <a:t>%) (Vollrath, 2014).</a:t>
            </a:r>
            <a:endParaRPr lang="de-DE" sz="1400" dirty="0">
              <a:solidFill>
                <a:srgbClr val="0000FF"/>
              </a:solidFill>
            </a:endParaRPr>
          </a:p>
        </p:txBody>
      </p:sp>
    </p:spTree>
    <p:extLst>
      <p:ext uri="{BB962C8B-B14F-4D97-AF65-F5344CB8AC3E}">
        <p14:creationId xmlns:p14="http://schemas.microsoft.com/office/powerpoint/2010/main" val="1899741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de-DE" altLang="de-DE" smtClean="0">
                <a:solidFill>
                  <a:schemeClr val="accent2"/>
                </a:solidFill>
              </a:rPr>
              <a:t> Strategien zur P-Düngung</a:t>
            </a:r>
          </a:p>
        </p:txBody>
      </p:sp>
    </p:spTree>
    <p:extLst>
      <p:ext uri="{BB962C8B-B14F-4D97-AF65-F5344CB8AC3E}">
        <p14:creationId xmlns:p14="http://schemas.microsoft.com/office/powerpoint/2010/main" val="24844760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661988" y="1392238"/>
          <a:ext cx="7689850" cy="3765550"/>
        </p:xfrm>
        <a:graphic>
          <a:graphicData uri="http://schemas.openxmlformats.org/drawingml/2006/chart">
            <c:chart xmlns:c="http://schemas.openxmlformats.org/drawingml/2006/chart" xmlns:r="http://schemas.openxmlformats.org/officeDocument/2006/relationships" r:id="rId3"/>
          </a:graphicData>
        </a:graphic>
      </p:graphicFrame>
      <p:grpSp>
        <p:nvGrpSpPr>
          <p:cNvPr id="145411" name="Group 3"/>
          <p:cNvGrpSpPr>
            <a:grpSpLocks/>
          </p:cNvGrpSpPr>
          <p:nvPr/>
        </p:nvGrpSpPr>
        <p:grpSpPr bwMode="auto">
          <a:xfrm>
            <a:off x="1574800" y="3433763"/>
            <a:ext cx="6357938" cy="1508125"/>
            <a:chOff x="992" y="1326"/>
            <a:chExt cx="4005" cy="950"/>
          </a:xfrm>
        </p:grpSpPr>
        <p:sp>
          <p:nvSpPr>
            <p:cNvPr id="145413" name="Text Box 4"/>
            <p:cNvSpPr txBox="1">
              <a:spLocks noChangeArrowheads="1"/>
            </p:cNvSpPr>
            <p:nvPr/>
          </p:nvSpPr>
          <p:spPr bwMode="auto">
            <a:xfrm rot="-5400000">
              <a:off x="964" y="2015"/>
              <a:ext cx="2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P</a:t>
              </a:r>
              <a:r>
                <a:rPr lang="de-DE" altLang="de-DE" sz="1800" b="1" baseline="-25000" smtClean="0">
                  <a:solidFill>
                    <a:srgbClr val="000000"/>
                  </a:solidFill>
                </a:rPr>
                <a:t>O</a:t>
              </a:r>
              <a:endParaRPr lang="de-DE" altLang="de-DE" sz="1800" b="1" smtClean="0">
                <a:solidFill>
                  <a:srgbClr val="000000"/>
                </a:solidFill>
              </a:endParaRPr>
            </a:p>
          </p:txBody>
        </p:sp>
        <p:sp>
          <p:nvSpPr>
            <p:cNvPr id="145414" name="Text Box 5"/>
            <p:cNvSpPr txBox="1">
              <a:spLocks noChangeArrowheads="1"/>
            </p:cNvSpPr>
            <p:nvPr/>
          </p:nvSpPr>
          <p:spPr bwMode="auto">
            <a:xfrm rot="-5400000">
              <a:off x="1328" y="1726"/>
              <a:ext cx="8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Ca(H</a:t>
              </a:r>
              <a:r>
                <a:rPr lang="de-DE" altLang="de-DE" sz="1800" b="1" baseline="-25000" smtClean="0">
                  <a:solidFill>
                    <a:srgbClr val="000000"/>
                  </a:solidFill>
                </a:rPr>
                <a:t>2</a:t>
              </a:r>
              <a:r>
                <a:rPr lang="de-DE" altLang="de-DE" sz="1800" b="1" smtClean="0">
                  <a:solidFill>
                    <a:srgbClr val="000000"/>
                  </a:solidFill>
                </a:rPr>
                <a:t>PO</a:t>
              </a:r>
              <a:r>
                <a:rPr lang="de-DE" altLang="de-DE" sz="1800" b="1" baseline="-25000" smtClean="0">
                  <a:solidFill>
                    <a:srgbClr val="000000"/>
                  </a:solidFill>
                </a:rPr>
                <a:t>4</a:t>
              </a:r>
              <a:r>
                <a:rPr lang="de-DE" altLang="de-DE" sz="1800" b="1" smtClean="0">
                  <a:solidFill>
                    <a:srgbClr val="000000"/>
                  </a:solidFill>
                </a:rPr>
                <a:t>)</a:t>
              </a:r>
              <a:r>
                <a:rPr lang="de-DE" altLang="de-DE" sz="1800" b="1" baseline="-25000" smtClean="0">
                  <a:solidFill>
                    <a:srgbClr val="000000"/>
                  </a:solidFill>
                </a:rPr>
                <a:t>2</a:t>
              </a:r>
              <a:endParaRPr lang="de-DE" altLang="de-DE" sz="1800" b="1" smtClean="0">
                <a:solidFill>
                  <a:srgbClr val="000000"/>
                </a:solidFill>
              </a:endParaRPr>
            </a:p>
          </p:txBody>
        </p:sp>
        <p:sp>
          <p:nvSpPr>
            <p:cNvPr id="145415" name="Text Box 6"/>
            <p:cNvSpPr txBox="1">
              <a:spLocks noChangeArrowheads="1"/>
            </p:cNvSpPr>
            <p:nvPr/>
          </p:nvSpPr>
          <p:spPr bwMode="auto">
            <a:xfrm rot="-5400000">
              <a:off x="1915" y="1694"/>
              <a:ext cx="9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Biogasgülle</a:t>
              </a:r>
            </a:p>
          </p:txBody>
        </p:sp>
        <p:sp>
          <p:nvSpPr>
            <p:cNvPr id="145416" name="Text Box 7"/>
            <p:cNvSpPr txBox="1">
              <a:spLocks noChangeArrowheads="1"/>
            </p:cNvSpPr>
            <p:nvPr/>
          </p:nvSpPr>
          <p:spPr bwMode="auto">
            <a:xfrm rot="-5400000">
              <a:off x="2613" y="1760"/>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Schlempe</a:t>
              </a:r>
            </a:p>
          </p:txBody>
        </p:sp>
        <p:sp>
          <p:nvSpPr>
            <p:cNvPr id="145417" name="Text Box 8"/>
            <p:cNvSpPr txBox="1">
              <a:spLocks noChangeArrowheads="1"/>
            </p:cNvSpPr>
            <p:nvPr/>
          </p:nvSpPr>
          <p:spPr bwMode="auto">
            <a:xfrm rot="-5400000">
              <a:off x="3166" y="1684"/>
              <a:ext cx="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Biokompost</a:t>
              </a:r>
            </a:p>
          </p:txBody>
        </p:sp>
        <p:sp>
          <p:nvSpPr>
            <p:cNvPr id="145418" name="Text Box 9"/>
            <p:cNvSpPr txBox="1">
              <a:spLocks noChangeArrowheads="1"/>
            </p:cNvSpPr>
            <p:nvPr/>
          </p:nvSpPr>
          <p:spPr bwMode="auto">
            <a:xfrm rot="-5400000">
              <a:off x="3844" y="1739"/>
              <a:ext cx="8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Holzasche</a:t>
              </a:r>
            </a:p>
          </p:txBody>
        </p:sp>
        <p:sp>
          <p:nvSpPr>
            <p:cNvPr id="145419" name="Text Box 10"/>
            <p:cNvSpPr txBox="1">
              <a:spLocks noChangeArrowheads="1"/>
            </p:cNvSpPr>
            <p:nvPr/>
          </p:nvSpPr>
          <p:spPr bwMode="auto">
            <a:xfrm rot="-5400000">
              <a:off x="4524" y="1799"/>
              <a:ext cx="7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b="1" smtClean="0">
                  <a:solidFill>
                    <a:srgbClr val="000000"/>
                  </a:solidFill>
                </a:rPr>
                <a:t>Stallmist</a:t>
              </a:r>
            </a:p>
          </p:txBody>
        </p:sp>
      </p:grpSp>
      <p:sp>
        <p:nvSpPr>
          <p:cNvPr id="145412" name="Text Box 11"/>
          <p:cNvSpPr txBox="1">
            <a:spLocks noChangeArrowheads="1"/>
          </p:cNvSpPr>
          <p:nvPr/>
        </p:nvSpPr>
        <p:spPr bwMode="auto">
          <a:xfrm>
            <a:off x="900113" y="188913"/>
            <a:ext cx="734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1800" smtClean="0">
                <a:solidFill>
                  <a:srgbClr val="333399"/>
                </a:solidFill>
              </a:rPr>
              <a:t>Wirkung verschiedener Reststoffe auf CAL-extrahierbares P im Boden.</a:t>
            </a:r>
          </a:p>
          <a:p>
            <a:pPr eaLnBrk="1" fontAlgn="base" hangingPunct="1">
              <a:spcBef>
                <a:spcPct val="0"/>
              </a:spcBef>
              <a:spcAft>
                <a:spcPct val="0"/>
              </a:spcAft>
              <a:buFontTx/>
              <a:buNone/>
            </a:pPr>
            <a:r>
              <a:rPr lang="de-DE" altLang="de-DE" sz="1800" smtClean="0">
                <a:solidFill>
                  <a:srgbClr val="333399"/>
                </a:solidFill>
              </a:rPr>
              <a:t>Es wurden 100 mg P/kg Boden in Form der Reststoffe gedüngt.</a:t>
            </a:r>
          </a:p>
        </p:txBody>
      </p:sp>
    </p:spTree>
    <p:extLst>
      <p:ext uri="{BB962C8B-B14F-4D97-AF65-F5344CB8AC3E}">
        <p14:creationId xmlns:p14="http://schemas.microsoft.com/office/powerpoint/2010/main" val="1345341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feld 1"/>
          <p:cNvSpPr txBox="1">
            <a:spLocks noChangeArrowheads="1"/>
          </p:cNvSpPr>
          <p:nvPr/>
        </p:nvSpPr>
        <p:spPr bwMode="auto">
          <a:xfrm>
            <a:off x="35437" y="431870"/>
            <a:ext cx="92097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altLang="de-DE" sz="2000" dirty="0" smtClean="0">
                <a:solidFill>
                  <a:srgbClr val="0000FF"/>
                </a:solidFill>
              </a:rPr>
              <a:t>Einfluss von Bioabfallkompostdüngung auf das CAL extrahierbare Phosphat im </a:t>
            </a:r>
          </a:p>
          <a:p>
            <a:pPr algn="ctr" eaLnBrk="1" fontAlgn="base" hangingPunct="1">
              <a:spcBef>
                <a:spcPct val="0"/>
              </a:spcBef>
              <a:spcAft>
                <a:spcPct val="0"/>
              </a:spcAft>
            </a:pPr>
            <a:r>
              <a:rPr lang="de-DE" altLang="de-DE" sz="2000" dirty="0" smtClean="0">
                <a:solidFill>
                  <a:srgbClr val="0000FF"/>
                </a:solidFill>
              </a:rPr>
              <a:t>Oberboden (0-30 cm). Angaben nach Steffens und Jahn-</a:t>
            </a:r>
            <a:r>
              <a:rPr lang="de-DE" altLang="de-DE" sz="2000" dirty="0" err="1" smtClean="0">
                <a:solidFill>
                  <a:srgbClr val="0000FF"/>
                </a:solidFill>
              </a:rPr>
              <a:t>Deesbach</a:t>
            </a:r>
            <a:r>
              <a:rPr lang="de-DE" altLang="de-DE" sz="2000" dirty="0" smtClean="0">
                <a:solidFill>
                  <a:srgbClr val="000000"/>
                </a:solidFill>
              </a:rPr>
              <a:t>. </a:t>
            </a:r>
          </a:p>
        </p:txBody>
      </p:sp>
      <p:sp>
        <p:nvSpPr>
          <p:cNvPr id="3" name="Textfeld 2"/>
          <p:cNvSpPr txBox="1"/>
          <p:nvPr/>
        </p:nvSpPr>
        <p:spPr>
          <a:xfrm>
            <a:off x="687388" y="1989138"/>
            <a:ext cx="7678705" cy="4755148"/>
          </a:xfrm>
          <a:prstGeom prst="rect">
            <a:avLst/>
          </a:prstGeom>
          <a:noFill/>
        </p:spPr>
        <p:txBody>
          <a:bodyPr wrap="none">
            <a:spAutoFit/>
          </a:bodyPr>
          <a:lstStyle/>
          <a:p>
            <a:pPr fontAlgn="base">
              <a:spcBef>
                <a:spcPct val="0"/>
              </a:spcBef>
              <a:spcAft>
                <a:spcPct val="0"/>
              </a:spcAft>
              <a:defRPr/>
            </a:pPr>
            <a:r>
              <a:rPr lang="de-DE" sz="1900" dirty="0">
                <a:solidFill>
                  <a:srgbClr val="0000FF"/>
                </a:solidFill>
              </a:rPr>
              <a:t>Variante		mg P/100 g Boden		pH-Wert</a:t>
            </a:r>
          </a:p>
          <a:p>
            <a:pPr fontAlgn="base">
              <a:spcBef>
                <a:spcPct val="0"/>
              </a:spcBef>
              <a:spcAft>
                <a:spcPct val="0"/>
              </a:spcAft>
              <a:defRPr/>
            </a:pPr>
            <a:r>
              <a:rPr lang="de-DE" sz="1900" dirty="0">
                <a:solidFill>
                  <a:srgbClr val="0000FF"/>
                </a:solidFill>
              </a:rPr>
              <a:t>_______________________________________________________</a:t>
            </a:r>
          </a:p>
          <a:p>
            <a:pPr fontAlgn="base">
              <a:spcBef>
                <a:spcPct val="0"/>
              </a:spcBef>
              <a:spcAft>
                <a:spcPct val="0"/>
              </a:spcAft>
              <a:defRPr/>
            </a:pPr>
            <a:endParaRPr lang="de-DE" sz="1900" dirty="0">
              <a:solidFill>
                <a:srgbClr val="0000FF"/>
              </a:solidFill>
            </a:endParaRPr>
          </a:p>
          <a:p>
            <a:pPr fontAlgn="base">
              <a:spcBef>
                <a:spcPct val="0"/>
              </a:spcBef>
              <a:spcAft>
                <a:spcPct val="0"/>
              </a:spcAft>
              <a:defRPr/>
            </a:pPr>
            <a:r>
              <a:rPr lang="de-DE" sz="1900" dirty="0">
                <a:solidFill>
                  <a:srgbClr val="0000FF"/>
                </a:solidFill>
              </a:rPr>
              <a:t>K0N0 (Kontrolle)		</a:t>
            </a:r>
            <a:r>
              <a:rPr lang="de-DE" sz="1900" dirty="0">
                <a:solidFill>
                  <a:srgbClr val="FF0000"/>
                </a:solidFill>
              </a:rPr>
              <a:t>3,7</a:t>
            </a:r>
            <a:r>
              <a:rPr lang="de-DE" sz="1900" dirty="0">
                <a:solidFill>
                  <a:srgbClr val="0000FF"/>
                </a:solidFill>
              </a:rPr>
              <a:t>		</a:t>
            </a:r>
            <a:r>
              <a:rPr lang="de-DE" sz="1900" dirty="0" smtClean="0">
                <a:solidFill>
                  <a:srgbClr val="0000FF"/>
                </a:solidFill>
              </a:rPr>
              <a:t>	5,09</a:t>
            </a:r>
            <a:endParaRPr lang="de-DE" sz="1900" dirty="0">
              <a:solidFill>
                <a:srgbClr val="0000FF"/>
              </a:solidFill>
            </a:endParaRPr>
          </a:p>
          <a:p>
            <a:pPr fontAlgn="base">
              <a:spcBef>
                <a:spcPct val="0"/>
              </a:spcBef>
              <a:spcAft>
                <a:spcPct val="0"/>
              </a:spcAft>
              <a:defRPr/>
            </a:pPr>
            <a:r>
              <a:rPr lang="de-DE" sz="1900" dirty="0">
                <a:solidFill>
                  <a:srgbClr val="0000FF"/>
                </a:solidFill>
              </a:rPr>
              <a:t>K0N1			3,8		 </a:t>
            </a:r>
            <a:r>
              <a:rPr lang="de-DE" sz="1900" dirty="0" smtClean="0">
                <a:solidFill>
                  <a:srgbClr val="0000FF"/>
                </a:solidFill>
              </a:rPr>
              <a:t>	5,11</a:t>
            </a:r>
            <a:endParaRPr lang="de-DE" sz="1900" dirty="0">
              <a:solidFill>
                <a:srgbClr val="0000FF"/>
              </a:solidFill>
            </a:endParaRPr>
          </a:p>
          <a:p>
            <a:pPr fontAlgn="base">
              <a:spcBef>
                <a:spcPct val="0"/>
              </a:spcBef>
              <a:spcAft>
                <a:spcPct val="0"/>
              </a:spcAft>
              <a:defRPr/>
            </a:pPr>
            <a:r>
              <a:rPr lang="de-DE" sz="1900" dirty="0">
                <a:solidFill>
                  <a:srgbClr val="0000FF"/>
                </a:solidFill>
              </a:rPr>
              <a:t>K1N0			</a:t>
            </a:r>
            <a:r>
              <a:rPr lang="de-DE" sz="1900" dirty="0">
                <a:solidFill>
                  <a:srgbClr val="FF0000"/>
                </a:solidFill>
              </a:rPr>
              <a:t>4,5*</a:t>
            </a:r>
            <a:r>
              <a:rPr lang="de-DE" sz="1900" dirty="0">
                <a:solidFill>
                  <a:srgbClr val="0000FF"/>
                </a:solidFill>
              </a:rPr>
              <a:t>		 </a:t>
            </a:r>
            <a:r>
              <a:rPr lang="de-DE" sz="1900" dirty="0" smtClean="0">
                <a:solidFill>
                  <a:srgbClr val="0000FF"/>
                </a:solidFill>
              </a:rPr>
              <a:t>	5,36</a:t>
            </a:r>
            <a:r>
              <a:rPr lang="de-DE" sz="1900" dirty="0">
                <a:solidFill>
                  <a:srgbClr val="0000FF"/>
                </a:solidFill>
              </a:rPr>
              <a:t>*</a:t>
            </a:r>
          </a:p>
          <a:p>
            <a:pPr fontAlgn="base">
              <a:spcBef>
                <a:spcPct val="0"/>
              </a:spcBef>
              <a:spcAft>
                <a:spcPct val="0"/>
              </a:spcAft>
              <a:defRPr/>
            </a:pPr>
            <a:r>
              <a:rPr lang="de-DE" sz="1900" dirty="0">
                <a:solidFill>
                  <a:srgbClr val="0000FF"/>
                </a:solidFill>
              </a:rPr>
              <a:t>K1N1			4,7*		</a:t>
            </a:r>
            <a:r>
              <a:rPr lang="de-DE" sz="1900" dirty="0" smtClean="0">
                <a:solidFill>
                  <a:srgbClr val="0000FF"/>
                </a:solidFill>
              </a:rPr>
              <a:t>	5,41</a:t>
            </a:r>
            <a:r>
              <a:rPr lang="de-DE" sz="1900" dirty="0">
                <a:solidFill>
                  <a:srgbClr val="0000FF"/>
                </a:solidFill>
              </a:rPr>
              <a:t>*</a:t>
            </a:r>
          </a:p>
          <a:p>
            <a:pPr fontAlgn="base">
              <a:spcBef>
                <a:spcPct val="0"/>
              </a:spcBef>
              <a:spcAft>
                <a:spcPct val="0"/>
              </a:spcAft>
              <a:defRPr/>
            </a:pPr>
            <a:r>
              <a:rPr lang="de-DE" sz="1900" dirty="0">
                <a:solidFill>
                  <a:srgbClr val="0000FF"/>
                </a:solidFill>
              </a:rPr>
              <a:t>K2N0			</a:t>
            </a:r>
            <a:r>
              <a:rPr lang="de-DE" sz="1900" dirty="0">
                <a:solidFill>
                  <a:srgbClr val="FF0000"/>
                </a:solidFill>
              </a:rPr>
              <a:t>5,4*</a:t>
            </a:r>
            <a:r>
              <a:rPr lang="de-DE" sz="1900" dirty="0">
                <a:solidFill>
                  <a:srgbClr val="0000FF"/>
                </a:solidFill>
              </a:rPr>
              <a:t>		 </a:t>
            </a:r>
            <a:r>
              <a:rPr lang="de-DE" sz="1900" dirty="0" smtClean="0">
                <a:solidFill>
                  <a:srgbClr val="0000FF"/>
                </a:solidFill>
              </a:rPr>
              <a:t>	5,73</a:t>
            </a:r>
            <a:r>
              <a:rPr lang="de-DE" sz="1900" dirty="0">
                <a:solidFill>
                  <a:srgbClr val="0000FF"/>
                </a:solidFill>
              </a:rPr>
              <a:t>*</a:t>
            </a:r>
          </a:p>
          <a:p>
            <a:pPr fontAlgn="base">
              <a:spcBef>
                <a:spcPct val="0"/>
              </a:spcBef>
              <a:spcAft>
                <a:spcPct val="0"/>
              </a:spcAft>
              <a:defRPr/>
            </a:pPr>
            <a:r>
              <a:rPr lang="de-DE" sz="1900" dirty="0">
                <a:solidFill>
                  <a:srgbClr val="0000FF"/>
                </a:solidFill>
              </a:rPr>
              <a:t>K2N1			6,2*		 </a:t>
            </a:r>
            <a:r>
              <a:rPr lang="de-DE" sz="1900" dirty="0" smtClean="0">
                <a:solidFill>
                  <a:srgbClr val="0000FF"/>
                </a:solidFill>
              </a:rPr>
              <a:t>	5,73</a:t>
            </a:r>
            <a:r>
              <a:rPr lang="de-DE" sz="1900" dirty="0">
                <a:solidFill>
                  <a:srgbClr val="0000FF"/>
                </a:solidFill>
              </a:rPr>
              <a:t>*</a:t>
            </a:r>
          </a:p>
          <a:p>
            <a:pPr fontAlgn="base">
              <a:spcBef>
                <a:spcPct val="0"/>
              </a:spcBef>
              <a:spcAft>
                <a:spcPct val="0"/>
              </a:spcAft>
              <a:defRPr/>
            </a:pPr>
            <a:r>
              <a:rPr lang="de-DE" sz="1900" dirty="0">
                <a:solidFill>
                  <a:srgbClr val="0000FF"/>
                </a:solidFill>
              </a:rPr>
              <a:t>___________________________________________________	</a:t>
            </a:r>
          </a:p>
          <a:p>
            <a:pPr marL="285750" indent="-285750" fontAlgn="base">
              <a:spcBef>
                <a:spcPct val="0"/>
              </a:spcBef>
              <a:spcAft>
                <a:spcPct val="0"/>
              </a:spcAft>
              <a:buFont typeface="Arial" charset="0"/>
              <a:buChar char="•"/>
              <a:defRPr/>
            </a:pPr>
            <a:r>
              <a:rPr lang="de-DE" sz="1900" dirty="0" smtClean="0">
                <a:solidFill>
                  <a:srgbClr val="0000FF"/>
                </a:solidFill>
              </a:rPr>
              <a:t>* = </a:t>
            </a:r>
            <a:r>
              <a:rPr lang="de-DE" sz="1900" dirty="0">
                <a:solidFill>
                  <a:srgbClr val="0000FF"/>
                </a:solidFill>
              </a:rPr>
              <a:t>signifikanter Unterschied zur K0N0 Variante, P ≤ 5%</a:t>
            </a:r>
          </a:p>
          <a:p>
            <a:pPr marL="285750" indent="-285750" fontAlgn="base">
              <a:spcBef>
                <a:spcPct val="0"/>
              </a:spcBef>
              <a:spcAft>
                <a:spcPct val="0"/>
              </a:spcAft>
              <a:buFont typeface="Arial" charset="0"/>
              <a:buChar char="•"/>
              <a:defRPr/>
            </a:pPr>
            <a:r>
              <a:rPr lang="de-DE" sz="1900" dirty="0">
                <a:solidFill>
                  <a:srgbClr val="0000FF"/>
                </a:solidFill>
              </a:rPr>
              <a:t>K1:   8 u. 25 t Bioabfallkompost in 3 Jahren</a:t>
            </a:r>
          </a:p>
          <a:p>
            <a:pPr marL="285750" indent="-285750" fontAlgn="base">
              <a:spcBef>
                <a:spcPct val="0"/>
              </a:spcBef>
              <a:spcAft>
                <a:spcPct val="0"/>
              </a:spcAft>
              <a:buFont typeface="Arial" charset="0"/>
              <a:buChar char="•"/>
              <a:defRPr/>
            </a:pPr>
            <a:r>
              <a:rPr lang="de-DE" sz="1900" dirty="0">
                <a:solidFill>
                  <a:srgbClr val="0000FF"/>
                </a:solidFill>
              </a:rPr>
              <a:t>K2: 16 u. 50 t Bioabfallkompost in 3 Jahren</a:t>
            </a:r>
          </a:p>
          <a:p>
            <a:pPr marL="285750" indent="-285750" fontAlgn="base">
              <a:spcBef>
                <a:spcPct val="0"/>
              </a:spcBef>
              <a:spcAft>
                <a:spcPct val="0"/>
              </a:spcAft>
              <a:buFont typeface="Arial" charset="0"/>
              <a:buChar char="•"/>
              <a:defRPr/>
            </a:pPr>
            <a:r>
              <a:rPr lang="de-DE" sz="1900" dirty="0">
                <a:solidFill>
                  <a:srgbClr val="0000FF"/>
                </a:solidFill>
              </a:rPr>
              <a:t>N1: Mineralische N-Düngung mit KAS</a:t>
            </a:r>
          </a:p>
          <a:p>
            <a:pPr marL="285750" indent="-285750" fontAlgn="base">
              <a:spcBef>
                <a:spcPct val="0"/>
              </a:spcBef>
              <a:spcAft>
                <a:spcPct val="0"/>
              </a:spcAft>
              <a:buFont typeface="Arial" charset="0"/>
              <a:buChar char="•"/>
              <a:defRPr/>
            </a:pPr>
            <a:r>
              <a:rPr lang="de-DE" sz="1900" dirty="0">
                <a:solidFill>
                  <a:srgbClr val="0000FF"/>
                </a:solidFill>
              </a:rPr>
              <a:t>Fruchtfolge: Kartoffel, WW, WG</a:t>
            </a:r>
          </a:p>
          <a:p>
            <a:pPr fontAlgn="base">
              <a:spcBef>
                <a:spcPct val="0"/>
              </a:spcBef>
              <a:spcAft>
                <a:spcPct val="0"/>
              </a:spcAft>
              <a:defRPr/>
            </a:pPr>
            <a:endParaRPr lang="de-DE" dirty="0">
              <a:solidFill>
                <a:srgbClr val="0000FF"/>
              </a:solidFill>
            </a:endParaRPr>
          </a:p>
        </p:txBody>
      </p:sp>
    </p:spTree>
    <p:extLst>
      <p:ext uri="{BB962C8B-B14F-4D97-AF65-F5344CB8AC3E}">
        <p14:creationId xmlns:p14="http://schemas.microsoft.com/office/powerpoint/2010/main" val="1800648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404664"/>
            <a:ext cx="7848872" cy="1754326"/>
          </a:xfrm>
          <a:prstGeom prst="rect">
            <a:avLst/>
          </a:prstGeom>
        </p:spPr>
        <p:txBody>
          <a:bodyPr wrap="square">
            <a:spAutoFit/>
          </a:bodyPr>
          <a:lstStyle/>
          <a:p>
            <a:r>
              <a:rPr lang="de-DE" dirty="0" smtClean="0">
                <a:solidFill>
                  <a:prstClr val="black"/>
                </a:solidFill>
              </a:rPr>
              <a:t>Die Menge der Phosphorsäure, welche die Pflanze im Stroh und Korn von dem gedüngten Stück empfangen hatte:</a:t>
            </a:r>
          </a:p>
          <a:p>
            <a:r>
              <a:rPr lang="de-DE" dirty="0" smtClean="0">
                <a:solidFill>
                  <a:prstClr val="black"/>
                </a:solidFill>
              </a:rPr>
              <a:t>beträgt im Ganzen				17,5 Kg Phosphorsäure</a:t>
            </a:r>
          </a:p>
          <a:p>
            <a:r>
              <a:rPr lang="de-DE" dirty="0" smtClean="0">
                <a:solidFill>
                  <a:prstClr val="black"/>
                </a:solidFill>
              </a:rPr>
              <a:t>die vom </a:t>
            </a:r>
            <a:r>
              <a:rPr lang="de-DE" dirty="0" err="1" smtClean="0">
                <a:solidFill>
                  <a:prstClr val="black"/>
                </a:solidFill>
              </a:rPr>
              <a:t>ungedüngten</a:t>
            </a:r>
            <a:r>
              <a:rPr lang="de-DE" dirty="0" smtClean="0">
                <a:solidFill>
                  <a:prstClr val="black"/>
                </a:solidFill>
              </a:rPr>
              <a:t>			 8      "		„</a:t>
            </a:r>
          </a:p>
          <a:p>
            <a:r>
              <a:rPr lang="de-DE" dirty="0" smtClean="0">
                <a:solidFill>
                  <a:prstClr val="black"/>
                </a:solidFill>
              </a:rPr>
              <a:t>___________________________________________________________________</a:t>
            </a:r>
          </a:p>
          <a:p>
            <a:r>
              <a:rPr lang="de-DE" dirty="0" smtClean="0">
                <a:solidFill>
                  <a:prstClr val="black"/>
                </a:solidFill>
              </a:rPr>
              <a:t>durch die Düngung wurde mehr geerntet	9,5 Kg Phosphorsäure</a:t>
            </a:r>
          </a:p>
        </p:txBody>
      </p:sp>
      <p:sp>
        <p:nvSpPr>
          <p:cNvPr id="3" name="Rechteck 2"/>
          <p:cNvSpPr/>
          <p:nvPr/>
        </p:nvSpPr>
        <p:spPr>
          <a:xfrm>
            <a:off x="467544" y="2852936"/>
            <a:ext cx="7776864" cy="3416320"/>
          </a:xfrm>
          <a:prstGeom prst="rect">
            <a:avLst/>
          </a:prstGeom>
        </p:spPr>
        <p:txBody>
          <a:bodyPr wrap="square">
            <a:spAutoFit/>
          </a:bodyPr>
          <a:lstStyle/>
          <a:p>
            <a:r>
              <a:rPr lang="de-DE" dirty="0" smtClean="0">
                <a:solidFill>
                  <a:prstClr val="black"/>
                </a:solidFill>
              </a:rPr>
              <a:t>In den 657,4 Kg Phosphorit empfing das Feld im Ganzen 241,4 Kg Phosphorsäure, die in dem Mehrertrag vorhandene macht demnach nur 1/25 der zugeführten Phosphorsäure aus.</a:t>
            </a:r>
          </a:p>
          <a:p>
            <a:r>
              <a:rPr lang="de-DE" dirty="0" smtClean="0">
                <a:solidFill>
                  <a:prstClr val="black"/>
                </a:solidFill>
              </a:rPr>
              <a:t>Wäre es möglich gewesen, jede Wurzel mit soviel Phosphorsäure oder phosphorsaurem Kalk zu umgeben, als der Mehrertrag an Korn und Stroh zu seiner Bildung bedurfte, so würde man in einer Düngung von 9 ½ Kg Phosphorsäure ausgereicht haben, um den Ertrag des </a:t>
            </a:r>
            <a:r>
              <a:rPr lang="de-DE" dirty="0" err="1" smtClean="0">
                <a:solidFill>
                  <a:prstClr val="black"/>
                </a:solidFill>
              </a:rPr>
              <a:t>ungedüngten</a:t>
            </a:r>
            <a:r>
              <a:rPr lang="de-DE" dirty="0" smtClean="0">
                <a:solidFill>
                  <a:prstClr val="black"/>
                </a:solidFill>
              </a:rPr>
              <a:t> Stückes zu verdoppeln“</a:t>
            </a:r>
          </a:p>
          <a:p>
            <a:endParaRPr lang="de-DE" dirty="0" smtClean="0">
              <a:solidFill>
                <a:prstClr val="black"/>
              </a:solidFill>
            </a:endParaRPr>
          </a:p>
          <a:p>
            <a:r>
              <a:rPr lang="de-DE" dirty="0" smtClean="0">
                <a:solidFill>
                  <a:prstClr val="black"/>
                </a:solidFill>
              </a:rPr>
              <a:t>Zitat aus : Die Chemie in ihrer Anwendung auf </a:t>
            </a:r>
            <a:r>
              <a:rPr lang="de-DE" dirty="0" err="1" smtClean="0">
                <a:solidFill>
                  <a:prstClr val="black"/>
                </a:solidFill>
              </a:rPr>
              <a:t>Agricultur</a:t>
            </a:r>
            <a:r>
              <a:rPr lang="de-DE" dirty="0" smtClean="0">
                <a:solidFill>
                  <a:prstClr val="black"/>
                </a:solidFill>
              </a:rPr>
              <a:t> und </a:t>
            </a:r>
            <a:r>
              <a:rPr lang="de-DE" dirty="0" err="1" smtClean="0">
                <a:solidFill>
                  <a:prstClr val="black"/>
                </a:solidFill>
              </a:rPr>
              <a:t>Physilogie</a:t>
            </a:r>
            <a:r>
              <a:rPr lang="de-DE" dirty="0" smtClean="0">
                <a:solidFill>
                  <a:prstClr val="black"/>
                </a:solidFill>
              </a:rPr>
              <a:t>. Justus von Liebig, neunte Auflage, Seite288-289, Braunschweig , Druck und Verlag von Friedrich Vieweg und Sohn, 1876.</a:t>
            </a:r>
          </a:p>
        </p:txBody>
      </p:sp>
    </p:spTree>
    <p:extLst>
      <p:ext uri="{BB962C8B-B14F-4D97-AF65-F5344CB8AC3E}">
        <p14:creationId xmlns:p14="http://schemas.microsoft.com/office/powerpoint/2010/main" val="2566246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DA39C49-B736-40B8-A951-CCEB03AB7060}" type="slidenum">
              <a:rPr lang="de-DE" smtClean="0">
                <a:solidFill>
                  <a:prstClr val="black">
                    <a:tint val="75000"/>
                  </a:prstClr>
                </a:solidFill>
              </a:rPr>
              <a:pPr/>
              <a:t>60</a:t>
            </a:fld>
            <a:endParaRPr lang="de-DE">
              <a:solidFill>
                <a:prstClr val="black">
                  <a:tint val="75000"/>
                </a:prstClr>
              </a:solidFill>
            </a:endParaRPr>
          </a:p>
        </p:txBody>
      </p:sp>
      <p:sp>
        <p:nvSpPr>
          <p:cNvPr id="3" name="Textfeld 2"/>
          <p:cNvSpPr txBox="1"/>
          <p:nvPr/>
        </p:nvSpPr>
        <p:spPr>
          <a:xfrm>
            <a:off x="284069" y="1556792"/>
            <a:ext cx="8296374" cy="2800767"/>
          </a:xfrm>
          <a:prstGeom prst="rect">
            <a:avLst/>
          </a:prstGeom>
          <a:noFill/>
        </p:spPr>
        <p:txBody>
          <a:bodyPr wrap="none" rtlCol="0">
            <a:spAutoFit/>
          </a:bodyPr>
          <a:lstStyle/>
          <a:p>
            <a:pPr algn="ctr"/>
            <a:r>
              <a:rPr lang="de-DE" sz="4400" dirty="0" smtClean="0">
                <a:solidFill>
                  <a:srgbClr val="0000CC"/>
                </a:solidFill>
              </a:rPr>
              <a:t>Gelten die Aussagen von Justus</a:t>
            </a:r>
          </a:p>
          <a:p>
            <a:pPr algn="ctr"/>
            <a:r>
              <a:rPr lang="de-DE" sz="4400" dirty="0" smtClean="0">
                <a:solidFill>
                  <a:srgbClr val="0000CC"/>
                </a:solidFill>
              </a:rPr>
              <a:t>von Liebig eigentlich noch in </a:t>
            </a:r>
          </a:p>
          <a:p>
            <a:pPr algn="ctr"/>
            <a:r>
              <a:rPr lang="de-DE" sz="4400" dirty="0" smtClean="0">
                <a:solidFill>
                  <a:srgbClr val="0000CC"/>
                </a:solidFill>
              </a:rPr>
              <a:t>unseren hochentwickelten und </a:t>
            </a:r>
          </a:p>
          <a:p>
            <a:pPr algn="ctr"/>
            <a:r>
              <a:rPr lang="de-DE" sz="4400" dirty="0" smtClean="0">
                <a:solidFill>
                  <a:srgbClr val="0000CC"/>
                </a:solidFill>
              </a:rPr>
              <a:t>globalisierten Gesellschaften noch?</a:t>
            </a:r>
            <a:endParaRPr lang="de-DE" sz="4400" dirty="0">
              <a:solidFill>
                <a:srgbClr val="0000CC"/>
              </a:solidFill>
            </a:endParaRPr>
          </a:p>
        </p:txBody>
      </p:sp>
    </p:spTree>
    <p:extLst>
      <p:ext uri="{BB962C8B-B14F-4D97-AF65-F5344CB8AC3E}">
        <p14:creationId xmlns:p14="http://schemas.microsoft.com/office/powerpoint/2010/main" val="2974450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1115616" y="1700808"/>
            <a:ext cx="7488832" cy="4104456"/>
            <a:chOff x="1471" y="445"/>
            <a:chExt cx="8570" cy="3483"/>
          </a:xfrm>
        </p:grpSpPr>
        <p:pic>
          <p:nvPicPr>
            <p:cNvPr id="3"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 y="445"/>
              <a:ext cx="8570" cy="34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6"/>
            <p:cNvGrpSpPr>
              <a:grpSpLocks/>
            </p:cNvGrpSpPr>
            <p:nvPr/>
          </p:nvGrpSpPr>
          <p:grpSpPr bwMode="auto">
            <a:xfrm>
              <a:off x="1939" y="2629"/>
              <a:ext cx="7452" cy="1161"/>
              <a:chOff x="1939" y="2629"/>
              <a:chExt cx="7452" cy="1161"/>
            </a:xfrm>
          </p:grpSpPr>
          <p:sp>
            <p:nvSpPr>
              <p:cNvPr id="5" name="Freeform 27"/>
              <p:cNvSpPr>
                <a:spLocks/>
              </p:cNvSpPr>
              <p:nvPr/>
            </p:nvSpPr>
            <p:spPr bwMode="auto">
              <a:xfrm>
                <a:off x="1939" y="2629"/>
                <a:ext cx="7452" cy="1161"/>
              </a:xfrm>
              <a:custGeom>
                <a:avLst/>
                <a:gdLst>
                  <a:gd name="T0" fmla="+- 0 1939 1939"/>
                  <a:gd name="T1" fmla="*/ T0 w 7452"/>
                  <a:gd name="T2" fmla="+- 0 2629 2629"/>
                  <a:gd name="T3" fmla="*/ 2629 h 1138"/>
                  <a:gd name="T4" fmla="+- 0 9391 1939"/>
                  <a:gd name="T5" fmla="*/ T4 w 7452"/>
                  <a:gd name="T6" fmla="+- 0 2629 2629"/>
                  <a:gd name="T7" fmla="*/ 2629 h 1138"/>
                  <a:gd name="T8" fmla="+- 0 9391 1939"/>
                  <a:gd name="T9" fmla="*/ T8 w 7452"/>
                  <a:gd name="T10" fmla="+- 0 3766 2629"/>
                  <a:gd name="T11" fmla="*/ 3766 h 1138"/>
                  <a:gd name="T12" fmla="+- 0 1939 1939"/>
                  <a:gd name="T13" fmla="*/ T12 w 7452"/>
                  <a:gd name="T14" fmla="+- 0 3766 2629"/>
                  <a:gd name="T15" fmla="*/ 3766 h 1138"/>
                  <a:gd name="T16" fmla="+- 0 1939 1939"/>
                  <a:gd name="T17" fmla="*/ T16 w 7452"/>
                  <a:gd name="T18" fmla="+- 0 2629 2629"/>
                  <a:gd name="T19" fmla="*/ 2629 h 1138"/>
                </a:gdLst>
                <a:ahLst/>
                <a:cxnLst>
                  <a:cxn ang="0">
                    <a:pos x="T1" y="T3"/>
                  </a:cxn>
                  <a:cxn ang="0">
                    <a:pos x="T5" y="T7"/>
                  </a:cxn>
                  <a:cxn ang="0">
                    <a:pos x="T9" y="T11"/>
                  </a:cxn>
                  <a:cxn ang="0">
                    <a:pos x="T13" y="T15"/>
                  </a:cxn>
                  <a:cxn ang="0">
                    <a:pos x="T17" y="T19"/>
                  </a:cxn>
                </a:cxnLst>
                <a:rect l="0" t="0" r="r" b="b"/>
                <a:pathLst>
                  <a:path w="7452" h="1138">
                    <a:moveTo>
                      <a:pt x="0" y="0"/>
                    </a:moveTo>
                    <a:lnTo>
                      <a:pt x="7452" y="0"/>
                    </a:lnTo>
                    <a:lnTo>
                      <a:pt x="7452" y="1137"/>
                    </a:lnTo>
                    <a:lnTo>
                      <a:pt x="0" y="113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kern="0">
                  <a:solidFill>
                    <a:sysClr val="windowText" lastClr="000000"/>
                  </a:solidFill>
                </a:endParaRPr>
              </a:p>
            </p:txBody>
          </p:sp>
        </p:grpSp>
      </p:grpSp>
      <p:graphicFrame>
        <p:nvGraphicFramePr>
          <p:cNvPr id="6" name="Tabelle 5"/>
          <p:cNvGraphicFramePr>
            <a:graphicFrameLocks noGrp="1"/>
          </p:cNvGraphicFramePr>
          <p:nvPr>
            <p:extLst>
              <p:ext uri="{D42A27DB-BD31-4B8C-83A1-F6EECF244321}">
                <p14:modId xmlns:p14="http://schemas.microsoft.com/office/powerpoint/2010/main" val="1415318155"/>
              </p:ext>
            </p:extLst>
          </p:nvPr>
        </p:nvGraphicFramePr>
        <p:xfrm>
          <a:off x="1763688" y="4509120"/>
          <a:ext cx="5976664" cy="829500"/>
        </p:xfrm>
        <a:graphic>
          <a:graphicData uri="http://schemas.openxmlformats.org/drawingml/2006/table">
            <a:tbl>
              <a:tblPr firstRow="1" firstCol="1" lastRow="1" lastCol="1" bandRow="1" bandCol="1"/>
              <a:tblGrid>
                <a:gridCol w="1205276"/>
                <a:gridCol w="1083386"/>
                <a:gridCol w="1566138"/>
                <a:gridCol w="1173199"/>
                <a:gridCol w="948665"/>
              </a:tblGrid>
              <a:tr h="306133">
                <a:tc>
                  <a:txBody>
                    <a:bodyPr/>
                    <a:lstStyle/>
                    <a:p>
                      <a:pPr marL="91440">
                        <a:spcBef>
                          <a:spcPts val="345"/>
                        </a:spcBef>
                        <a:spcAft>
                          <a:spcPts val="0"/>
                        </a:spcAft>
                      </a:pPr>
                      <a:r>
                        <a:rPr lang="de-DE" sz="1600" b="1" spc="-5" dirty="0">
                          <a:effectLst/>
                          <a:latin typeface="Calibri"/>
                          <a:ea typeface="Calibri"/>
                          <a:cs typeface="Times New Roman"/>
                        </a:rPr>
                        <a:t>V1</a:t>
                      </a:r>
                      <a:endParaRPr lang="de-DE" sz="16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262890">
                        <a:spcBef>
                          <a:spcPts val="345"/>
                        </a:spcBef>
                        <a:spcAft>
                          <a:spcPts val="0"/>
                        </a:spcAft>
                      </a:pPr>
                      <a:r>
                        <a:rPr lang="de-DE" sz="1600" b="1" spc="-5" dirty="0">
                          <a:effectLst/>
                          <a:latin typeface="Calibri"/>
                          <a:ea typeface="Calibri"/>
                          <a:cs typeface="Times New Roman"/>
                        </a:rPr>
                        <a:t>V2</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68935">
                        <a:spcBef>
                          <a:spcPts val="345"/>
                        </a:spcBef>
                        <a:spcAft>
                          <a:spcPts val="0"/>
                        </a:spcAft>
                      </a:pPr>
                      <a:r>
                        <a:rPr lang="de-DE" sz="1600" b="1" spc="-20" dirty="0">
                          <a:effectLst/>
                          <a:latin typeface="Calibri"/>
                          <a:ea typeface="Calibri"/>
                          <a:cs typeface="Times New Roman"/>
                        </a:rPr>
                        <a:t>V3</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190500">
                        <a:spcBef>
                          <a:spcPts val="345"/>
                        </a:spcBef>
                        <a:spcAft>
                          <a:spcPts val="0"/>
                        </a:spcAft>
                      </a:pPr>
                      <a:r>
                        <a:rPr lang="de-DE" sz="1600" b="1" spc="-5" dirty="0">
                          <a:effectLst/>
                          <a:latin typeface="Calibri"/>
                          <a:ea typeface="Calibri"/>
                          <a:cs typeface="Times New Roman"/>
                        </a:rPr>
                        <a:t>V4</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45720" algn="ctr">
                        <a:spcBef>
                          <a:spcPts val="345"/>
                        </a:spcBef>
                        <a:spcAft>
                          <a:spcPts val="0"/>
                        </a:spcAft>
                      </a:pPr>
                      <a:r>
                        <a:rPr lang="de-DE" sz="1600" b="1" spc="-20" dirty="0">
                          <a:effectLst/>
                          <a:latin typeface="Calibri"/>
                          <a:ea typeface="Calibri"/>
                          <a:cs typeface="Times New Roman"/>
                        </a:rPr>
                        <a:t>V5</a:t>
                      </a:r>
                      <a:endParaRPr lang="de-DE" sz="1600" dirty="0">
                        <a:effectLst/>
                        <a:latin typeface="Calibri"/>
                        <a:ea typeface="Calibri"/>
                        <a:cs typeface="Times New Roman"/>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491075">
                <a:tc>
                  <a:txBody>
                    <a:bodyPr/>
                    <a:lstStyle/>
                    <a:p>
                      <a:pPr marL="91440">
                        <a:spcBef>
                          <a:spcPts val="295"/>
                        </a:spcBef>
                        <a:spcAft>
                          <a:spcPts val="0"/>
                        </a:spcAft>
                      </a:pPr>
                      <a:r>
                        <a:rPr lang="de-DE" sz="1700" spc="-5" dirty="0">
                          <a:effectLst/>
                          <a:latin typeface="Calibri"/>
                          <a:ea typeface="Calibri"/>
                          <a:cs typeface="Times New Roman"/>
                        </a:rPr>
                        <a:t>Keine</a:t>
                      </a:r>
                      <a:endParaRPr lang="de-DE" sz="1700" dirty="0">
                        <a:effectLst/>
                        <a:latin typeface="Calibri"/>
                        <a:ea typeface="Calibri"/>
                        <a:cs typeface="Times New Roman"/>
                      </a:endParaRPr>
                    </a:p>
                    <a:p>
                      <a:pPr marL="91440">
                        <a:spcBef>
                          <a:spcPts val="25"/>
                        </a:spcBef>
                        <a:spcAft>
                          <a:spcPts val="0"/>
                        </a:spcAft>
                      </a:pPr>
                      <a:r>
                        <a:rPr lang="de-DE" sz="1700" spc="-5" dirty="0">
                          <a:effectLst/>
                          <a:latin typeface="Calibri"/>
                          <a:ea typeface="Calibri"/>
                          <a:cs typeface="Times New Roman"/>
                        </a:rPr>
                        <a:t>P-Düngung</a:t>
                      </a:r>
                      <a:endParaRPr lang="de-DE" sz="17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231140" marR="303530" indent="-635">
                        <a:lnSpc>
                          <a:spcPct val="101000"/>
                        </a:lnSpc>
                        <a:spcBef>
                          <a:spcPts val="295"/>
                        </a:spcBef>
                        <a:spcAft>
                          <a:spcPts val="0"/>
                        </a:spcAft>
                      </a:pPr>
                      <a:r>
                        <a:rPr lang="de-DE" sz="1700" spc="-5" dirty="0" err="1">
                          <a:effectLst/>
                          <a:latin typeface="Calibri"/>
                          <a:ea typeface="Calibri"/>
                          <a:cs typeface="Times New Roman"/>
                        </a:rPr>
                        <a:t>Pyreg</a:t>
                      </a:r>
                      <a:r>
                        <a:rPr lang="de-DE" sz="1700" spc="110" dirty="0">
                          <a:effectLst/>
                          <a:latin typeface="Calibri"/>
                          <a:ea typeface="Calibri"/>
                          <a:cs typeface="Times New Roman"/>
                        </a:rPr>
                        <a:t> </a:t>
                      </a:r>
                      <a:r>
                        <a:rPr lang="de-DE" sz="1700" spc="-5" dirty="0">
                          <a:effectLst/>
                          <a:latin typeface="Calibri"/>
                          <a:ea typeface="Calibri"/>
                          <a:cs typeface="Times New Roman"/>
                        </a:rPr>
                        <a:t>Kohle</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04800">
                        <a:spcBef>
                          <a:spcPts val="295"/>
                        </a:spcBef>
                        <a:spcAft>
                          <a:spcPts val="0"/>
                        </a:spcAft>
                      </a:pPr>
                      <a:r>
                        <a:rPr lang="de-DE" sz="1700" spc="-5" dirty="0">
                          <a:effectLst/>
                          <a:latin typeface="Calibri"/>
                          <a:ea typeface="Calibri"/>
                          <a:cs typeface="Times New Roman"/>
                        </a:rPr>
                        <a:t>Asche</a:t>
                      </a:r>
                      <a:endParaRPr lang="de-DE" sz="1700" dirty="0">
                        <a:effectLst/>
                        <a:latin typeface="Calibri"/>
                        <a:ea typeface="Calibri"/>
                        <a:cs typeface="Times New Roman"/>
                      </a:endParaRPr>
                    </a:p>
                    <a:p>
                      <a:pPr marL="304800">
                        <a:spcBef>
                          <a:spcPts val="25"/>
                        </a:spcBef>
                        <a:spcAft>
                          <a:spcPts val="0"/>
                        </a:spcAft>
                      </a:pPr>
                      <a:r>
                        <a:rPr lang="de-DE" sz="1700" spc="-5" dirty="0" err="1">
                          <a:effectLst/>
                          <a:latin typeface="Calibri"/>
                          <a:ea typeface="Calibri"/>
                          <a:cs typeface="Times New Roman"/>
                        </a:rPr>
                        <a:t>HCl</a:t>
                      </a:r>
                      <a:r>
                        <a:rPr lang="de-DE" sz="1700" spc="-15" dirty="0">
                          <a:effectLst/>
                          <a:latin typeface="Calibri"/>
                          <a:ea typeface="Calibri"/>
                          <a:cs typeface="Times New Roman"/>
                        </a:rPr>
                        <a:t> </a:t>
                      </a:r>
                      <a:r>
                        <a:rPr lang="de-DE" sz="1700" dirty="0">
                          <a:effectLst/>
                          <a:latin typeface="Calibri"/>
                          <a:ea typeface="Calibri"/>
                          <a:cs typeface="Times New Roman"/>
                        </a:rPr>
                        <a:t>+</a:t>
                      </a:r>
                      <a:r>
                        <a:rPr lang="de-DE" sz="1700" spc="5" dirty="0">
                          <a:effectLst/>
                          <a:latin typeface="Calibri"/>
                          <a:ea typeface="Calibri"/>
                          <a:cs typeface="Times New Roman"/>
                        </a:rPr>
                        <a:t> </a:t>
                      </a:r>
                      <a:r>
                        <a:rPr lang="de-DE" sz="1700" spc="-5" dirty="0">
                          <a:effectLst/>
                          <a:latin typeface="Calibri"/>
                          <a:ea typeface="Calibri"/>
                          <a:cs typeface="Times New Roman"/>
                        </a:rPr>
                        <a:t>Na-Salz</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190500" marR="318135">
                        <a:lnSpc>
                          <a:spcPct val="101000"/>
                        </a:lnSpc>
                        <a:spcBef>
                          <a:spcPts val="295"/>
                        </a:spcBef>
                        <a:spcAft>
                          <a:spcPts val="0"/>
                        </a:spcAft>
                      </a:pPr>
                      <a:r>
                        <a:rPr lang="de-DE" sz="1700" spc="-5" dirty="0">
                          <a:effectLst/>
                          <a:latin typeface="Calibri"/>
                          <a:ea typeface="Calibri"/>
                          <a:cs typeface="Times New Roman"/>
                        </a:rPr>
                        <a:t>Asche</a:t>
                      </a:r>
                      <a:r>
                        <a:rPr lang="de-DE" sz="1700" spc="115" dirty="0">
                          <a:effectLst/>
                          <a:latin typeface="Calibri"/>
                          <a:ea typeface="Calibri"/>
                          <a:cs typeface="Times New Roman"/>
                        </a:rPr>
                        <a:t> </a:t>
                      </a:r>
                      <a:r>
                        <a:rPr lang="de-DE" sz="1700" spc="-5" dirty="0">
                          <a:effectLst/>
                          <a:latin typeface="Calibri"/>
                          <a:ea typeface="Calibri"/>
                          <a:cs typeface="Times New Roman"/>
                        </a:rPr>
                        <a:t>Na-Salz</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19405">
                        <a:spcBef>
                          <a:spcPts val="295"/>
                        </a:spcBef>
                        <a:spcAft>
                          <a:spcPts val="0"/>
                        </a:spcAft>
                      </a:pPr>
                      <a:r>
                        <a:rPr lang="de-DE" sz="1700" spc="-5" dirty="0">
                          <a:effectLst/>
                          <a:latin typeface="Calibri"/>
                          <a:ea typeface="Calibri"/>
                          <a:cs typeface="Times New Roman"/>
                        </a:rPr>
                        <a:t>TSP</a:t>
                      </a:r>
                      <a:endParaRPr lang="de-DE" sz="1700" dirty="0">
                        <a:effectLst/>
                        <a:latin typeface="Calibri"/>
                        <a:ea typeface="Calibri"/>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angle 1"/>
          <p:cNvSpPr>
            <a:spLocks noChangeArrowheads="1"/>
          </p:cNvSpPr>
          <p:nvPr/>
        </p:nvSpPr>
        <p:spPr bwMode="auto">
          <a:xfrm>
            <a:off x="2205038" y="3640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de-DE" altLang="de-DE">
              <a:solidFill>
                <a:prstClr val="black"/>
              </a:solidFill>
              <a:latin typeface="Arial" pitchFamily="34" charset="0"/>
              <a:cs typeface="Arial" pitchFamily="34" charset="0"/>
            </a:endParaRPr>
          </a:p>
        </p:txBody>
      </p:sp>
      <p:sp>
        <p:nvSpPr>
          <p:cNvPr id="8" name="Rechteck 7"/>
          <p:cNvSpPr/>
          <p:nvPr/>
        </p:nvSpPr>
        <p:spPr>
          <a:xfrm>
            <a:off x="539552" y="188640"/>
            <a:ext cx="8136904" cy="2012026"/>
          </a:xfrm>
          <a:prstGeom prst="rect">
            <a:avLst/>
          </a:prstGeom>
        </p:spPr>
        <p:txBody>
          <a:bodyPr wrap="square">
            <a:spAutoFit/>
          </a:bodyPr>
          <a:lstStyle/>
          <a:p>
            <a:pPr marL="73660" marR="73025" indent="-635" algn="just">
              <a:lnSpc>
                <a:spcPct val="99000"/>
              </a:lnSpc>
            </a:pPr>
            <a:r>
              <a:rPr lang="de-DE" b="1" spc="-5" dirty="0">
                <a:solidFill>
                  <a:prstClr val="black"/>
                </a:solidFill>
                <a:latin typeface="Arial" pitchFamily="34" charset="0"/>
                <a:ea typeface="Calibri"/>
                <a:cs typeface="Arial" pitchFamily="34" charset="0"/>
              </a:rPr>
              <a:t>Einfluss</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einer</a:t>
            </a:r>
            <a:r>
              <a:rPr lang="de-DE" b="1" spc="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P-Düngung</a:t>
            </a:r>
            <a:r>
              <a:rPr lang="de-DE" b="1" spc="-1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(40 kg</a:t>
            </a:r>
            <a:r>
              <a:rPr lang="de-DE" b="1" spc="-1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P</a:t>
            </a:r>
            <a:r>
              <a:rPr lang="de-DE" b="1" spc="-5" dirty="0">
                <a:solidFill>
                  <a:prstClr val="black"/>
                </a:solidFill>
                <a:latin typeface="Arial" pitchFamily="34" charset="0"/>
                <a:ea typeface="Calibri"/>
                <a:cs typeface="Arial" pitchFamily="34" charset="0"/>
              </a:rPr>
              <a:t> ha</a:t>
            </a:r>
            <a:r>
              <a:rPr lang="de-DE" b="1" spc="-5" baseline="30000" dirty="0">
                <a:solidFill>
                  <a:prstClr val="black"/>
                </a:solidFill>
                <a:latin typeface="Arial" pitchFamily="34" charset="0"/>
                <a:ea typeface="Calibri"/>
                <a:cs typeface="Arial" pitchFamily="34" charset="0"/>
              </a:rPr>
              <a:t>-1</a:t>
            </a:r>
            <a:r>
              <a:rPr lang="de-DE" b="1" spc="-5" dirty="0">
                <a:solidFill>
                  <a:prstClr val="black"/>
                </a:solidFill>
                <a:latin typeface="Arial" pitchFamily="34" charset="0"/>
                <a:ea typeface="Calibri"/>
                <a:cs typeface="Arial" pitchFamily="34" charset="0"/>
              </a:rPr>
              <a:t>)</a:t>
            </a:r>
            <a:r>
              <a:rPr lang="de-DE" b="1" spc="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in </a:t>
            </a:r>
            <a:r>
              <a:rPr lang="de-DE" b="1" spc="-5" dirty="0">
                <a:solidFill>
                  <a:prstClr val="black"/>
                </a:solidFill>
                <a:latin typeface="Arial" pitchFamily="34" charset="0"/>
                <a:ea typeface="Calibri"/>
                <a:cs typeface="Arial" pitchFamily="34" charset="0"/>
              </a:rPr>
              <a:t>Form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eines </a:t>
            </a:r>
            <a:r>
              <a:rPr lang="de-DE" b="1" spc="-5" dirty="0">
                <a:solidFill>
                  <a:prstClr val="black"/>
                </a:solidFill>
                <a:latin typeface="Arial" pitchFamily="34" charset="0"/>
                <a:ea typeface="Calibri"/>
                <a:cs typeface="Arial" pitchFamily="34" charset="0"/>
              </a:rPr>
              <a:t>verschieden</a:t>
            </a:r>
            <a:r>
              <a:rPr lang="de-DE" b="1" spc="-2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recyclierten</a:t>
            </a:r>
            <a:r>
              <a:rPr lang="de-DE" b="1" spc="-1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Klärschlamms</a:t>
            </a:r>
            <a:r>
              <a:rPr lang="de-DE" b="1" dirty="0">
                <a:solidFill>
                  <a:prstClr val="black"/>
                </a:solidFill>
                <a:latin typeface="Arial" pitchFamily="34" charset="0"/>
                <a:ea typeface="Calibri"/>
                <a:cs typeface="Arial" pitchFamily="34" charset="0"/>
              </a:rPr>
              <a:t> 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Vergleich </a:t>
            </a:r>
            <a:r>
              <a:rPr lang="de-DE" b="1" spc="-10" dirty="0">
                <a:solidFill>
                  <a:prstClr val="black"/>
                </a:solidFill>
                <a:latin typeface="Arial" pitchFamily="34" charset="0"/>
                <a:ea typeface="Calibri"/>
                <a:cs typeface="Arial" pitchFamily="34" charset="0"/>
              </a:rPr>
              <a:t>zu</a:t>
            </a:r>
            <a:r>
              <a:rPr lang="de-DE" b="1" spc="-15" dirty="0">
                <a:solidFill>
                  <a:prstClr val="black"/>
                </a:solidFill>
                <a:latin typeface="Arial" pitchFamily="34" charset="0"/>
                <a:ea typeface="Calibri"/>
                <a:cs typeface="Arial" pitchFamily="34" charset="0"/>
              </a:rPr>
              <a:t> </a:t>
            </a:r>
            <a:r>
              <a:rPr lang="de-DE" b="1" spc="-5" dirty="0" smtClean="0">
                <a:solidFill>
                  <a:prstClr val="black"/>
                </a:solidFill>
                <a:latin typeface="Arial" pitchFamily="34" charset="0"/>
                <a:ea typeface="Calibri"/>
                <a:cs typeface="Arial" pitchFamily="34" charset="0"/>
              </a:rPr>
              <a:t>Tripelsuperphosphat</a:t>
            </a:r>
            <a:r>
              <a:rPr lang="de-DE" b="1" dirty="0" smtClean="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(TSP)</a:t>
            </a:r>
            <a:r>
              <a:rPr lang="de-DE" b="1" spc="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auf</a:t>
            </a:r>
            <a:r>
              <a:rPr lang="de-DE" b="1" spc="-1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das</a:t>
            </a:r>
            <a:r>
              <a:rPr lang="de-DE" b="1" spc="-1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Wachstum</a:t>
            </a:r>
            <a:r>
              <a:rPr lang="de-DE" b="1" spc="-2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von</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Sommergerste</a:t>
            </a:r>
            <a:r>
              <a:rPr lang="de-DE" b="1" spc="-1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Con</a:t>
            </a:r>
            <a:r>
              <a:rPr lang="de-DE" b="1" spc="-5" dirty="0">
                <a:solidFill>
                  <a:prstClr val="black"/>
                </a:solidFill>
                <a:latin typeface="Arial" pitchFamily="34" charset="0"/>
                <a:ea typeface="Calibri"/>
                <a:cs typeface="Arial" pitchFamily="34" charset="0"/>
              </a:rPr>
              <a:t>tainerversuch</a:t>
            </a:r>
            <a:r>
              <a:rPr lang="de-DE" b="1" spc="-5" dirty="0" smtClean="0">
                <a:solidFill>
                  <a:srgbClr val="FF0000"/>
                </a:solidFill>
                <a:latin typeface="Arial" pitchFamily="34" charset="0"/>
                <a:ea typeface="Calibri"/>
                <a:cs typeface="Arial" pitchFamily="34" charset="0"/>
              </a:rPr>
              <a:t>. 2015.</a:t>
            </a:r>
          </a:p>
          <a:p>
            <a:pPr marL="73660" marR="73025" indent="-635" algn="just">
              <a:lnSpc>
                <a:spcPct val="99000"/>
              </a:lnSpc>
            </a:pPr>
            <a:r>
              <a:rPr lang="de-DE" b="1" spc="-5" dirty="0" smtClean="0">
                <a:solidFill>
                  <a:prstClr val="black"/>
                </a:solidFill>
                <a:latin typeface="Arial" pitchFamily="34" charset="0"/>
                <a:ea typeface="Calibri"/>
                <a:cs typeface="Arial" pitchFamily="34" charset="0"/>
              </a:rPr>
              <a:t>Foto</a:t>
            </a:r>
            <a:r>
              <a:rPr lang="de-DE" b="1" spc="-5" dirty="0">
                <a:solidFill>
                  <a:prstClr val="black"/>
                </a:solidFill>
                <a:latin typeface="Arial" pitchFamily="34" charset="0"/>
                <a:ea typeface="Calibri"/>
                <a:cs typeface="Arial" pitchFamily="34" charset="0"/>
              </a:rPr>
              <a:t>:</a:t>
            </a:r>
            <a:r>
              <a:rPr lang="de-DE" b="1" spc="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Daniel</a:t>
            </a:r>
            <a:r>
              <a:rPr lang="de-DE" b="1" spc="-1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Steckenmesser,</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Gießen.</a:t>
            </a:r>
          </a:p>
          <a:p>
            <a:pPr marL="73660" marR="73025" indent="-635" algn="just">
              <a:lnSpc>
                <a:spcPct val="99000"/>
              </a:lnSpc>
            </a:pPr>
            <a:r>
              <a:rPr lang="de-DE" b="1" spc="-5" dirty="0">
                <a:solidFill>
                  <a:prstClr val="black"/>
                </a:solidFill>
                <a:latin typeface="Arial" pitchFamily="34" charset="0"/>
                <a:ea typeface="Calibri"/>
                <a:cs typeface="Arial" pitchFamily="34" charset="0"/>
              </a:rPr>
              <a:t>pH-Wert des Bodens</a:t>
            </a:r>
            <a:r>
              <a:rPr lang="de-DE" b="1" spc="-5" dirty="0" smtClean="0">
                <a:solidFill>
                  <a:prstClr val="black"/>
                </a:solidFill>
                <a:latin typeface="Arial" pitchFamily="34" charset="0"/>
                <a:ea typeface="Calibri"/>
                <a:cs typeface="Arial" pitchFamily="34" charset="0"/>
              </a:rPr>
              <a:t>: </a:t>
            </a:r>
            <a:r>
              <a:rPr lang="de-DE" b="1" spc="-5" dirty="0">
                <a:latin typeface="Arial" panose="020B0604020202020204" pitchFamily="34" charset="0"/>
                <a:ea typeface="Calibri"/>
                <a:cs typeface="Arial" panose="020B0604020202020204" pitchFamily="34" charset="0"/>
              </a:rPr>
              <a:t>6,4 in 0,01 M CaCl</a:t>
            </a:r>
            <a:r>
              <a:rPr lang="de-DE" b="1" spc="-5" baseline="-25000" dirty="0">
                <a:latin typeface="Arial" panose="020B0604020202020204" pitchFamily="34" charset="0"/>
                <a:ea typeface="Calibri"/>
                <a:cs typeface="Arial" panose="020B0604020202020204" pitchFamily="34" charset="0"/>
              </a:rPr>
              <a:t>2</a:t>
            </a:r>
            <a:r>
              <a:rPr lang="de-DE" b="1" spc="-5" dirty="0">
                <a:latin typeface="Arial" panose="020B0604020202020204" pitchFamily="34" charset="0"/>
                <a:ea typeface="Calibri"/>
                <a:cs typeface="Arial" panose="020B0604020202020204" pitchFamily="34" charset="0"/>
              </a:rPr>
              <a:t>; 0,63 mg CAL-P/100 g Boden</a:t>
            </a:r>
            <a:endParaRPr lang="de-DE" b="1" dirty="0">
              <a:latin typeface="Arial" panose="020B0604020202020204" pitchFamily="34" charset="0"/>
              <a:ea typeface="Calibri"/>
              <a:cs typeface="Arial" panose="020B0604020202020204" pitchFamily="34" charset="0"/>
            </a:endParaRPr>
          </a:p>
          <a:p>
            <a:pPr marL="73660" marR="73025" indent="-635" algn="just">
              <a:lnSpc>
                <a:spcPct val="99000"/>
              </a:lnSpc>
            </a:pPr>
            <a:endParaRPr lang="de-DE" b="1" dirty="0">
              <a:solidFill>
                <a:prstClr val="black"/>
              </a:solidFill>
              <a:latin typeface="Arial" pitchFamily="34" charset="0"/>
              <a:ea typeface="Calibri"/>
              <a:cs typeface="Arial" pitchFamily="34" charset="0"/>
            </a:endParaRPr>
          </a:p>
          <a:p>
            <a:pPr marL="73660" marR="73025" indent="-635" algn="just">
              <a:lnSpc>
                <a:spcPct val="99000"/>
              </a:lnSpc>
            </a:pPr>
            <a:r>
              <a:rPr lang="de-DE" b="1" dirty="0">
                <a:solidFill>
                  <a:prstClr val="black"/>
                </a:solidFill>
                <a:latin typeface="Arial" pitchFamily="34" charset="0"/>
                <a:ea typeface="Times New Roman"/>
                <a:cs typeface="Arial" pitchFamily="34" charset="0"/>
              </a:rPr>
              <a:t> </a:t>
            </a:r>
            <a:endParaRPr lang="de-DE" b="1" dirty="0">
              <a:solidFill>
                <a:prstClr val="black"/>
              </a:solidFill>
              <a:latin typeface="Arial" pitchFamily="34" charset="0"/>
              <a:ea typeface="Calibri"/>
              <a:cs typeface="Arial" pitchFamily="34" charset="0"/>
            </a:endParaRPr>
          </a:p>
        </p:txBody>
      </p:sp>
    </p:spTree>
    <p:extLst>
      <p:ext uri="{BB962C8B-B14F-4D97-AF65-F5344CB8AC3E}">
        <p14:creationId xmlns:p14="http://schemas.microsoft.com/office/powerpoint/2010/main" val="1206122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 xmlns:a16="http://schemas.microsoft.com/office/drawing/2014/main" id="{A1A22DDC-7283-42DC-B5CB-B78FCCCD020A}"/>
              </a:ext>
            </a:extLst>
          </p:cNvPr>
          <p:cNvGraphicFramePr>
            <a:graphicFrameLocks/>
          </p:cNvGraphicFramePr>
          <p:nvPr>
            <p:extLst>
              <p:ext uri="{D42A27DB-BD31-4B8C-83A1-F6EECF244321}">
                <p14:modId xmlns:p14="http://schemas.microsoft.com/office/powerpoint/2010/main" val="4247978565"/>
              </p:ext>
            </p:extLst>
          </p:nvPr>
        </p:nvGraphicFramePr>
        <p:xfrm>
          <a:off x="1020074" y="182321"/>
          <a:ext cx="6750000" cy="648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2990850" y="711202"/>
            <a:ext cx="4095750" cy="830997"/>
          </a:xfrm>
          <a:prstGeom prst="rect">
            <a:avLst/>
          </a:prstGeom>
          <a:noFill/>
        </p:spPr>
        <p:txBody>
          <a:bodyPr wrap="square" rtlCol="0">
            <a:spAutoFit/>
          </a:bodyPr>
          <a:lstStyle/>
          <a:p>
            <a:r>
              <a:rPr lang="de-DE" sz="2400" dirty="0">
                <a:solidFill>
                  <a:srgbClr val="FF0000"/>
                </a:solidFill>
              </a:rPr>
              <a:t>Keine signifikanten Unterschiede!</a:t>
            </a:r>
          </a:p>
        </p:txBody>
      </p:sp>
    </p:spTree>
    <p:extLst>
      <p:ext uri="{BB962C8B-B14F-4D97-AF65-F5344CB8AC3E}">
        <p14:creationId xmlns:p14="http://schemas.microsoft.com/office/powerpoint/2010/main" val="3503041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Raps.JPG"/>
          <p:cNvPicPr>
            <a:picLocks noChangeAspect="1"/>
          </p:cNvPicPr>
          <p:nvPr/>
        </p:nvPicPr>
        <p:blipFill>
          <a:blip r:embed="rId2" cstate="print"/>
          <a:srcRect t="51517" b="8930"/>
          <a:stretch>
            <a:fillRect/>
          </a:stretch>
        </p:blipFill>
        <p:spPr>
          <a:xfrm>
            <a:off x="259400" y="2924944"/>
            <a:ext cx="8705088" cy="2582343"/>
          </a:xfrm>
          <a:prstGeom prst="rect">
            <a:avLst/>
          </a:prstGeom>
        </p:spPr>
      </p:pic>
      <p:sp>
        <p:nvSpPr>
          <p:cNvPr id="3" name="Rechteck 2"/>
          <p:cNvSpPr/>
          <p:nvPr/>
        </p:nvSpPr>
        <p:spPr>
          <a:xfrm>
            <a:off x="330219" y="4005064"/>
            <a:ext cx="8604000" cy="12240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1270001484"/>
              </p:ext>
            </p:extLst>
          </p:nvPr>
        </p:nvGraphicFramePr>
        <p:xfrm>
          <a:off x="611560" y="4221088"/>
          <a:ext cx="8136904" cy="829500"/>
        </p:xfrm>
        <a:graphic>
          <a:graphicData uri="http://schemas.openxmlformats.org/drawingml/2006/table">
            <a:tbl>
              <a:tblPr firstRow="1" firstCol="1" lastRow="1" lastCol="1" bandRow="1" bandCol="1"/>
              <a:tblGrid>
                <a:gridCol w="1640918"/>
                <a:gridCol w="1474971"/>
                <a:gridCol w="2132212"/>
                <a:gridCol w="1597246"/>
                <a:gridCol w="1291557"/>
              </a:tblGrid>
              <a:tr h="306133">
                <a:tc>
                  <a:txBody>
                    <a:bodyPr/>
                    <a:lstStyle/>
                    <a:p>
                      <a:pPr marL="91440">
                        <a:spcBef>
                          <a:spcPts val="345"/>
                        </a:spcBef>
                        <a:spcAft>
                          <a:spcPts val="0"/>
                        </a:spcAft>
                      </a:pPr>
                      <a:r>
                        <a:rPr lang="de-DE" sz="1600" b="1" spc="-5" dirty="0" smtClean="0">
                          <a:effectLst/>
                          <a:latin typeface="Calibri"/>
                          <a:ea typeface="Calibri"/>
                          <a:cs typeface="Times New Roman"/>
                        </a:rPr>
                        <a:t>      V1</a:t>
                      </a:r>
                      <a:endParaRPr lang="de-DE" sz="16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262890">
                        <a:spcBef>
                          <a:spcPts val="345"/>
                        </a:spcBef>
                        <a:spcAft>
                          <a:spcPts val="0"/>
                        </a:spcAft>
                      </a:pPr>
                      <a:r>
                        <a:rPr lang="de-DE" sz="1600" b="1" spc="-5" dirty="0" smtClean="0">
                          <a:effectLst/>
                          <a:latin typeface="Calibri"/>
                          <a:ea typeface="Calibri"/>
                          <a:cs typeface="Times New Roman"/>
                        </a:rPr>
                        <a:t>      V2</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68935">
                        <a:spcBef>
                          <a:spcPts val="345"/>
                        </a:spcBef>
                        <a:spcAft>
                          <a:spcPts val="0"/>
                        </a:spcAft>
                      </a:pPr>
                      <a:r>
                        <a:rPr lang="de-DE" sz="1600" b="1" spc="-20" dirty="0" smtClean="0">
                          <a:effectLst/>
                          <a:latin typeface="Calibri"/>
                          <a:ea typeface="Calibri"/>
                          <a:cs typeface="Times New Roman"/>
                        </a:rPr>
                        <a:t>         V3</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190500">
                        <a:spcBef>
                          <a:spcPts val="345"/>
                        </a:spcBef>
                        <a:spcAft>
                          <a:spcPts val="0"/>
                        </a:spcAft>
                      </a:pPr>
                      <a:r>
                        <a:rPr lang="de-DE" sz="1600" b="1" spc="-5" dirty="0" smtClean="0">
                          <a:effectLst/>
                          <a:latin typeface="Calibri"/>
                          <a:ea typeface="Calibri"/>
                          <a:cs typeface="Times New Roman"/>
                        </a:rPr>
                        <a:t>        V4</a:t>
                      </a:r>
                      <a:endParaRPr lang="de-DE" sz="1600" dirty="0">
                        <a:effectLst/>
                        <a:latin typeface="Calibri"/>
                        <a:ea typeface="Calibri"/>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45720" algn="ctr">
                        <a:spcBef>
                          <a:spcPts val="345"/>
                        </a:spcBef>
                        <a:spcAft>
                          <a:spcPts val="0"/>
                        </a:spcAft>
                      </a:pPr>
                      <a:r>
                        <a:rPr lang="de-DE" sz="1600" b="1" spc="-20" dirty="0">
                          <a:effectLst/>
                          <a:latin typeface="Calibri"/>
                          <a:ea typeface="Calibri"/>
                          <a:cs typeface="Times New Roman"/>
                        </a:rPr>
                        <a:t>V5</a:t>
                      </a:r>
                      <a:endParaRPr lang="de-DE" sz="1600" dirty="0">
                        <a:effectLst/>
                        <a:latin typeface="Calibri"/>
                        <a:ea typeface="Calibri"/>
                        <a:cs typeface="Times New Roman"/>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491075">
                <a:tc>
                  <a:txBody>
                    <a:bodyPr/>
                    <a:lstStyle/>
                    <a:p>
                      <a:pPr marL="91440">
                        <a:spcBef>
                          <a:spcPts val="295"/>
                        </a:spcBef>
                        <a:spcAft>
                          <a:spcPts val="0"/>
                        </a:spcAft>
                      </a:pPr>
                      <a:r>
                        <a:rPr lang="de-DE" sz="1700" spc="-5" dirty="0" smtClean="0">
                          <a:effectLst/>
                          <a:latin typeface="Calibri"/>
                          <a:ea typeface="Calibri"/>
                          <a:cs typeface="Times New Roman"/>
                        </a:rPr>
                        <a:t>    Keine</a:t>
                      </a:r>
                      <a:endParaRPr lang="de-DE" sz="1700" dirty="0">
                        <a:effectLst/>
                        <a:latin typeface="Calibri"/>
                        <a:ea typeface="Calibri"/>
                        <a:cs typeface="Times New Roman"/>
                      </a:endParaRPr>
                    </a:p>
                    <a:p>
                      <a:pPr marL="91440">
                        <a:spcBef>
                          <a:spcPts val="25"/>
                        </a:spcBef>
                        <a:spcAft>
                          <a:spcPts val="0"/>
                        </a:spcAft>
                      </a:pPr>
                      <a:r>
                        <a:rPr lang="de-DE" sz="1700" spc="-5" dirty="0">
                          <a:effectLst/>
                          <a:latin typeface="Calibri"/>
                          <a:ea typeface="Calibri"/>
                          <a:cs typeface="Times New Roman"/>
                        </a:rPr>
                        <a:t>P-Düngung</a:t>
                      </a:r>
                      <a:endParaRPr lang="de-DE" sz="17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231140" marR="303530" indent="-635" algn="ctr">
                        <a:lnSpc>
                          <a:spcPct val="101000"/>
                        </a:lnSpc>
                        <a:spcBef>
                          <a:spcPts val="295"/>
                        </a:spcBef>
                        <a:spcAft>
                          <a:spcPts val="0"/>
                        </a:spcAft>
                      </a:pPr>
                      <a:r>
                        <a:rPr lang="de-DE" sz="1700" spc="-5" dirty="0" err="1" smtClean="0">
                          <a:effectLst/>
                          <a:latin typeface="Calibri"/>
                          <a:ea typeface="Calibri"/>
                          <a:cs typeface="Times New Roman"/>
                        </a:rPr>
                        <a:t>Pyreg</a:t>
                      </a:r>
                      <a:r>
                        <a:rPr lang="de-DE" sz="1700" spc="110" dirty="0" smtClean="0">
                          <a:effectLst/>
                          <a:latin typeface="Calibri"/>
                          <a:ea typeface="Calibri"/>
                          <a:cs typeface="Times New Roman"/>
                        </a:rPr>
                        <a:t>               </a:t>
                      </a:r>
                      <a:r>
                        <a:rPr lang="de-DE" sz="1700" spc="-5" dirty="0" smtClean="0">
                          <a:effectLst/>
                          <a:latin typeface="Calibri"/>
                          <a:ea typeface="Calibri"/>
                          <a:cs typeface="Times New Roman"/>
                        </a:rPr>
                        <a:t>Kohle</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04800">
                        <a:spcBef>
                          <a:spcPts val="295"/>
                        </a:spcBef>
                        <a:spcAft>
                          <a:spcPts val="0"/>
                        </a:spcAft>
                      </a:pPr>
                      <a:r>
                        <a:rPr lang="de-DE" sz="1700" spc="-5" dirty="0" smtClean="0">
                          <a:effectLst/>
                          <a:latin typeface="Calibri"/>
                          <a:ea typeface="Calibri"/>
                          <a:cs typeface="Times New Roman"/>
                        </a:rPr>
                        <a:t>      Asche</a:t>
                      </a:r>
                      <a:endParaRPr lang="de-DE" sz="1700" dirty="0">
                        <a:effectLst/>
                        <a:latin typeface="Calibri"/>
                        <a:ea typeface="Calibri"/>
                        <a:cs typeface="Times New Roman"/>
                      </a:endParaRPr>
                    </a:p>
                    <a:p>
                      <a:pPr marL="304800">
                        <a:spcBef>
                          <a:spcPts val="25"/>
                        </a:spcBef>
                        <a:spcAft>
                          <a:spcPts val="0"/>
                        </a:spcAft>
                      </a:pPr>
                      <a:r>
                        <a:rPr lang="de-DE" sz="1700" spc="-5" dirty="0" err="1">
                          <a:effectLst/>
                          <a:latin typeface="Calibri"/>
                          <a:ea typeface="Calibri"/>
                          <a:cs typeface="Times New Roman"/>
                        </a:rPr>
                        <a:t>HCl</a:t>
                      </a:r>
                      <a:r>
                        <a:rPr lang="de-DE" sz="1700" spc="-15" dirty="0">
                          <a:effectLst/>
                          <a:latin typeface="Calibri"/>
                          <a:ea typeface="Calibri"/>
                          <a:cs typeface="Times New Roman"/>
                        </a:rPr>
                        <a:t> </a:t>
                      </a:r>
                      <a:r>
                        <a:rPr lang="de-DE" sz="1700" dirty="0">
                          <a:effectLst/>
                          <a:latin typeface="Calibri"/>
                          <a:ea typeface="Calibri"/>
                          <a:cs typeface="Times New Roman"/>
                        </a:rPr>
                        <a:t>+</a:t>
                      </a:r>
                      <a:r>
                        <a:rPr lang="de-DE" sz="1700" spc="5" dirty="0">
                          <a:effectLst/>
                          <a:latin typeface="Calibri"/>
                          <a:ea typeface="Calibri"/>
                          <a:cs typeface="Times New Roman"/>
                        </a:rPr>
                        <a:t> </a:t>
                      </a:r>
                      <a:r>
                        <a:rPr lang="de-DE" sz="1700" spc="-5" dirty="0">
                          <a:effectLst/>
                          <a:latin typeface="Calibri"/>
                          <a:ea typeface="Calibri"/>
                          <a:cs typeface="Times New Roman"/>
                        </a:rPr>
                        <a:t>Na-Salz</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190500" marR="318135" algn="ctr">
                        <a:lnSpc>
                          <a:spcPct val="101000"/>
                        </a:lnSpc>
                        <a:spcBef>
                          <a:spcPts val="295"/>
                        </a:spcBef>
                        <a:spcAft>
                          <a:spcPts val="0"/>
                        </a:spcAft>
                      </a:pPr>
                      <a:r>
                        <a:rPr lang="de-DE" sz="1700" spc="-5" dirty="0" smtClean="0">
                          <a:effectLst/>
                          <a:latin typeface="Calibri"/>
                          <a:ea typeface="Calibri"/>
                          <a:cs typeface="Times New Roman"/>
                        </a:rPr>
                        <a:t>Asche</a:t>
                      </a:r>
                      <a:r>
                        <a:rPr lang="de-DE" sz="1700" spc="115" dirty="0" smtClean="0">
                          <a:effectLst/>
                          <a:latin typeface="Calibri"/>
                          <a:ea typeface="Calibri"/>
                          <a:cs typeface="Times New Roman"/>
                        </a:rPr>
                        <a:t> </a:t>
                      </a:r>
                      <a:r>
                        <a:rPr lang="de-DE" sz="1700" spc="-5" dirty="0" smtClean="0">
                          <a:effectLst/>
                          <a:latin typeface="Calibri"/>
                          <a:ea typeface="Calibri"/>
                          <a:cs typeface="Times New Roman"/>
                        </a:rPr>
                        <a:t>Na-      Salz   </a:t>
                      </a:r>
                      <a:endParaRPr lang="de-DE" sz="1700" dirty="0">
                        <a:effectLst/>
                        <a:latin typeface="Calibri"/>
                        <a:ea typeface="Calibri"/>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19405">
                        <a:spcBef>
                          <a:spcPts val="295"/>
                        </a:spcBef>
                        <a:spcAft>
                          <a:spcPts val="0"/>
                        </a:spcAft>
                      </a:pPr>
                      <a:r>
                        <a:rPr lang="de-DE" sz="1700" spc="-5" dirty="0" smtClean="0">
                          <a:effectLst/>
                          <a:latin typeface="Calibri"/>
                          <a:ea typeface="Calibri"/>
                          <a:cs typeface="Times New Roman"/>
                        </a:rPr>
                        <a:t>    TSP</a:t>
                      </a:r>
                      <a:endParaRPr lang="de-DE" sz="1700" dirty="0">
                        <a:effectLst/>
                        <a:latin typeface="Calibri"/>
                        <a:ea typeface="Calibri"/>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hteck 4"/>
          <p:cNvSpPr/>
          <p:nvPr/>
        </p:nvSpPr>
        <p:spPr>
          <a:xfrm>
            <a:off x="467544" y="548680"/>
            <a:ext cx="8136904" cy="1737783"/>
          </a:xfrm>
          <a:prstGeom prst="rect">
            <a:avLst/>
          </a:prstGeom>
        </p:spPr>
        <p:txBody>
          <a:bodyPr wrap="square">
            <a:spAutoFit/>
          </a:bodyPr>
          <a:lstStyle/>
          <a:p>
            <a:pPr marL="73660" marR="73025" indent="-635" algn="just">
              <a:lnSpc>
                <a:spcPct val="99000"/>
              </a:lnSpc>
            </a:pPr>
            <a:r>
              <a:rPr lang="de-DE" b="1" spc="-5" dirty="0">
                <a:solidFill>
                  <a:prstClr val="black"/>
                </a:solidFill>
                <a:latin typeface="Arial" pitchFamily="34" charset="0"/>
                <a:ea typeface="Calibri"/>
                <a:cs typeface="Arial" pitchFamily="34" charset="0"/>
              </a:rPr>
              <a:t>Einfluss</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einer</a:t>
            </a:r>
            <a:r>
              <a:rPr lang="de-DE" b="1" spc="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P-Düngung</a:t>
            </a:r>
            <a:r>
              <a:rPr lang="de-DE" b="1" spc="-15" dirty="0">
                <a:solidFill>
                  <a:prstClr val="black"/>
                </a:solidFill>
                <a:latin typeface="Arial" pitchFamily="34" charset="0"/>
                <a:ea typeface="Calibri"/>
                <a:cs typeface="Arial" pitchFamily="34" charset="0"/>
              </a:rPr>
              <a:t> </a:t>
            </a:r>
            <a:r>
              <a:rPr lang="de-DE" b="1" dirty="0" smtClean="0">
                <a:solidFill>
                  <a:prstClr val="black"/>
                </a:solidFill>
                <a:latin typeface="Arial" pitchFamily="34" charset="0"/>
                <a:ea typeface="Calibri"/>
                <a:cs typeface="Arial" pitchFamily="34" charset="0"/>
              </a:rPr>
              <a:t>in </a:t>
            </a:r>
            <a:r>
              <a:rPr lang="de-DE" b="1" spc="-5" dirty="0">
                <a:solidFill>
                  <a:prstClr val="black"/>
                </a:solidFill>
                <a:latin typeface="Arial" pitchFamily="34" charset="0"/>
                <a:ea typeface="Calibri"/>
                <a:cs typeface="Arial" pitchFamily="34" charset="0"/>
              </a:rPr>
              <a:t>Form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eines </a:t>
            </a:r>
            <a:r>
              <a:rPr lang="de-DE" b="1" spc="-5" dirty="0">
                <a:solidFill>
                  <a:prstClr val="black"/>
                </a:solidFill>
                <a:latin typeface="Arial" pitchFamily="34" charset="0"/>
                <a:ea typeface="Calibri"/>
                <a:cs typeface="Arial" pitchFamily="34" charset="0"/>
              </a:rPr>
              <a:t>verschieden</a:t>
            </a:r>
            <a:r>
              <a:rPr lang="de-DE" b="1" spc="-2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recyclierten</a:t>
            </a:r>
            <a:r>
              <a:rPr lang="de-DE" b="1" spc="-1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Klärschlamms</a:t>
            </a:r>
            <a:r>
              <a:rPr lang="de-DE" b="1" dirty="0">
                <a:solidFill>
                  <a:prstClr val="black"/>
                </a:solidFill>
                <a:latin typeface="Arial" pitchFamily="34" charset="0"/>
                <a:ea typeface="Calibri"/>
                <a:cs typeface="Arial" pitchFamily="34" charset="0"/>
              </a:rPr>
              <a:t> 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Vergleich </a:t>
            </a:r>
            <a:r>
              <a:rPr lang="de-DE" b="1" spc="-10" dirty="0">
                <a:solidFill>
                  <a:prstClr val="black"/>
                </a:solidFill>
                <a:latin typeface="Arial" pitchFamily="34" charset="0"/>
                <a:ea typeface="Calibri"/>
                <a:cs typeface="Arial" pitchFamily="34" charset="0"/>
              </a:rPr>
              <a:t>zu</a:t>
            </a:r>
            <a:r>
              <a:rPr lang="de-DE" b="1" spc="-15" dirty="0">
                <a:solidFill>
                  <a:prstClr val="black"/>
                </a:solidFill>
                <a:latin typeface="Arial" pitchFamily="34" charset="0"/>
                <a:ea typeface="Calibri"/>
                <a:cs typeface="Arial" pitchFamily="34" charset="0"/>
              </a:rPr>
              <a:t> </a:t>
            </a:r>
            <a:r>
              <a:rPr lang="de-DE" b="1" spc="-5" dirty="0" smtClean="0">
                <a:solidFill>
                  <a:prstClr val="black"/>
                </a:solidFill>
                <a:latin typeface="Arial" pitchFamily="34" charset="0"/>
                <a:ea typeface="Calibri"/>
                <a:cs typeface="Arial" pitchFamily="34" charset="0"/>
              </a:rPr>
              <a:t>Tripelsuperphosphat</a:t>
            </a:r>
            <a:r>
              <a:rPr lang="de-DE" b="1" dirty="0" smtClean="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(TSP)</a:t>
            </a:r>
            <a:r>
              <a:rPr lang="de-DE" b="1" spc="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auf</a:t>
            </a:r>
            <a:r>
              <a:rPr lang="de-DE" b="1" spc="-1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das</a:t>
            </a:r>
            <a:r>
              <a:rPr lang="de-DE" b="1" spc="-1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Wachstum</a:t>
            </a:r>
            <a:r>
              <a:rPr lang="de-DE" b="1" spc="-2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von</a:t>
            </a:r>
            <a:r>
              <a:rPr lang="de-DE" b="1" dirty="0">
                <a:solidFill>
                  <a:prstClr val="black"/>
                </a:solidFill>
                <a:latin typeface="Arial" pitchFamily="34" charset="0"/>
                <a:ea typeface="Calibri"/>
                <a:cs typeface="Arial" pitchFamily="34" charset="0"/>
              </a:rPr>
              <a:t> </a:t>
            </a:r>
            <a:r>
              <a:rPr lang="de-DE" b="1" spc="-5" dirty="0" smtClean="0">
                <a:solidFill>
                  <a:prstClr val="black"/>
                </a:solidFill>
                <a:latin typeface="Arial" pitchFamily="34" charset="0"/>
                <a:ea typeface="Calibri"/>
                <a:cs typeface="Arial" pitchFamily="34" charset="0"/>
              </a:rPr>
              <a:t>Raps</a:t>
            </a:r>
            <a:r>
              <a:rPr lang="de-DE" b="1" spc="-10" dirty="0" smtClean="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Con</a:t>
            </a:r>
            <a:r>
              <a:rPr lang="de-DE" b="1" spc="-5" dirty="0">
                <a:solidFill>
                  <a:prstClr val="black"/>
                </a:solidFill>
                <a:latin typeface="Arial" pitchFamily="34" charset="0"/>
                <a:ea typeface="Calibri"/>
                <a:cs typeface="Arial" pitchFamily="34" charset="0"/>
              </a:rPr>
              <a:t>tainerversuch.</a:t>
            </a:r>
            <a:r>
              <a:rPr lang="de-DE" b="1" dirty="0">
                <a:solidFill>
                  <a:prstClr val="black"/>
                </a:solidFill>
                <a:latin typeface="Arial" pitchFamily="34" charset="0"/>
                <a:ea typeface="Calibri"/>
                <a:cs typeface="Arial" pitchFamily="34" charset="0"/>
              </a:rPr>
              <a:t> </a:t>
            </a:r>
            <a:r>
              <a:rPr lang="de-DE" b="1" dirty="0" smtClean="0">
                <a:solidFill>
                  <a:prstClr val="black"/>
                </a:solidFill>
                <a:latin typeface="Arial" pitchFamily="34" charset="0"/>
                <a:ea typeface="Calibri"/>
                <a:cs typeface="Arial" pitchFamily="34" charset="0"/>
              </a:rPr>
              <a:t>Die P-Düngung richtete sich nach der zuvor in den Varianten entzogenen P-Menge! </a:t>
            </a:r>
            <a:r>
              <a:rPr lang="de-DE" b="1" dirty="0" smtClean="0">
                <a:solidFill>
                  <a:srgbClr val="FF0000"/>
                </a:solidFill>
                <a:latin typeface="Arial" pitchFamily="34" charset="0"/>
                <a:ea typeface="Calibri"/>
                <a:cs typeface="Arial" pitchFamily="34" charset="0"/>
              </a:rPr>
              <a:t>2016.</a:t>
            </a:r>
          </a:p>
          <a:p>
            <a:pPr marL="73660" marR="73025" indent="-635" algn="just">
              <a:lnSpc>
                <a:spcPct val="99000"/>
              </a:lnSpc>
            </a:pPr>
            <a:r>
              <a:rPr lang="de-DE" b="1" spc="-5" dirty="0" smtClean="0">
                <a:solidFill>
                  <a:prstClr val="black"/>
                </a:solidFill>
                <a:latin typeface="Arial" pitchFamily="34" charset="0"/>
                <a:ea typeface="Calibri"/>
                <a:cs typeface="Arial" pitchFamily="34" charset="0"/>
              </a:rPr>
              <a:t>Foto</a:t>
            </a:r>
            <a:r>
              <a:rPr lang="de-DE" b="1" spc="-5" dirty="0">
                <a:solidFill>
                  <a:prstClr val="black"/>
                </a:solidFill>
                <a:latin typeface="Arial" pitchFamily="34" charset="0"/>
                <a:ea typeface="Calibri"/>
                <a:cs typeface="Arial" pitchFamily="34" charset="0"/>
              </a:rPr>
              <a:t>:</a:t>
            </a:r>
            <a:r>
              <a:rPr lang="de-DE" b="1" spc="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Daniel</a:t>
            </a:r>
            <a:r>
              <a:rPr lang="de-DE" b="1" spc="-1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Steckenmesser,</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Gießen.</a:t>
            </a:r>
          </a:p>
          <a:p>
            <a:pPr marL="73660" marR="73025" indent="-635" algn="just">
              <a:lnSpc>
                <a:spcPct val="99000"/>
              </a:lnSpc>
            </a:pPr>
            <a:r>
              <a:rPr lang="de-DE" b="1" dirty="0">
                <a:solidFill>
                  <a:prstClr val="black"/>
                </a:solidFill>
                <a:latin typeface="Arial" pitchFamily="34" charset="0"/>
                <a:ea typeface="Times New Roman"/>
                <a:cs typeface="Arial" pitchFamily="34" charset="0"/>
              </a:rPr>
              <a:t> </a:t>
            </a:r>
            <a:endParaRPr lang="de-DE" b="1" dirty="0">
              <a:solidFill>
                <a:prstClr val="black"/>
              </a:solidFill>
              <a:latin typeface="Arial" pitchFamily="34" charset="0"/>
              <a:ea typeface="Calibri"/>
              <a:cs typeface="Arial" pitchFamily="34" charset="0"/>
            </a:endParaRPr>
          </a:p>
        </p:txBody>
      </p:sp>
    </p:spTree>
    <p:extLst>
      <p:ext uri="{BB962C8B-B14F-4D97-AF65-F5344CB8AC3E}">
        <p14:creationId xmlns:p14="http://schemas.microsoft.com/office/powerpoint/2010/main" val="39035467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 xmlns:a16="http://schemas.microsoft.com/office/drawing/2014/main" id="{4AAE4ED7-335B-4FF1-859B-01C721DEEDBC}"/>
              </a:ext>
            </a:extLst>
          </p:cNvPr>
          <p:cNvGraphicFramePr>
            <a:graphicFrameLocks/>
          </p:cNvGraphicFramePr>
          <p:nvPr>
            <p:extLst>
              <p:ext uri="{D42A27DB-BD31-4B8C-83A1-F6EECF244321}">
                <p14:modId xmlns:p14="http://schemas.microsoft.com/office/powerpoint/2010/main" val="4139410098"/>
              </p:ext>
            </p:extLst>
          </p:nvPr>
        </p:nvGraphicFramePr>
        <p:xfrm>
          <a:off x="1187624" y="2056625"/>
          <a:ext cx="675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2419711" y="3136033"/>
            <a:ext cx="349370" cy="338554"/>
          </a:xfrm>
          <a:prstGeom prst="rect">
            <a:avLst/>
          </a:prstGeom>
          <a:noFill/>
        </p:spPr>
        <p:txBody>
          <a:bodyPr wrap="square" rtlCol="0">
            <a:spAutoFit/>
          </a:bodyPr>
          <a:lstStyle/>
          <a:p>
            <a:r>
              <a:rPr lang="de-DE" sz="1600" dirty="0">
                <a:solidFill>
                  <a:prstClr val="black"/>
                </a:solidFill>
              </a:rPr>
              <a:t>a</a:t>
            </a:r>
          </a:p>
        </p:txBody>
      </p:sp>
      <p:sp>
        <p:nvSpPr>
          <p:cNvPr id="6" name="Textfeld 5"/>
          <p:cNvSpPr txBox="1"/>
          <p:nvPr/>
        </p:nvSpPr>
        <p:spPr>
          <a:xfrm>
            <a:off x="3633880" y="2615573"/>
            <a:ext cx="349370" cy="338554"/>
          </a:xfrm>
          <a:prstGeom prst="rect">
            <a:avLst/>
          </a:prstGeom>
          <a:noFill/>
        </p:spPr>
        <p:txBody>
          <a:bodyPr wrap="square" rtlCol="0">
            <a:spAutoFit/>
          </a:bodyPr>
          <a:lstStyle/>
          <a:p>
            <a:r>
              <a:rPr lang="de-DE" sz="1600" dirty="0">
                <a:solidFill>
                  <a:prstClr val="black"/>
                </a:solidFill>
              </a:rPr>
              <a:t>b</a:t>
            </a:r>
          </a:p>
        </p:txBody>
      </p:sp>
      <p:sp>
        <p:nvSpPr>
          <p:cNvPr id="7" name="Textfeld 6"/>
          <p:cNvSpPr txBox="1"/>
          <p:nvPr/>
        </p:nvSpPr>
        <p:spPr>
          <a:xfrm>
            <a:off x="4716016" y="2615573"/>
            <a:ext cx="349370" cy="338554"/>
          </a:xfrm>
          <a:prstGeom prst="rect">
            <a:avLst/>
          </a:prstGeom>
          <a:noFill/>
        </p:spPr>
        <p:txBody>
          <a:bodyPr wrap="square" rtlCol="0">
            <a:spAutoFit/>
          </a:bodyPr>
          <a:lstStyle/>
          <a:p>
            <a:r>
              <a:rPr lang="de-DE" sz="1600" dirty="0">
                <a:solidFill>
                  <a:prstClr val="black"/>
                </a:solidFill>
              </a:rPr>
              <a:t>c</a:t>
            </a:r>
          </a:p>
        </p:txBody>
      </p:sp>
      <p:sp>
        <p:nvSpPr>
          <p:cNvPr id="8" name="Textfeld 7"/>
          <p:cNvSpPr txBox="1"/>
          <p:nvPr/>
        </p:nvSpPr>
        <p:spPr>
          <a:xfrm>
            <a:off x="5816580" y="2615573"/>
            <a:ext cx="349370" cy="338554"/>
          </a:xfrm>
          <a:prstGeom prst="rect">
            <a:avLst/>
          </a:prstGeom>
          <a:noFill/>
        </p:spPr>
        <p:txBody>
          <a:bodyPr wrap="square" rtlCol="0">
            <a:spAutoFit/>
          </a:bodyPr>
          <a:lstStyle/>
          <a:p>
            <a:r>
              <a:rPr lang="de-DE" sz="1600" dirty="0">
                <a:solidFill>
                  <a:prstClr val="black"/>
                </a:solidFill>
              </a:rPr>
              <a:t>c</a:t>
            </a:r>
          </a:p>
        </p:txBody>
      </p:sp>
      <p:sp>
        <p:nvSpPr>
          <p:cNvPr id="9" name="Textfeld 8"/>
          <p:cNvSpPr txBox="1"/>
          <p:nvPr/>
        </p:nvSpPr>
        <p:spPr>
          <a:xfrm>
            <a:off x="7037435" y="2348880"/>
            <a:ext cx="349370" cy="338554"/>
          </a:xfrm>
          <a:prstGeom prst="rect">
            <a:avLst/>
          </a:prstGeom>
          <a:noFill/>
        </p:spPr>
        <p:txBody>
          <a:bodyPr wrap="square" rtlCol="0">
            <a:spAutoFit/>
          </a:bodyPr>
          <a:lstStyle/>
          <a:p>
            <a:r>
              <a:rPr lang="de-DE" sz="1600" dirty="0">
                <a:solidFill>
                  <a:prstClr val="black"/>
                </a:solidFill>
              </a:rPr>
              <a:t>d</a:t>
            </a:r>
          </a:p>
        </p:txBody>
      </p:sp>
      <p:sp>
        <p:nvSpPr>
          <p:cNvPr id="10" name="Textfeld 9"/>
          <p:cNvSpPr txBox="1"/>
          <p:nvPr/>
        </p:nvSpPr>
        <p:spPr>
          <a:xfrm>
            <a:off x="4814857" y="2615573"/>
            <a:ext cx="349370" cy="338554"/>
          </a:xfrm>
          <a:prstGeom prst="rect">
            <a:avLst/>
          </a:prstGeom>
          <a:noFill/>
        </p:spPr>
        <p:txBody>
          <a:bodyPr wrap="square" rtlCol="0">
            <a:spAutoFit/>
          </a:bodyPr>
          <a:lstStyle/>
          <a:p>
            <a:r>
              <a:rPr lang="de-DE" sz="1600" dirty="0">
                <a:solidFill>
                  <a:prstClr val="black"/>
                </a:solidFill>
              </a:rPr>
              <a:t>d</a:t>
            </a:r>
          </a:p>
        </p:txBody>
      </p:sp>
      <p:sp>
        <p:nvSpPr>
          <p:cNvPr id="11" name="Textfeld 10"/>
          <p:cNvSpPr txBox="1"/>
          <p:nvPr/>
        </p:nvSpPr>
        <p:spPr>
          <a:xfrm>
            <a:off x="2924356" y="5762445"/>
            <a:ext cx="4494797" cy="369332"/>
          </a:xfrm>
          <a:prstGeom prst="rect">
            <a:avLst/>
          </a:prstGeom>
          <a:noFill/>
        </p:spPr>
        <p:txBody>
          <a:bodyPr wrap="square" rtlCol="0">
            <a:spAutoFit/>
          </a:bodyPr>
          <a:lstStyle/>
          <a:p>
            <a:r>
              <a:rPr lang="de-DE" dirty="0">
                <a:solidFill>
                  <a:prstClr val="black"/>
                </a:solidFill>
              </a:rPr>
              <a:t>ANOVA + </a:t>
            </a:r>
            <a:r>
              <a:rPr lang="de-DE" dirty="0" err="1">
                <a:solidFill>
                  <a:prstClr val="black"/>
                </a:solidFill>
              </a:rPr>
              <a:t>Tukey</a:t>
            </a:r>
            <a:r>
              <a:rPr lang="de-DE" dirty="0">
                <a:solidFill>
                  <a:prstClr val="black"/>
                </a:solidFill>
              </a:rPr>
              <a:t> HSD Test (n = 4; p &lt; 0,05)</a:t>
            </a:r>
          </a:p>
        </p:txBody>
      </p:sp>
      <p:sp>
        <p:nvSpPr>
          <p:cNvPr id="2" name="Rechteck 1"/>
          <p:cNvSpPr/>
          <p:nvPr/>
        </p:nvSpPr>
        <p:spPr>
          <a:xfrm>
            <a:off x="539552" y="119377"/>
            <a:ext cx="7848871" cy="366575"/>
          </a:xfrm>
          <a:prstGeom prst="rect">
            <a:avLst/>
          </a:prstGeom>
        </p:spPr>
        <p:txBody>
          <a:bodyPr wrap="square">
            <a:spAutoFit/>
          </a:bodyPr>
          <a:lstStyle/>
          <a:p>
            <a:pPr marL="73660" marR="73025" lvl="0" indent="-635" algn="just">
              <a:lnSpc>
                <a:spcPct val="99000"/>
              </a:lnSpc>
            </a:pPr>
            <a:r>
              <a:rPr lang="de-DE" b="1" dirty="0">
                <a:solidFill>
                  <a:prstClr val="black"/>
                </a:solidFill>
                <a:latin typeface="Arial" pitchFamily="34" charset="0"/>
                <a:ea typeface="Times New Roman"/>
                <a:cs typeface="Arial" pitchFamily="34" charset="0"/>
              </a:rPr>
              <a:t> </a:t>
            </a:r>
            <a:endParaRPr lang="de-DE" dirty="0"/>
          </a:p>
        </p:txBody>
      </p:sp>
      <p:sp>
        <p:nvSpPr>
          <p:cNvPr id="12" name="Rechteck 11"/>
          <p:cNvSpPr/>
          <p:nvPr/>
        </p:nvSpPr>
        <p:spPr>
          <a:xfrm>
            <a:off x="251520" y="91353"/>
            <a:ext cx="8496944" cy="1737783"/>
          </a:xfrm>
          <a:prstGeom prst="rect">
            <a:avLst/>
          </a:prstGeom>
        </p:spPr>
        <p:txBody>
          <a:bodyPr wrap="square">
            <a:spAutoFit/>
          </a:bodyPr>
          <a:lstStyle/>
          <a:p>
            <a:pPr marL="73660" marR="73025" lvl="0" indent="-635" algn="just">
              <a:lnSpc>
                <a:spcPct val="99000"/>
              </a:lnSpc>
            </a:pPr>
            <a:r>
              <a:rPr lang="de-DE" b="1" spc="-5" dirty="0">
                <a:solidFill>
                  <a:prstClr val="black"/>
                </a:solidFill>
                <a:latin typeface="Arial" pitchFamily="34" charset="0"/>
                <a:ea typeface="Calibri"/>
                <a:cs typeface="Arial" pitchFamily="34" charset="0"/>
              </a:rPr>
              <a:t>Einfluss</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einer</a:t>
            </a:r>
            <a:r>
              <a:rPr lang="de-DE" b="1" spc="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P-Düngung</a:t>
            </a:r>
            <a:r>
              <a:rPr lang="de-DE" b="1" spc="-1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in </a:t>
            </a:r>
            <a:r>
              <a:rPr lang="de-DE" b="1" spc="-5" dirty="0">
                <a:solidFill>
                  <a:prstClr val="black"/>
                </a:solidFill>
                <a:latin typeface="Arial" pitchFamily="34" charset="0"/>
                <a:ea typeface="Calibri"/>
                <a:cs typeface="Arial" pitchFamily="34" charset="0"/>
              </a:rPr>
              <a:t>Form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eines </a:t>
            </a:r>
            <a:r>
              <a:rPr lang="de-DE" b="1" spc="-5" dirty="0">
                <a:solidFill>
                  <a:prstClr val="black"/>
                </a:solidFill>
                <a:latin typeface="Arial" pitchFamily="34" charset="0"/>
                <a:ea typeface="Calibri"/>
                <a:cs typeface="Arial" pitchFamily="34" charset="0"/>
              </a:rPr>
              <a:t>verschieden</a:t>
            </a:r>
            <a:r>
              <a:rPr lang="de-DE" b="1" spc="-20"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recyclierten</a:t>
            </a:r>
            <a:r>
              <a:rPr lang="de-DE" b="1" spc="-1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Klärschlamms</a:t>
            </a:r>
            <a:r>
              <a:rPr lang="de-DE" b="1" dirty="0">
                <a:solidFill>
                  <a:prstClr val="black"/>
                </a:solidFill>
                <a:latin typeface="Arial" pitchFamily="34" charset="0"/>
                <a:ea typeface="Calibri"/>
                <a:cs typeface="Arial" pitchFamily="34" charset="0"/>
              </a:rPr>
              <a:t> 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Vergleich </a:t>
            </a:r>
            <a:r>
              <a:rPr lang="de-DE" b="1" spc="-10" dirty="0">
                <a:solidFill>
                  <a:prstClr val="black"/>
                </a:solidFill>
                <a:latin typeface="Arial" pitchFamily="34" charset="0"/>
                <a:ea typeface="Calibri"/>
                <a:cs typeface="Arial" pitchFamily="34" charset="0"/>
              </a:rPr>
              <a:t>zu</a:t>
            </a:r>
            <a:r>
              <a:rPr lang="de-DE" b="1" spc="-15"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Tripelsuperphosphat</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(TSP)</a:t>
            </a:r>
            <a:r>
              <a:rPr lang="de-DE" b="1" spc="5"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auf</a:t>
            </a:r>
            <a:r>
              <a:rPr lang="de-DE" b="1" spc="-10" dirty="0">
                <a:solidFill>
                  <a:prstClr val="black"/>
                </a:solidFill>
                <a:latin typeface="Arial" pitchFamily="34" charset="0"/>
                <a:ea typeface="Calibri"/>
                <a:cs typeface="Arial" pitchFamily="34" charset="0"/>
              </a:rPr>
              <a:t> </a:t>
            </a:r>
            <a:r>
              <a:rPr lang="de-DE" b="1" dirty="0" smtClean="0">
                <a:solidFill>
                  <a:prstClr val="black"/>
                </a:solidFill>
                <a:latin typeface="Arial" pitchFamily="34" charset="0"/>
                <a:ea typeface="Calibri"/>
                <a:cs typeface="Arial" pitchFamily="34" charset="0"/>
              </a:rPr>
              <a:t>den</a:t>
            </a:r>
            <a:r>
              <a:rPr lang="de-DE" b="1" spc="-10" dirty="0" smtClean="0">
                <a:solidFill>
                  <a:prstClr val="black"/>
                </a:solidFill>
                <a:latin typeface="Arial" pitchFamily="34" charset="0"/>
                <a:ea typeface="Calibri"/>
                <a:cs typeface="Arial" pitchFamily="34" charset="0"/>
              </a:rPr>
              <a:t> Sprosstrockenmasse-Ertrag </a:t>
            </a:r>
            <a:r>
              <a:rPr lang="de-DE" b="1" spc="-5" dirty="0" smtClean="0">
                <a:solidFill>
                  <a:prstClr val="black"/>
                </a:solidFill>
                <a:latin typeface="Arial" pitchFamily="34" charset="0"/>
                <a:ea typeface="Calibri"/>
                <a:cs typeface="Arial" pitchFamily="34" charset="0"/>
              </a:rPr>
              <a:t>von</a:t>
            </a:r>
            <a:r>
              <a:rPr lang="de-DE" b="1" dirty="0" smtClean="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Raps</a:t>
            </a:r>
            <a:r>
              <a:rPr lang="de-DE" b="1" spc="-1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im</a:t>
            </a:r>
            <a:r>
              <a:rPr lang="de-DE" b="1" spc="-20" dirty="0">
                <a:solidFill>
                  <a:prstClr val="black"/>
                </a:solidFill>
                <a:latin typeface="Arial" pitchFamily="34" charset="0"/>
                <a:ea typeface="Calibri"/>
                <a:cs typeface="Arial" pitchFamily="34" charset="0"/>
              </a:rPr>
              <a:t> </a:t>
            </a:r>
            <a:r>
              <a:rPr lang="de-DE" b="1" dirty="0">
                <a:solidFill>
                  <a:prstClr val="black"/>
                </a:solidFill>
                <a:latin typeface="Arial" pitchFamily="34" charset="0"/>
                <a:ea typeface="Calibri"/>
                <a:cs typeface="Arial" pitchFamily="34" charset="0"/>
              </a:rPr>
              <a:t>Con</a:t>
            </a:r>
            <a:r>
              <a:rPr lang="de-DE" b="1" spc="-5" dirty="0">
                <a:solidFill>
                  <a:prstClr val="black"/>
                </a:solidFill>
                <a:latin typeface="Arial" pitchFamily="34" charset="0"/>
                <a:ea typeface="Calibri"/>
                <a:cs typeface="Arial" pitchFamily="34" charset="0"/>
              </a:rPr>
              <a:t>tainerversuch.</a:t>
            </a:r>
            <a:r>
              <a:rPr lang="de-DE" b="1" dirty="0">
                <a:solidFill>
                  <a:prstClr val="black"/>
                </a:solidFill>
                <a:latin typeface="Arial" pitchFamily="34" charset="0"/>
                <a:ea typeface="Calibri"/>
                <a:cs typeface="Arial" pitchFamily="34" charset="0"/>
              </a:rPr>
              <a:t> Die P-Düngung richtete sich nach der zuvor in den Varianten entzogenen P-Menge! </a:t>
            </a:r>
            <a:r>
              <a:rPr lang="de-DE" b="1" dirty="0" smtClean="0">
                <a:solidFill>
                  <a:srgbClr val="FF0000"/>
                </a:solidFill>
                <a:latin typeface="Arial" pitchFamily="34" charset="0"/>
                <a:ea typeface="Calibri"/>
                <a:cs typeface="Arial" pitchFamily="34" charset="0"/>
              </a:rPr>
              <a:t>2016. </a:t>
            </a:r>
            <a:r>
              <a:rPr lang="de-DE" b="1" spc="-5" dirty="0" smtClean="0">
                <a:solidFill>
                  <a:prstClr val="black"/>
                </a:solidFill>
                <a:latin typeface="Arial" pitchFamily="34" charset="0"/>
                <a:ea typeface="Calibri"/>
                <a:cs typeface="Arial" pitchFamily="34" charset="0"/>
              </a:rPr>
              <a:t>Daniel</a:t>
            </a:r>
            <a:r>
              <a:rPr lang="de-DE" b="1" spc="-10" dirty="0" smtClean="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Steckenmesser,</a:t>
            </a:r>
            <a:r>
              <a:rPr lang="de-DE" b="1" dirty="0">
                <a:solidFill>
                  <a:prstClr val="black"/>
                </a:solidFill>
                <a:latin typeface="Arial" pitchFamily="34" charset="0"/>
                <a:ea typeface="Calibri"/>
                <a:cs typeface="Arial" pitchFamily="34" charset="0"/>
              </a:rPr>
              <a:t> </a:t>
            </a:r>
            <a:r>
              <a:rPr lang="de-DE" b="1" spc="-5" dirty="0">
                <a:solidFill>
                  <a:prstClr val="black"/>
                </a:solidFill>
                <a:latin typeface="Arial" pitchFamily="34" charset="0"/>
                <a:ea typeface="Calibri"/>
                <a:cs typeface="Arial" pitchFamily="34" charset="0"/>
              </a:rPr>
              <a:t>Gießen.</a:t>
            </a:r>
          </a:p>
          <a:p>
            <a:pPr marL="73660" marR="73025" lvl="0" indent="-635" algn="just">
              <a:lnSpc>
                <a:spcPct val="99000"/>
              </a:lnSpc>
            </a:pPr>
            <a:r>
              <a:rPr lang="de-DE" b="1" dirty="0">
                <a:solidFill>
                  <a:prstClr val="black"/>
                </a:solidFill>
                <a:latin typeface="Arial" pitchFamily="34" charset="0"/>
                <a:ea typeface="Times New Roman"/>
                <a:cs typeface="Arial" pitchFamily="34" charset="0"/>
              </a:rPr>
              <a:t> </a:t>
            </a:r>
            <a:endParaRPr lang="de-DE" b="1" dirty="0">
              <a:solidFill>
                <a:prstClr val="black"/>
              </a:solidFill>
              <a:latin typeface="Arial" pitchFamily="34" charset="0"/>
              <a:ea typeface="Calibri"/>
              <a:cs typeface="Arial" pitchFamily="34" charset="0"/>
            </a:endParaRPr>
          </a:p>
        </p:txBody>
      </p:sp>
    </p:spTree>
    <p:extLst>
      <p:ext uri="{BB962C8B-B14F-4D97-AF65-F5344CB8AC3E}">
        <p14:creationId xmlns:p14="http://schemas.microsoft.com/office/powerpoint/2010/main" val="204416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DA39C49-B736-40B8-A951-CCEB03AB7060}" type="slidenum">
              <a:rPr lang="de-DE" smtClean="0">
                <a:solidFill>
                  <a:prstClr val="black">
                    <a:tint val="75000"/>
                  </a:prstClr>
                </a:solidFill>
              </a:rPr>
              <a:pPr/>
              <a:t>65</a:t>
            </a:fld>
            <a:endParaRPr lang="de-DE">
              <a:solidFill>
                <a:prstClr val="black">
                  <a:tint val="75000"/>
                </a:prstClr>
              </a:solidFill>
            </a:endParaRPr>
          </a:p>
        </p:txBody>
      </p:sp>
      <p:sp>
        <p:nvSpPr>
          <p:cNvPr id="3" name="Textfeld 2"/>
          <p:cNvSpPr txBox="1"/>
          <p:nvPr/>
        </p:nvSpPr>
        <p:spPr>
          <a:xfrm>
            <a:off x="179512" y="404664"/>
            <a:ext cx="8568952" cy="5570756"/>
          </a:xfrm>
          <a:prstGeom prst="rect">
            <a:avLst/>
          </a:prstGeom>
          <a:noFill/>
        </p:spPr>
        <p:txBody>
          <a:bodyPr wrap="square" rtlCol="0">
            <a:spAutoFit/>
          </a:bodyPr>
          <a:lstStyle/>
          <a:p>
            <a:pPr algn="ctr"/>
            <a:r>
              <a:rPr lang="de-DE" sz="2800" dirty="0" smtClean="0">
                <a:solidFill>
                  <a:srgbClr val="0000CC"/>
                </a:solidFill>
              </a:rPr>
              <a:t>Gelten die Aussagen von Justus</a:t>
            </a:r>
          </a:p>
          <a:p>
            <a:pPr algn="ctr"/>
            <a:r>
              <a:rPr lang="de-DE" sz="2800" dirty="0" smtClean="0">
                <a:solidFill>
                  <a:srgbClr val="0000CC"/>
                </a:solidFill>
              </a:rPr>
              <a:t>von Liebig eigentlich noch in </a:t>
            </a:r>
          </a:p>
          <a:p>
            <a:pPr algn="ctr"/>
            <a:r>
              <a:rPr lang="de-DE" sz="2800" dirty="0" smtClean="0">
                <a:solidFill>
                  <a:srgbClr val="0000CC"/>
                </a:solidFill>
              </a:rPr>
              <a:t>unseren hochentwickelten und </a:t>
            </a:r>
          </a:p>
          <a:p>
            <a:pPr algn="ctr"/>
            <a:r>
              <a:rPr lang="de-DE" sz="2800" dirty="0" smtClean="0">
                <a:solidFill>
                  <a:srgbClr val="0000CC"/>
                </a:solidFill>
              </a:rPr>
              <a:t>globalisierten Gesellschaften noch? </a:t>
            </a:r>
            <a:r>
              <a:rPr lang="de-DE" sz="4800" dirty="0" smtClean="0">
                <a:solidFill>
                  <a:srgbClr val="FF0000"/>
                </a:solidFill>
              </a:rPr>
              <a:t>Ja!!</a:t>
            </a:r>
          </a:p>
          <a:p>
            <a:pPr algn="ctr"/>
            <a:r>
              <a:rPr lang="de-DE" sz="4800" dirty="0" smtClean="0">
                <a:solidFill>
                  <a:srgbClr val="FF0000"/>
                </a:solidFill>
              </a:rPr>
              <a:t> </a:t>
            </a:r>
          </a:p>
          <a:p>
            <a:pPr algn="ctr"/>
            <a:r>
              <a:rPr lang="de-DE" sz="4400" dirty="0" smtClean="0">
                <a:solidFill>
                  <a:srgbClr val="0000CC"/>
                </a:solidFill>
              </a:rPr>
              <a:t>Gebe dem Boden die Nährstoffe</a:t>
            </a:r>
          </a:p>
          <a:p>
            <a:pPr algn="ctr"/>
            <a:r>
              <a:rPr lang="de-DE" sz="4400" dirty="0" smtClean="0">
                <a:solidFill>
                  <a:srgbClr val="0000CC"/>
                </a:solidFill>
              </a:rPr>
              <a:t> zurück, die entzogen worden sind !</a:t>
            </a:r>
          </a:p>
          <a:p>
            <a:endParaRPr lang="de-DE" sz="4400" dirty="0">
              <a:solidFill>
                <a:srgbClr val="0000CC"/>
              </a:solidFill>
            </a:endParaRPr>
          </a:p>
          <a:p>
            <a:pPr algn="ctr"/>
            <a:r>
              <a:rPr lang="de-DE" sz="4400" dirty="0" smtClean="0">
                <a:solidFill>
                  <a:srgbClr val="FF0000"/>
                </a:solidFill>
              </a:rPr>
              <a:t>Kreislaufwirtschaft !!!</a:t>
            </a:r>
            <a:endParaRPr lang="de-DE" sz="4400" dirty="0">
              <a:solidFill>
                <a:srgbClr val="FF0000"/>
              </a:solidFill>
            </a:endParaRPr>
          </a:p>
        </p:txBody>
      </p:sp>
    </p:spTree>
    <p:extLst>
      <p:ext uri="{BB962C8B-B14F-4D97-AF65-F5344CB8AC3E}">
        <p14:creationId xmlns:p14="http://schemas.microsoft.com/office/powerpoint/2010/main" val="304998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5"/>
          <p:cNvGraphicFramePr>
            <a:graphicFrameLocks noChangeAspect="1"/>
          </p:cNvGraphicFramePr>
          <p:nvPr/>
        </p:nvGraphicFramePr>
        <p:xfrm>
          <a:off x="1184275" y="1966913"/>
          <a:ext cx="3889375" cy="2417762"/>
        </p:xfrm>
        <a:graphic>
          <a:graphicData uri="http://schemas.openxmlformats.org/drawingml/2006/chart">
            <c:chart xmlns:c="http://schemas.openxmlformats.org/drawingml/2006/chart" xmlns:r="http://schemas.openxmlformats.org/officeDocument/2006/relationships" r:id="rId2"/>
          </a:graphicData>
        </a:graphic>
      </p:graphicFrame>
      <p:sp>
        <p:nvSpPr>
          <p:cNvPr id="38915" name="Titel 1"/>
          <p:cNvSpPr>
            <a:spLocks/>
          </p:cNvSpPr>
          <p:nvPr/>
        </p:nvSpPr>
        <p:spPr bwMode="auto">
          <a:xfrm>
            <a:off x="1154522" y="584109"/>
            <a:ext cx="7472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pPr>
            <a:r>
              <a:rPr lang="de-DE" altLang="de-DE" sz="2400" dirty="0" smtClean="0">
                <a:solidFill>
                  <a:srgbClr val="3333CC"/>
                </a:solidFill>
                <a:latin typeface="Calibri" pitchFamily="34" charset="0"/>
              </a:rPr>
              <a:t>TM Erträge</a:t>
            </a:r>
            <a:br>
              <a:rPr lang="de-DE" altLang="de-DE" sz="2400" dirty="0" smtClean="0">
                <a:solidFill>
                  <a:srgbClr val="3333CC"/>
                </a:solidFill>
                <a:latin typeface="Calibri" pitchFamily="34" charset="0"/>
              </a:rPr>
            </a:br>
            <a:r>
              <a:rPr lang="de-DE" altLang="de-DE" sz="2400" dirty="0" smtClean="0">
                <a:solidFill>
                  <a:srgbClr val="3333CC"/>
                </a:solidFill>
                <a:latin typeface="Calibri" pitchFamily="34" charset="0"/>
              </a:rPr>
              <a:t>- </a:t>
            </a:r>
            <a:r>
              <a:rPr lang="de-DE" altLang="de-DE" sz="2400" dirty="0" smtClean="0">
                <a:solidFill>
                  <a:srgbClr val="3333CC"/>
                </a:solidFill>
                <a:latin typeface="Calibri" pitchFamily="34" charset="0"/>
                <a:sym typeface="Symbol" pitchFamily="18" charset="2"/>
              </a:rPr>
              <a:t></a:t>
            </a:r>
            <a:r>
              <a:rPr lang="de-DE" altLang="de-DE" sz="2400" dirty="0" smtClean="0">
                <a:solidFill>
                  <a:srgbClr val="3333CC"/>
                </a:solidFill>
                <a:latin typeface="Calibri" pitchFamily="34" charset="0"/>
              </a:rPr>
              <a:t>1.-4. Schnitt (</a:t>
            </a:r>
            <a:r>
              <a:rPr lang="de-DE" altLang="de-DE" sz="2400" dirty="0" err="1" smtClean="0">
                <a:solidFill>
                  <a:srgbClr val="3333CC"/>
                </a:solidFill>
                <a:latin typeface="Calibri" pitchFamily="34" charset="0"/>
              </a:rPr>
              <a:t>Fischinger</a:t>
            </a:r>
            <a:r>
              <a:rPr lang="de-DE" altLang="de-DE" sz="2400" dirty="0" smtClean="0">
                <a:solidFill>
                  <a:srgbClr val="3333CC"/>
                </a:solidFill>
                <a:latin typeface="Calibri" pitchFamily="34" charset="0"/>
              </a:rPr>
              <a:t>, 2011)</a:t>
            </a:r>
          </a:p>
        </p:txBody>
      </p:sp>
      <p:sp>
        <p:nvSpPr>
          <p:cNvPr id="38917" name="Text Box 33"/>
          <p:cNvSpPr txBox="1">
            <a:spLocks noChangeArrowheads="1"/>
          </p:cNvSpPr>
          <p:nvPr/>
        </p:nvSpPr>
        <p:spPr bwMode="auto">
          <a:xfrm rot="-5400000">
            <a:off x="170656" y="3059907"/>
            <a:ext cx="1871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400" b="1" smtClean="0">
                <a:solidFill>
                  <a:srgbClr val="000000"/>
                </a:solidFill>
                <a:latin typeface="Arial" charset="0"/>
                <a:cs typeface="Arial" charset="0"/>
              </a:rPr>
              <a:t>dt TM*ha</a:t>
            </a:r>
            <a:r>
              <a:rPr lang="de-DE" altLang="de-DE" sz="1400" b="1" baseline="30000" smtClean="0">
                <a:solidFill>
                  <a:srgbClr val="000000"/>
                </a:solidFill>
                <a:latin typeface="Arial" charset="0"/>
                <a:cs typeface="Arial" charset="0"/>
              </a:rPr>
              <a:t>-1</a:t>
            </a:r>
          </a:p>
        </p:txBody>
      </p:sp>
      <p:grpSp>
        <p:nvGrpSpPr>
          <p:cNvPr id="38918" name="Group 21"/>
          <p:cNvGrpSpPr>
            <a:grpSpLocks/>
          </p:cNvGrpSpPr>
          <p:nvPr/>
        </p:nvGrpSpPr>
        <p:grpSpPr bwMode="auto">
          <a:xfrm>
            <a:off x="7019925" y="4581525"/>
            <a:ext cx="1728788" cy="1373188"/>
            <a:chOff x="4558" y="1117"/>
            <a:chExt cx="1089" cy="865"/>
          </a:xfrm>
        </p:grpSpPr>
        <p:sp>
          <p:nvSpPr>
            <p:cNvPr id="38929" name="Textfeld 10"/>
            <p:cNvSpPr txBox="1">
              <a:spLocks noChangeArrowheads="1"/>
            </p:cNvSpPr>
            <p:nvPr/>
          </p:nvSpPr>
          <p:spPr bwMode="auto">
            <a:xfrm>
              <a:off x="4558" y="1119"/>
              <a:ext cx="1089" cy="863"/>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7800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fontAlgn="base">
                <a:spcBef>
                  <a:spcPct val="0"/>
                </a:spcBef>
                <a:spcAft>
                  <a:spcPct val="0"/>
                </a:spcAft>
                <a:buFontTx/>
                <a:buNone/>
              </a:pPr>
              <a:r>
                <a:rPr lang="de-DE" altLang="de-DE" sz="1200" smtClean="0">
                  <a:solidFill>
                    <a:srgbClr val="000000"/>
                  </a:solidFill>
                  <a:latin typeface="Arial" charset="0"/>
                  <a:cs typeface="Arial" charset="0"/>
                </a:rPr>
                <a:t>SO</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40 kg S (MgSO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80 kg S (MgSO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80 kg S (CaSO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p:txBody>
        </p:sp>
        <p:pic>
          <p:nvPicPr>
            <p:cNvPr id="389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3927" t="38570" r="23547" b="42754"/>
            <a:stretch>
              <a:fillRect/>
            </a:stretch>
          </p:blipFill>
          <p:spPr bwMode="auto">
            <a:xfrm>
              <a:off x="4558" y="1117"/>
              <a:ext cx="233"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feld 13"/>
          <p:cNvSpPr txBox="1"/>
          <p:nvPr/>
        </p:nvSpPr>
        <p:spPr>
          <a:xfrm>
            <a:off x="5518150" y="6384925"/>
            <a:ext cx="3484563" cy="523875"/>
          </a:xfrm>
          <a:prstGeom prst="rect">
            <a:avLst/>
          </a:prstGeom>
          <a:noFill/>
        </p:spPr>
        <p:txBody>
          <a:bodyPr>
            <a:spAutoFit/>
          </a:bodyPr>
          <a:lstStyle/>
          <a:p>
            <a:pPr eaLnBrk="0" fontAlgn="base" hangingPunct="0">
              <a:spcBef>
                <a:spcPct val="0"/>
              </a:spcBef>
              <a:spcAft>
                <a:spcPct val="0"/>
              </a:spcAft>
              <a:defRPr/>
            </a:pPr>
            <a:r>
              <a:rPr lang="de-DE" sz="1400" dirty="0">
                <a:solidFill>
                  <a:srgbClr val="000000"/>
                </a:solidFill>
                <a:cs typeface="Arial" pitchFamily="34" charset="0"/>
              </a:rPr>
              <a:t>p ≤ 0,05, </a:t>
            </a:r>
            <a:r>
              <a:rPr lang="de-DE" sz="1400" dirty="0" err="1">
                <a:solidFill>
                  <a:srgbClr val="000000"/>
                </a:solidFill>
                <a:cs typeface="Arial" pitchFamily="34" charset="0"/>
              </a:rPr>
              <a:t>Tukey</a:t>
            </a:r>
            <a:r>
              <a:rPr lang="de-DE" sz="1400" dirty="0">
                <a:solidFill>
                  <a:srgbClr val="000000"/>
                </a:solidFill>
                <a:cs typeface="Arial" pitchFamily="34" charset="0"/>
              </a:rPr>
              <a:t>-Test</a:t>
            </a:r>
          </a:p>
          <a:p>
            <a:pPr eaLnBrk="0" fontAlgn="base" hangingPunct="0">
              <a:spcBef>
                <a:spcPct val="0"/>
              </a:spcBef>
              <a:spcAft>
                <a:spcPct val="0"/>
              </a:spcAft>
              <a:defRPr/>
            </a:pPr>
            <a:r>
              <a:rPr lang="de-DE" sz="1400" dirty="0">
                <a:solidFill>
                  <a:srgbClr val="000000"/>
                </a:solidFill>
                <a:cs typeface="Arial" pitchFamily="34" charset="0"/>
              </a:rPr>
              <a:t>Fehlerbalken bilden den Standardfehler ab</a:t>
            </a:r>
          </a:p>
        </p:txBody>
      </p:sp>
      <p:sp>
        <p:nvSpPr>
          <p:cNvPr id="38920" name="Text Box 100"/>
          <p:cNvSpPr txBox="1">
            <a:spLocks noChangeArrowheads="1"/>
          </p:cNvSpPr>
          <p:nvPr/>
        </p:nvSpPr>
        <p:spPr bwMode="auto">
          <a:xfrm>
            <a:off x="2660650" y="2133600"/>
            <a:ext cx="1841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a</a:t>
            </a:r>
          </a:p>
        </p:txBody>
      </p:sp>
      <p:sp>
        <p:nvSpPr>
          <p:cNvPr id="38921" name="Text Box 100"/>
          <p:cNvSpPr txBox="1">
            <a:spLocks noChangeArrowheads="1"/>
          </p:cNvSpPr>
          <p:nvPr/>
        </p:nvSpPr>
        <p:spPr bwMode="auto">
          <a:xfrm>
            <a:off x="4427538" y="22050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a</a:t>
            </a:r>
          </a:p>
        </p:txBody>
      </p:sp>
      <p:sp>
        <p:nvSpPr>
          <p:cNvPr id="38922" name="Text Box 100"/>
          <p:cNvSpPr txBox="1">
            <a:spLocks noChangeArrowheads="1"/>
          </p:cNvSpPr>
          <p:nvPr/>
        </p:nvSpPr>
        <p:spPr bwMode="auto">
          <a:xfrm>
            <a:off x="3597275" y="2133600"/>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a</a:t>
            </a:r>
          </a:p>
        </p:txBody>
      </p:sp>
      <p:sp>
        <p:nvSpPr>
          <p:cNvPr id="38923" name="Text Box 100"/>
          <p:cNvSpPr txBox="1">
            <a:spLocks noChangeArrowheads="1"/>
          </p:cNvSpPr>
          <p:nvPr/>
        </p:nvSpPr>
        <p:spPr bwMode="auto">
          <a:xfrm>
            <a:off x="1763713" y="28527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b</a:t>
            </a:r>
          </a:p>
        </p:txBody>
      </p:sp>
      <p:graphicFrame>
        <p:nvGraphicFramePr>
          <p:cNvPr id="4" name="Object 16"/>
          <p:cNvGraphicFramePr>
            <a:graphicFrameLocks noChangeAspect="1"/>
          </p:cNvGraphicFramePr>
          <p:nvPr/>
        </p:nvGraphicFramePr>
        <p:xfrm>
          <a:off x="4983163" y="1905000"/>
          <a:ext cx="4105275" cy="2551113"/>
        </p:xfrm>
        <a:graphic>
          <a:graphicData uri="http://schemas.openxmlformats.org/drawingml/2006/chart">
            <c:chart xmlns:c="http://schemas.openxmlformats.org/drawingml/2006/chart" xmlns:r="http://schemas.openxmlformats.org/officeDocument/2006/relationships" r:id="rId4"/>
          </a:graphicData>
        </a:graphic>
      </p:graphicFrame>
      <p:sp>
        <p:nvSpPr>
          <p:cNvPr id="38925" name="Textfeld 7"/>
          <p:cNvSpPr txBox="1">
            <a:spLocks noChangeArrowheads="1"/>
          </p:cNvSpPr>
          <p:nvPr/>
        </p:nvSpPr>
        <p:spPr bwMode="auto">
          <a:xfrm>
            <a:off x="1692275" y="1700213"/>
            <a:ext cx="266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0"/>
              </a:spcBef>
              <a:spcAft>
                <a:spcPct val="0"/>
              </a:spcAft>
              <a:buFontTx/>
              <a:buNone/>
            </a:pPr>
            <a:r>
              <a:rPr lang="de-DE" altLang="de-DE" sz="1400" b="1" smtClean="0">
                <a:solidFill>
                  <a:srgbClr val="000000"/>
                </a:solidFill>
                <a:latin typeface="Arial" charset="0"/>
                <a:cs typeface="Arial" charset="0"/>
              </a:rPr>
              <a:t>Leguminosen</a:t>
            </a:r>
          </a:p>
        </p:txBody>
      </p:sp>
      <p:sp>
        <p:nvSpPr>
          <p:cNvPr id="38926" name="Textfeld 7"/>
          <p:cNvSpPr txBox="1">
            <a:spLocks noChangeArrowheads="1"/>
          </p:cNvSpPr>
          <p:nvPr/>
        </p:nvSpPr>
        <p:spPr bwMode="auto">
          <a:xfrm>
            <a:off x="5795963" y="1700213"/>
            <a:ext cx="266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0"/>
              </a:spcBef>
              <a:spcAft>
                <a:spcPct val="0"/>
              </a:spcAft>
              <a:buFontTx/>
              <a:buNone/>
            </a:pPr>
            <a:r>
              <a:rPr lang="de-DE" altLang="de-DE" sz="1400" b="1" smtClean="0">
                <a:solidFill>
                  <a:srgbClr val="000000"/>
                </a:solidFill>
                <a:latin typeface="Arial" charset="0"/>
                <a:cs typeface="Arial" charset="0"/>
              </a:rPr>
              <a:t>Nicht-Leguminosen</a:t>
            </a:r>
          </a:p>
        </p:txBody>
      </p:sp>
      <p:pic>
        <p:nvPicPr>
          <p:cNvPr id="389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9563" y="7966075"/>
            <a:ext cx="9201150" cy="689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12" y="4441099"/>
            <a:ext cx="2591768" cy="194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F:\GVS Fotos 04.11.2014\DSCN32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956" y="4441099"/>
            <a:ext cx="2592288" cy="1943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4041" y="106846"/>
            <a:ext cx="5157181" cy="400110"/>
          </a:xfrm>
          <a:prstGeom prst="rect">
            <a:avLst/>
          </a:prstGeom>
          <a:noFill/>
        </p:spPr>
        <p:txBody>
          <a:bodyPr wrap="none" rtlCol="0">
            <a:spAutoFit/>
          </a:bodyPr>
          <a:lstStyle/>
          <a:p>
            <a:r>
              <a:rPr lang="de-DE" sz="2000" dirty="0" smtClean="0">
                <a:solidFill>
                  <a:srgbClr val="FF0000"/>
                </a:solidFill>
              </a:rPr>
              <a:t>Auf hohe Klee-Luzerne/Gras Erträge achten!!! </a:t>
            </a:r>
            <a:endParaRPr lang="de-DE" sz="2000" dirty="0">
              <a:solidFill>
                <a:srgbClr val="FF0000"/>
              </a:solidFill>
            </a:endParaRPr>
          </a:p>
        </p:txBody>
      </p:sp>
    </p:spTree>
    <p:extLst>
      <p:ext uri="{BB962C8B-B14F-4D97-AF65-F5344CB8AC3E}">
        <p14:creationId xmlns:p14="http://schemas.microsoft.com/office/powerpoint/2010/main" val="15314052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ußzeilenplatzhalter 2"/>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r>
              <a:rPr lang="de-DE" sz="1400">
                <a:solidFill>
                  <a:prstClr val="black"/>
                </a:solidFill>
              </a:rPr>
              <a:t>Brand, LLH Gelnhausen</a:t>
            </a:r>
          </a:p>
        </p:txBody>
      </p:sp>
      <p:pic>
        <p:nvPicPr>
          <p:cNvPr id="48131" name="Picture 2" descr="RIMG0171_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8132" name="Text Box 4"/>
          <p:cNvSpPr txBox="1">
            <a:spLocks noChangeArrowheads="1"/>
          </p:cNvSpPr>
          <p:nvPr/>
        </p:nvSpPr>
        <p:spPr bwMode="auto">
          <a:xfrm>
            <a:off x="0" y="6553200"/>
            <a:ext cx="2952750" cy="304800"/>
          </a:xfrm>
          <a:prstGeom prst="rect">
            <a:avLst/>
          </a:prstGeom>
          <a:noFill/>
          <a:ln w="9525">
            <a:noFill/>
            <a:miter lim="800000"/>
            <a:headEnd/>
            <a:tailEnd/>
          </a:ln>
          <a:effectLst/>
        </p:spPr>
        <p:txBody>
          <a:bodyPr>
            <a:spAutoFit/>
          </a:bodyPr>
          <a:lstStyle/>
          <a:p>
            <a:pPr>
              <a:spcBef>
                <a:spcPct val="50000"/>
              </a:spcBef>
            </a:pPr>
            <a:r>
              <a:rPr lang="de-DE" sz="1400">
                <a:solidFill>
                  <a:prstClr val="white"/>
                </a:solidFill>
              </a:rPr>
              <a:t>Foto: Stephan Brandt, LLH</a:t>
            </a:r>
          </a:p>
        </p:txBody>
      </p:sp>
      <p:sp>
        <p:nvSpPr>
          <p:cNvPr id="3" name="Textfeld 2"/>
          <p:cNvSpPr txBox="1"/>
          <p:nvPr/>
        </p:nvSpPr>
        <p:spPr>
          <a:xfrm>
            <a:off x="1476375" y="116632"/>
            <a:ext cx="5225790" cy="1323439"/>
          </a:xfrm>
          <a:prstGeom prst="rect">
            <a:avLst/>
          </a:prstGeom>
          <a:solidFill>
            <a:srgbClr val="00B050"/>
          </a:solidFill>
        </p:spPr>
        <p:txBody>
          <a:bodyPr wrap="none" rtlCol="0">
            <a:spAutoFit/>
          </a:bodyPr>
          <a:lstStyle/>
          <a:p>
            <a:pPr algn="ctr"/>
            <a:r>
              <a:rPr lang="de-DE" sz="4000" dirty="0">
                <a:solidFill>
                  <a:prstClr val="black"/>
                </a:solidFill>
              </a:rPr>
              <a:t>Herzlichen Dank für Ihre</a:t>
            </a:r>
          </a:p>
          <a:p>
            <a:pPr algn="ctr"/>
            <a:r>
              <a:rPr lang="de-DE" sz="4000" dirty="0">
                <a:solidFill>
                  <a:prstClr val="black"/>
                </a:solidFill>
              </a:rPr>
              <a:t> Aufmerksamkeit</a:t>
            </a:r>
          </a:p>
        </p:txBody>
      </p:sp>
      <p:sp>
        <p:nvSpPr>
          <p:cNvPr id="2" name="Foliennummernplatzhalter 1"/>
          <p:cNvSpPr>
            <a:spLocks noGrp="1"/>
          </p:cNvSpPr>
          <p:nvPr>
            <p:ph type="sldNum" sz="quarter" idx="12"/>
          </p:nvPr>
        </p:nvSpPr>
        <p:spPr/>
        <p:txBody>
          <a:bodyPr/>
          <a:lstStyle/>
          <a:p>
            <a:fld id="{563FEE04-1E1E-46E4-BF59-FFEBF2D0D6B4}" type="slidenum">
              <a:rPr lang="de-DE" smtClean="0">
                <a:solidFill>
                  <a:prstClr val="black">
                    <a:tint val="75000"/>
                  </a:prstClr>
                </a:solidFill>
              </a:rPr>
              <a:pPr/>
              <a:t>67</a:t>
            </a:fld>
            <a:endParaRPr lang="de-DE">
              <a:solidFill>
                <a:prstClr val="black">
                  <a:tint val="75000"/>
                </a:prstClr>
              </a:solidFill>
            </a:endParaRPr>
          </a:p>
        </p:txBody>
      </p:sp>
    </p:spTree>
    <p:extLst>
      <p:ext uri="{BB962C8B-B14F-4D97-AF65-F5344CB8AC3E}">
        <p14:creationId xmlns:p14="http://schemas.microsoft.com/office/powerpoint/2010/main" val="32642430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hteck 1"/>
          <p:cNvSpPr>
            <a:spLocks noChangeArrowheads="1"/>
          </p:cNvSpPr>
          <p:nvPr/>
        </p:nvSpPr>
        <p:spPr bwMode="auto">
          <a:xfrm>
            <a:off x="539750" y="58738"/>
            <a:ext cx="69119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1200" smtClean="0">
                <a:solidFill>
                  <a:srgbClr val="000000"/>
                </a:solidFill>
              </a:rPr>
              <a:t>Tabelle 1: Derzeitige Werte der  Bodengehaltsklasse C für Phosphor in mg P/100 g Boden in</a:t>
            </a:r>
          </a:p>
          <a:p>
            <a:pPr eaLnBrk="1" fontAlgn="base" hangingPunct="1">
              <a:spcBef>
                <a:spcPct val="0"/>
              </a:spcBef>
              <a:spcAft>
                <a:spcPct val="0"/>
              </a:spcAft>
              <a:buFontTx/>
              <a:buNone/>
            </a:pPr>
            <a:r>
              <a:rPr lang="de-DE" altLang="de-DE" sz="1200" smtClean="0">
                <a:solidFill>
                  <a:srgbClr val="000000"/>
                </a:solidFill>
              </a:rPr>
              <a:t>                 Deutschland</a:t>
            </a:r>
          </a:p>
          <a:p>
            <a:pPr eaLnBrk="1" fontAlgn="base" hangingPunct="1">
              <a:spcBef>
                <a:spcPct val="0"/>
              </a:spcBef>
              <a:spcAft>
                <a:spcPct val="0"/>
              </a:spcAft>
              <a:buFontTx/>
              <a:buNone/>
            </a:pPr>
            <a:r>
              <a:rPr lang="de-DE" altLang="de-DE" sz="1200" smtClean="0">
                <a:solidFill>
                  <a:srgbClr val="000000"/>
                </a:solidFill>
              </a:rPr>
              <a:t> </a:t>
            </a:r>
          </a:p>
          <a:p>
            <a:pPr eaLnBrk="1" fontAlgn="base" hangingPunct="1">
              <a:spcBef>
                <a:spcPct val="0"/>
              </a:spcBef>
              <a:spcAft>
                <a:spcPct val="0"/>
              </a:spcAft>
              <a:buFontTx/>
              <a:buNone/>
            </a:pPr>
            <a:r>
              <a:rPr lang="de-DE" altLang="de-DE" sz="1200" b="1" smtClean="0">
                <a:solidFill>
                  <a:srgbClr val="000000"/>
                </a:solidFill>
              </a:rPr>
              <a:t>Empfehlung VDLUFA 1997					4,5 </a:t>
            </a:r>
            <a:r>
              <a:rPr lang="de-DE" altLang="de-DE" sz="1200" smtClean="0">
                <a:solidFill>
                  <a:srgbClr val="000000"/>
                </a:solidFill>
              </a:rPr>
              <a:t>– </a:t>
            </a:r>
            <a:r>
              <a:rPr lang="de-DE" altLang="de-DE" sz="1200" b="1" smtClean="0">
                <a:solidFill>
                  <a:srgbClr val="000000"/>
                </a:solidFill>
              </a:rPr>
              <a:t>9,0</a:t>
            </a:r>
            <a:endParaRPr lang="de-DE" altLang="de-DE" sz="1200" smtClean="0">
              <a:solidFill>
                <a:srgbClr val="000000"/>
              </a:solidFill>
            </a:endParaRPr>
          </a:p>
          <a:p>
            <a:pPr eaLnBrk="1" fontAlgn="base" hangingPunct="1">
              <a:spcBef>
                <a:spcPct val="0"/>
              </a:spcBef>
              <a:spcAft>
                <a:spcPct val="0"/>
              </a:spcAft>
              <a:buFontTx/>
              <a:buNone/>
            </a:pPr>
            <a:r>
              <a:rPr lang="de-DE" altLang="de-DE" sz="1200" smtClean="0">
                <a:solidFill>
                  <a:srgbClr val="000000"/>
                </a:solidFill>
              </a:rPr>
              <a:t>Bayern	/Baden-Württemberg/ Hessen			4,4 – 8,7 </a:t>
            </a:r>
          </a:p>
          <a:p>
            <a:pPr eaLnBrk="1" fontAlgn="base" hangingPunct="1">
              <a:spcBef>
                <a:spcPct val="0"/>
              </a:spcBef>
              <a:spcAft>
                <a:spcPct val="0"/>
              </a:spcAft>
              <a:buFontTx/>
              <a:buNone/>
            </a:pPr>
            <a:r>
              <a:rPr lang="de-DE" altLang="de-DE" sz="1200" smtClean="0">
                <a:solidFill>
                  <a:srgbClr val="000000"/>
                </a:solidFill>
              </a:rPr>
              <a:t>Nordrhein-Westfalen					4,4 – 7,9</a:t>
            </a:r>
          </a:p>
          <a:p>
            <a:pPr eaLnBrk="1" fontAlgn="base" hangingPunct="1">
              <a:spcBef>
                <a:spcPct val="0"/>
              </a:spcBef>
              <a:spcAft>
                <a:spcPct val="0"/>
              </a:spcAft>
              <a:buFontTx/>
              <a:buNone/>
            </a:pPr>
            <a:r>
              <a:rPr lang="de-DE" altLang="de-DE" sz="1200" smtClean="0">
                <a:solidFill>
                  <a:srgbClr val="000000"/>
                </a:solidFill>
              </a:rPr>
              <a:t>Brandenburg (von DL umgerechnet auf CAL)			 	4,5 – 6,4</a:t>
            </a:r>
          </a:p>
          <a:p>
            <a:pPr eaLnBrk="1" fontAlgn="base" hangingPunct="1">
              <a:spcBef>
                <a:spcPct val="0"/>
              </a:spcBef>
              <a:spcAft>
                <a:spcPct val="0"/>
              </a:spcAft>
              <a:buFontTx/>
              <a:buNone/>
            </a:pPr>
            <a:r>
              <a:rPr lang="de-DE" altLang="de-DE" sz="1200" smtClean="0">
                <a:solidFill>
                  <a:srgbClr val="000000"/>
                </a:solidFill>
              </a:rPr>
              <a:t>Sachsen/ Thüringen					4,9 – 7,2</a:t>
            </a:r>
          </a:p>
          <a:p>
            <a:pPr eaLnBrk="1" fontAlgn="base" hangingPunct="1">
              <a:spcBef>
                <a:spcPct val="0"/>
              </a:spcBef>
              <a:spcAft>
                <a:spcPct val="0"/>
              </a:spcAft>
              <a:buFontTx/>
              <a:buNone/>
            </a:pPr>
            <a:r>
              <a:rPr lang="de-DE" altLang="de-DE" sz="1200" smtClean="0">
                <a:solidFill>
                  <a:srgbClr val="000000"/>
                </a:solidFill>
              </a:rPr>
              <a:t>Mecklenburg-Vorpommern/Niedersachsen				5,0 – 10,0</a:t>
            </a:r>
          </a:p>
          <a:p>
            <a:pPr eaLnBrk="1" fontAlgn="base" hangingPunct="1">
              <a:spcBef>
                <a:spcPct val="0"/>
              </a:spcBef>
              <a:spcAft>
                <a:spcPct val="0"/>
              </a:spcAft>
              <a:buFontTx/>
              <a:buNone/>
            </a:pPr>
            <a:r>
              <a:rPr lang="de-DE" altLang="de-DE" sz="1200" smtClean="0">
                <a:solidFill>
                  <a:srgbClr val="000000"/>
                </a:solidFill>
              </a:rPr>
              <a:t>Rheinland-Pfalz					5,2 – 8,7</a:t>
            </a:r>
          </a:p>
          <a:p>
            <a:pPr eaLnBrk="1" fontAlgn="base" hangingPunct="1">
              <a:spcBef>
                <a:spcPct val="0"/>
              </a:spcBef>
              <a:spcAft>
                <a:spcPct val="0"/>
              </a:spcAft>
              <a:buFontTx/>
              <a:buNone/>
            </a:pPr>
            <a:r>
              <a:rPr lang="de-DE" altLang="de-DE" sz="1200" smtClean="0">
                <a:solidFill>
                  <a:srgbClr val="000000"/>
                </a:solidFill>
              </a:rPr>
              <a:t>Sachsen-Anhalt					5,5 – 8,0</a:t>
            </a:r>
          </a:p>
          <a:p>
            <a:pPr eaLnBrk="1" fontAlgn="base" hangingPunct="1">
              <a:spcBef>
                <a:spcPct val="0"/>
              </a:spcBef>
              <a:spcAft>
                <a:spcPct val="0"/>
              </a:spcAft>
              <a:buFontTx/>
              <a:buNone/>
            </a:pPr>
            <a:r>
              <a:rPr lang="de-DE" altLang="de-DE" sz="1200" smtClean="0">
                <a:solidFill>
                  <a:srgbClr val="000000"/>
                </a:solidFill>
              </a:rPr>
              <a:t>Schleswig-Holstein					7,4 – 14,0</a:t>
            </a:r>
          </a:p>
          <a:p>
            <a:pPr eaLnBrk="1" fontAlgn="base" hangingPunct="1">
              <a:spcBef>
                <a:spcPct val="0"/>
              </a:spcBef>
              <a:spcAft>
                <a:spcPct val="0"/>
              </a:spcAft>
              <a:buFontTx/>
              <a:buNone/>
            </a:pPr>
            <a:r>
              <a:rPr lang="de-DE" altLang="de-DE" sz="1200" b="1" smtClean="0">
                <a:solidFill>
                  <a:srgbClr val="000000"/>
                </a:solidFill>
              </a:rPr>
              <a:t> </a:t>
            </a:r>
            <a:endParaRPr lang="de-DE" altLang="de-DE" sz="1200" smtClean="0">
              <a:solidFill>
                <a:srgbClr val="000000"/>
              </a:solidFill>
            </a:endParaRPr>
          </a:p>
        </p:txBody>
      </p:sp>
      <p:graphicFrame>
        <p:nvGraphicFramePr>
          <p:cNvPr id="4" name="Tabelle 3"/>
          <p:cNvGraphicFramePr>
            <a:graphicFrameLocks noGrp="1"/>
          </p:cNvGraphicFramePr>
          <p:nvPr/>
        </p:nvGraphicFramePr>
        <p:xfrm>
          <a:off x="1258888" y="3860800"/>
          <a:ext cx="5167313" cy="1162050"/>
        </p:xfrm>
        <a:graphic>
          <a:graphicData uri="http://schemas.openxmlformats.org/drawingml/2006/table">
            <a:tbl>
              <a:tblPr firstRow="1" firstCol="1" bandRow="1" bandCol="1">
                <a:tableStyleId>{5C22544A-7EE6-4342-B048-85BDC9FD1C3A}</a:tableStyleId>
              </a:tblPr>
              <a:tblGrid>
                <a:gridCol w="1588505"/>
                <a:gridCol w="294168"/>
                <a:gridCol w="361764"/>
                <a:gridCol w="298549"/>
                <a:gridCol w="361764"/>
                <a:gridCol w="114325"/>
                <a:gridCol w="114325"/>
                <a:gridCol w="293542"/>
                <a:gridCol w="492574"/>
                <a:gridCol w="297923"/>
                <a:gridCol w="492574"/>
                <a:gridCol w="114325"/>
                <a:gridCol w="114325"/>
                <a:gridCol w="114325"/>
                <a:gridCol w="114325"/>
              </a:tblGrid>
              <a:tr h="200025">
                <a:tc>
                  <a:txBody>
                    <a:bodyPr/>
                    <a:lstStyle/>
                    <a:p>
                      <a:pPr>
                        <a:spcAft>
                          <a:spcPts val="0"/>
                        </a:spcAft>
                      </a:pPr>
                      <a:r>
                        <a:rPr lang="de-DE" sz="1200" dirty="0">
                          <a:effectLst/>
                        </a:rPr>
                        <a:t>Gehaltsklasse</a:t>
                      </a:r>
                      <a:endParaRPr lang="de-DE" sz="1200" dirty="0">
                        <a:effectLst/>
                        <a:latin typeface="Times New Roman"/>
                        <a:ea typeface="Times New Roman"/>
                      </a:endParaRPr>
                    </a:p>
                  </a:txBody>
                  <a:tcPr marL="44460" marR="44460" marT="0" marB="0" anchor="b"/>
                </a:tc>
                <a:tc gridSpan="2">
                  <a:txBody>
                    <a:bodyPr/>
                    <a:lstStyle/>
                    <a:p>
                      <a:pPr>
                        <a:spcAft>
                          <a:spcPts val="0"/>
                        </a:spcAft>
                      </a:pPr>
                      <a:r>
                        <a:rPr lang="de-DE" sz="1200">
                          <a:effectLst/>
                        </a:rPr>
                        <a:t>Bisher</a:t>
                      </a:r>
                      <a:endParaRPr lang="de-DE" sz="1200">
                        <a:effectLst/>
                        <a:latin typeface="Times New Roman"/>
                        <a:ea typeface="Times New Roman"/>
                      </a:endParaRPr>
                    </a:p>
                  </a:txBody>
                  <a:tcPr marL="44460" marR="44460" marT="0" marB="0" anchor="b"/>
                </a:tc>
                <a:tc hMerge="1">
                  <a:txBody>
                    <a:bodyPr/>
                    <a:lstStyle/>
                    <a:p>
                      <a:endParaRPr lang="de-DE"/>
                    </a:p>
                  </a:txBody>
                  <a:tcPr/>
                </a:tc>
                <a:tc>
                  <a:txBody>
                    <a:bodyPr/>
                    <a:lstStyle/>
                    <a:p>
                      <a:pPr algn="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gridSpan="2">
                  <a:txBody>
                    <a:bodyPr/>
                    <a:lstStyle/>
                    <a:p>
                      <a:pPr>
                        <a:spcAft>
                          <a:spcPts val="0"/>
                        </a:spcAft>
                      </a:pPr>
                      <a:r>
                        <a:rPr lang="de-DE" sz="1200">
                          <a:effectLst/>
                        </a:rPr>
                        <a:t>Neu</a:t>
                      </a:r>
                      <a:endParaRPr lang="de-DE" sz="1200">
                        <a:effectLst/>
                        <a:latin typeface="Times New Roman"/>
                        <a:ea typeface="Times New Roman"/>
                      </a:endParaRPr>
                    </a:p>
                  </a:txBody>
                  <a:tcPr marL="44460" marR="44460" marT="0" marB="0" anchor="b"/>
                </a:tc>
                <a:tc hMerge="1">
                  <a:txBody>
                    <a:bodyPr/>
                    <a:lstStyle/>
                    <a:p>
                      <a:endParaRPr lang="de-DE"/>
                    </a:p>
                  </a:txBody>
                  <a:tcPr/>
                </a:tc>
                <a:tc>
                  <a:txBody>
                    <a:bodyPr/>
                    <a:lstStyle/>
                    <a:p>
                      <a:pPr algn="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r>
              <a:tr h="190500">
                <a:tc>
                  <a:txBody>
                    <a:bodyPr/>
                    <a:lstStyle/>
                    <a:p>
                      <a:pPr>
                        <a:spcAft>
                          <a:spcPts val="0"/>
                        </a:spcAft>
                      </a:pPr>
                      <a:r>
                        <a:rPr lang="de-DE" sz="1200">
                          <a:effectLst/>
                        </a:rPr>
                        <a:t>A</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2</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0,0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r>
              <a:tr h="190500">
                <a:tc>
                  <a:txBody>
                    <a:bodyPr/>
                    <a:lstStyle/>
                    <a:p>
                      <a:pPr>
                        <a:spcAft>
                          <a:spcPts val="0"/>
                        </a:spcAft>
                      </a:pPr>
                      <a:r>
                        <a:rPr lang="de-DE" sz="1200">
                          <a:effectLst/>
                        </a:rPr>
                        <a:t>B</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2</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4,5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3,0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r>
              <a:tr h="190500">
                <a:tc>
                  <a:txBody>
                    <a:bodyPr/>
                    <a:lstStyle/>
                    <a:p>
                      <a:pPr>
                        <a:spcAft>
                          <a:spcPts val="0"/>
                        </a:spcAft>
                      </a:pPr>
                      <a:r>
                        <a:rPr lang="de-DE" sz="1200">
                          <a:effectLst/>
                        </a:rPr>
                        <a:t>C</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4,5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9</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3,0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*6,0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r>
              <a:tr h="190500">
                <a:tc>
                  <a:txBody>
                    <a:bodyPr/>
                    <a:lstStyle/>
                    <a:p>
                      <a:pPr>
                        <a:spcAft>
                          <a:spcPts val="0"/>
                        </a:spcAft>
                      </a:pPr>
                      <a:r>
                        <a:rPr lang="de-DE" sz="1200">
                          <a:effectLst/>
                        </a:rPr>
                        <a:t>D</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9</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6,0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&lt; </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12,0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r>
              <a:tr h="200025">
                <a:tc>
                  <a:txBody>
                    <a:bodyPr/>
                    <a:lstStyle/>
                    <a:p>
                      <a:pPr>
                        <a:spcAft>
                          <a:spcPts val="0"/>
                        </a:spcAft>
                      </a:pPr>
                      <a:r>
                        <a:rPr lang="de-DE" sz="1200" dirty="0">
                          <a:effectLst/>
                        </a:rPr>
                        <a:t>E</a:t>
                      </a:r>
                      <a:endParaRPr lang="de-DE" sz="1200" dirty="0">
                        <a:effectLst/>
                        <a:latin typeface="Times New Roman"/>
                        <a:ea typeface="Times New Roman"/>
                      </a:endParaRPr>
                    </a:p>
                  </a:txBody>
                  <a:tcPr marL="44460" marR="44460" marT="0" marB="0" anchor="b"/>
                </a:tc>
                <a:tc>
                  <a:txBody>
                    <a:bodyPr/>
                    <a:lstStyle/>
                    <a:p>
                      <a:pPr>
                        <a:spcAft>
                          <a:spcPts val="0"/>
                        </a:spcAft>
                      </a:pPr>
                      <a:r>
                        <a:rPr lang="de-DE" sz="1200">
                          <a:effectLst/>
                        </a:rPr>
                        <a:t> &gt;=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15</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dirty="0">
                          <a:effectLst/>
                        </a:rPr>
                        <a:t> </a:t>
                      </a:r>
                      <a:endParaRPr lang="de-DE" sz="1200" dirty="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&gt;=</a:t>
                      </a:r>
                      <a:endParaRPr lang="de-DE" sz="1200">
                        <a:effectLst/>
                        <a:latin typeface="Times New Roman"/>
                        <a:ea typeface="Times New Roman"/>
                      </a:endParaRPr>
                    </a:p>
                  </a:txBody>
                  <a:tcPr marL="44460" marR="44460" marT="0" marB="0" anchor="b"/>
                </a:tc>
                <a:tc>
                  <a:txBody>
                    <a:bodyPr/>
                    <a:lstStyle/>
                    <a:p>
                      <a:pPr algn="r">
                        <a:spcAft>
                          <a:spcPts val="0"/>
                        </a:spcAft>
                      </a:pPr>
                      <a:r>
                        <a:rPr lang="de-DE" sz="1200">
                          <a:effectLst/>
                        </a:rPr>
                        <a:t>12,0</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a:effectLst/>
                        </a:rPr>
                        <a:t> </a:t>
                      </a:r>
                      <a:endParaRPr lang="de-DE" sz="1200">
                        <a:effectLst/>
                        <a:latin typeface="Times New Roman"/>
                        <a:ea typeface="Times New Roman"/>
                      </a:endParaRPr>
                    </a:p>
                  </a:txBody>
                  <a:tcPr marL="44460" marR="44460" marT="0" marB="0" anchor="b"/>
                </a:tc>
                <a:tc>
                  <a:txBody>
                    <a:bodyPr/>
                    <a:lstStyle/>
                    <a:p>
                      <a:pPr>
                        <a:spcAft>
                          <a:spcPts val="0"/>
                        </a:spcAft>
                      </a:pPr>
                      <a:r>
                        <a:rPr lang="de-DE" sz="1200" dirty="0">
                          <a:effectLst/>
                        </a:rPr>
                        <a:t> </a:t>
                      </a:r>
                      <a:endParaRPr lang="de-DE" sz="1200" dirty="0">
                        <a:effectLst/>
                        <a:latin typeface="Times New Roman"/>
                        <a:ea typeface="Times New Roman"/>
                      </a:endParaRPr>
                    </a:p>
                  </a:txBody>
                  <a:tcPr marL="44460" marR="44460" marT="0" marB="0" anchor="b"/>
                </a:tc>
              </a:tr>
            </a:tbl>
          </a:graphicData>
        </a:graphic>
      </p:graphicFrame>
      <p:sp>
        <p:nvSpPr>
          <p:cNvPr id="147571" name="Rectangle 1"/>
          <p:cNvSpPr>
            <a:spLocks noChangeArrowheads="1"/>
          </p:cNvSpPr>
          <p:nvPr/>
        </p:nvSpPr>
        <p:spPr bwMode="auto">
          <a:xfrm>
            <a:off x="539750" y="3136900"/>
            <a:ext cx="7345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1200" smtClean="0">
                <a:solidFill>
                  <a:srgbClr val="000000"/>
                </a:solidFill>
                <a:latin typeface="Arial" charset="0"/>
                <a:ea typeface="Times New Roman" pitchFamily="18" charset="0"/>
                <a:cs typeface="Arial" charset="0"/>
              </a:rPr>
              <a:t>Tabelle 2: Bisherige und vorgeschlagene neue Gehaltsklasseneinteilung für Acker- und  </a:t>
            </a:r>
            <a:endParaRPr lang="de-DE" altLang="de-DE" sz="900" smtClean="0">
              <a:solidFill>
                <a:srgbClr val="000000"/>
              </a:solidFill>
              <a:latin typeface="Arial" charset="0"/>
              <a:ea typeface="Times New Roman" pitchFamily="18" charset="0"/>
              <a:cs typeface="Arial" charset="0"/>
            </a:endParaRPr>
          </a:p>
          <a:p>
            <a:pPr fontAlgn="base">
              <a:spcBef>
                <a:spcPct val="0"/>
              </a:spcBef>
              <a:spcAft>
                <a:spcPct val="0"/>
              </a:spcAft>
              <a:buFontTx/>
              <a:buNone/>
            </a:pPr>
            <a:r>
              <a:rPr lang="de-DE" altLang="de-DE" sz="1200" smtClean="0">
                <a:solidFill>
                  <a:srgbClr val="000000"/>
                </a:solidFill>
                <a:latin typeface="Arial" charset="0"/>
                <a:ea typeface="Times New Roman" pitchFamily="18" charset="0"/>
                <a:cs typeface="Arial" charset="0"/>
              </a:rPr>
              <a:t>                 Grünlandstandorte (mg CAL-P/100 g Boden)</a:t>
            </a:r>
            <a:endParaRPr lang="de-DE" altLang="de-DE" sz="1800" smtClean="0">
              <a:solidFill>
                <a:srgbClr val="000000"/>
              </a:solidFill>
              <a:latin typeface="Arial" charset="0"/>
              <a:ea typeface="Times New Roman" pitchFamily="18" charset="0"/>
              <a:cs typeface="Arial" charset="0"/>
            </a:endParaRPr>
          </a:p>
        </p:txBody>
      </p:sp>
      <p:sp>
        <p:nvSpPr>
          <p:cNvPr id="147572" name="Rechteck 5"/>
          <p:cNvSpPr>
            <a:spLocks noChangeArrowheads="1"/>
          </p:cNvSpPr>
          <p:nvPr/>
        </p:nvSpPr>
        <p:spPr bwMode="auto">
          <a:xfrm>
            <a:off x="539750" y="5084763"/>
            <a:ext cx="7272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1200" smtClean="0">
                <a:solidFill>
                  <a:srgbClr val="000000"/>
                </a:solidFill>
                <a:latin typeface="Arial" charset="0"/>
                <a:ea typeface="Times New Roman" pitchFamily="18" charset="0"/>
                <a:cs typeface="Arial" charset="0"/>
              </a:rPr>
              <a:t>* der Maximalwert von 6 mg CAL-P gilt für alle Standorte mit Niederschlagsmengen &gt; ~550 mm/Jahr. In Trockengebieten (&lt; ~550 mm) erhöht sich der Maximalwert </a:t>
            </a:r>
            <a:endParaRPr lang="de-DE" altLang="de-DE" sz="1200" smtClean="0">
              <a:solidFill>
                <a:srgbClr val="000000"/>
              </a:solidFill>
              <a:ea typeface="Times New Roman" pitchFamily="18" charset="0"/>
              <a:cs typeface="Arial" charset="0"/>
            </a:endParaRPr>
          </a:p>
        </p:txBody>
      </p:sp>
    </p:spTree>
    <p:extLst>
      <p:ext uri="{BB962C8B-B14F-4D97-AF65-F5344CB8AC3E}">
        <p14:creationId xmlns:p14="http://schemas.microsoft.com/office/powerpoint/2010/main" val="381464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hteck 1"/>
          <p:cNvSpPr>
            <a:spLocks noChangeArrowheads="1"/>
          </p:cNvSpPr>
          <p:nvPr/>
        </p:nvSpPr>
        <p:spPr bwMode="auto">
          <a:xfrm>
            <a:off x="539750" y="1196975"/>
            <a:ext cx="76327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DE" altLang="de-DE" sz="1300" b="1" smtClean="0">
                <a:solidFill>
                  <a:prstClr val="black"/>
                </a:solidFill>
              </a:rPr>
              <a:t>Einhaltung eines guten Kalkzustandes der Böden</a:t>
            </a:r>
            <a:r>
              <a:rPr lang="de-DE" altLang="de-DE" sz="1300" smtClean="0">
                <a:solidFill>
                  <a:prstClr val="black"/>
                </a:solidFill>
              </a:rPr>
              <a:t>: Mit sub-optimalem pH-Wert sinkt die Phosphornutzungseffizienz aufgrund reduzierter Phosphorverfügbarkeit. Dies betrifft sowohl die chemische bedingte Verfügbarkeit als auch die räumliche Zugänglichkeit aufgrund verminderter Bodenstruktur. </a:t>
            </a:r>
          </a:p>
          <a:p>
            <a:pPr eaLnBrk="1" fontAlgn="base" hangingPunct="1">
              <a:spcBef>
                <a:spcPct val="0"/>
              </a:spcBef>
              <a:spcAft>
                <a:spcPct val="0"/>
              </a:spcAft>
            </a:pPr>
            <a:r>
              <a:rPr lang="de-DE" altLang="de-DE" sz="1300" b="1" smtClean="0">
                <a:solidFill>
                  <a:prstClr val="black"/>
                </a:solidFill>
              </a:rPr>
              <a:t>Einarbeitung des Phosphordüngers</a:t>
            </a:r>
            <a:r>
              <a:rPr lang="de-DE" altLang="de-DE" sz="1300" smtClean="0">
                <a:solidFill>
                  <a:prstClr val="black"/>
                </a:solidFill>
              </a:rPr>
              <a:t>: Um eine möglichst hohe P-Düngerausnutzung bei abgesenkten Boden-P-Werten sicher zu stellen, ist eine Einarbeitung des P-Mineraldüngers auf Ackerland vor der Saat sinnvoll, bei organischen Düngern (Gülle, Gärreste) ist dies schon aus Gründen der Vermeidung von Ammoniakverlusten not­wendig und auch entsprechend durch die DüV geregelt.</a:t>
            </a:r>
          </a:p>
          <a:p>
            <a:pPr eaLnBrk="1" fontAlgn="base" hangingPunct="1">
              <a:spcBef>
                <a:spcPct val="0"/>
              </a:spcBef>
              <a:spcAft>
                <a:spcPct val="0"/>
              </a:spcAft>
            </a:pPr>
            <a:r>
              <a:rPr lang="de-DE" altLang="de-DE" sz="1300" b="1" smtClean="0">
                <a:solidFill>
                  <a:prstClr val="black"/>
                </a:solidFill>
              </a:rPr>
              <a:t>Platzierung des P-Düngers</a:t>
            </a:r>
            <a:r>
              <a:rPr lang="de-DE" altLang="de-DE" sz="1300" smtClean="0">
                <a:solidFill>
                  <a:prstClr val="black"/>
                </a:solidFill>
              </a:rPr>
              <a:t>: Während die Unterfuß-Düngung zum Beispiel beim Mais inzwischen Standard der guten fachlichen Praxis ist, zeigen jüngere Ergebnisse auch für Getreide positive Effekte eine P-Düngerplatzierung. Die entsprechenden Ver­fahren sind weiter zu entwickeln.</a:t>
            </a:r>
          </a:p>
          <a:p>
            <a:pPr eaLnBrk="1" fontAlgn="base" hangingPunct="1">
              <a:spcBef>
                <a:spcPct val="0"/>
              </a:spcBef>
              <a:spcAft>
                <a:spcPct val="0"/>
              </a:spcAft>
            </a:pPr>
            <a:r>
              <a:rPr lang="de-DE" altLang="de-DE" sz="1300" b="1" smtClean="0">
                <a:solidFill>
                  <a:prstClr val="black"/>
                </a:solidFill>
              </a:rPr>
              <a:t>Kulturpflanzenspezifität</a:t>
            </a:r>
            <a:endParaRPr lang="de-DE" altLang="de-DE" sz="1300" smtClean="0">
              <a:solidFill>
                <a:prstClr val="black"/>
              </a:solidFill>
            </a:endParaRPr>
          </a:p>
          <a:p>
            <a:pPr eaLnBrk="1" fontAlgn="base" hangingPunct="1">
              <a:spcBef>
                <a:spcPct val="0"/>
              </a:spcBef>
              <a:spcAft>
                <a:spcPct val="0"/>
              </a:spcAft>
            </a:pPr>
            <a:r>
              <a:rPr lang="de-DE" altLang="de-DE" sz="1300" smtClean="0">
                <a:solidFill>
                  <a:prstClr val="black"/>
                </a:solidFill>
              </a:rPr>
              <a:t>Die in Feldversuchen identifizierte unterschiedliche Reaktion verschiedener Kulturen auf die P-Düngung erfordert eine Pflanzenart spezifische Anpassung der P-Düngungshöhe. In der Fruchtfolge sollte eine P-Grunddüngung vornehmlich zu den Kulturarten Kartoffel, Mais, Leguminosen, Zuckerrübe und Winterraps erfolgen.</a:t>
            </a:r>
          </a:p>
          <a:p>
            <a:pPr eaLnBrk="1" fontAlgn="base" hangingPunct="1">
              <a:spcBef>
                <a:spcPct val="0"/>
              </a:spcBef>
              <a:spcAft>
                <a:spcPct val="0"/>
              </a:spcAft>
            </a:pPr>
            <a:r>
              <a:rPr lang="de-DE" altLang="de-DE" sz="1300" b="1" smtClean="0">
                <a:solidFill>
                  <a:prstClr val="black"/>
                </a:solidFill>
              </a:rPr>
              <a:t>P-Düngerform</a:t>
            </a:r>
            <a:endParaRPr lang="de-DE" altLang="de-DE" sz="1300" smtClean="0">
              <a:solidFill>
                <a:prstClr val="black"/>
              </a:solidFill>
            </a:endParaRPr>
          </a:p>
          <a:p>
            <a:pPr eaLnBrk="1" fontAlgn="base" hangingPunct="1">
              <a:spcBef>
                <a:spcPct val="0"/>
              </a:spcBef>
              <a:spcAft>
                <a:spcPct val="0"/>
              </a:spcAft>
            </a:pPr>
            <a:r>
              <a:rPr lang="de-DE" altLang="de-DE" sz="1300" smtClean="0">
                <a:solidFill>
                  <a:prstClr val="black"/>
                </a:solidFill>
              </a:rPr>
              <a:t>Generell sollten vornehmlich voll aufgeschlossene (z. B. wasserlösliche) P-Dünger eingesetzt werden. Phosphat aus organischen Düngemitteln ist mit einem Mineral­düngeräquivalent von 100% anzusetzen.</a:t>
            </a:r>
          </a:p>
          <a:p>
            <a:pPr eaLnBrk="1" fontAlgn="base" hangingPunct="1">
              <a:spcBef>
                <a:spcPct val="0"/>
              </a:spcBef>
              <a:spcAft>
                <a:spcPct val="0"/>
              </a:spcAft>
            </a:pPr>
            <a:r>
              <a:rPr lang="de-DE" altLang="de-DE" sz="1300" b="1" smtClean="0">
                <a:solidFill>
                  <a:prstClr val="black"/>
                </a:solidFill>
              </a:rPr>
              <a:t>Erosionsmindernde Maßnahmen</a:t>
            </a:r>
            <a:r>
              <a:rPr lang="de-DE" altLang="de-DE" sz="1300" smtClean="0">
                <a:solidFill>
                  <a:prstClr val="black"/>
                </a:solidFill>
              </a:rPr>
              <a:t> zur Reduzierung des Bodenabtrags</a:t>
            </a:r>
          </a:p>
          <a:p>
            <a:pPr eaLnBrk="1" fontAlgn="base" hangingPunct="1">
              <a:spcBef>
                <a:spcPct val="0"/>
              </a:spcBef>
              <a:spcAft>
                <a:spcPct val="0"/>
              </a:spcAft>
            </a:pPr>
            <a:r>
              <a:rPr lang="de-DE" altLang="de-DE" sz="1300" smtClean="0">
                <a:solidFill>
                  <a:prstClr val="black"/>
                </a:solidFill>
              </a:rPr>
              <a:t>Da der wichtigste Verlustpfad für P aus landwirtschaftlicher Bodennutzung durch Bo­den­erosion (Wind- und Wassererosion) erfolgt, ist eine ganzjährige Bodenbedeckung anzustreben. Über Zwischenfruchtanbau kann zusätzlich Phosphor für Folgefrüchte mobilisiert werden. </a:t>
            </a:r>
          </a:p>
          <a:p>
            <a:pPr eaLnBrk="1" fontAlgn="base" hangingPunct="1">
              <a:spcBef>
                <a:spcPct val="0"/>
              </a:spcBef>
              <a:spcAft>
                <a:spcPct val="0"/>
              </a:spcAft>
            </a:pPr>
            <a:r>
              <a:rPr lang="de-DE" altLang="de-DE" sz="1300" smtClean="0">
                <a:solidFill>
                  <a:prstClr val="black"/>
                </a:solidFill>
              </a:rPr>
              <a:t> </a:t>
            </a:r>
          </a:p>
        </p:txBody>
      </p:sp>
      <p:sp>
        <p:nvSpPr>
          <p:cNvPr id="148483" name="Textfeld 2"/>
          <p:cNvSpPr txBox="1">
            <a:spLocks noChangeArrowheads="1"/>
          </p:cNvSpPr>
          <p:nvPr/>
        </p:nvSpPr>
        <p:spPr bwMode="auto">
          <a:xfrm>
            <a:off x="1403350" y="620713"/>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DE" altLang="de-DE" smtClean="0">
                <a:solidFill>
                  <a:prstClr val="black"/>
                </a:solidFill>
              </a:rPr>
              <a:t>Wichtige Aspekte zur Phosphatdüngung </a:t>
            </a:r>
          </a:p>
        </p:txBody>
      </p:sp>
    </p:spTree>
    <p:extLst>
      <p:ext uri="{BB962C8B-B14F-4D97-AF65-F5344CB8AC3E}">
        <p14:creationId xmlns:p14="http://schemas.microsoft.com/office/powerpoint/2010/main" val="2908983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204866" y="4816475"/>
            <a:ext cx="28969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3000" dirty="0" smtClean="0">
                <a:solidFill>
                  <a:srgbClr val="000000"/>
                </a:solidFill>
              </a:rPr>
              <a:t>Organisch geb. </a:t>
            </a:r>
            <a:endParaRPr lang="de-DE" altLang="de-DE" sz="3000" dirty="0">
              <a:solidFill>
                <a:srgbClr val="000000"/>
              </a:solidFill>
            </a:endParaRPr>
          </a:p>
          <a:p>
            <a:pPr algn="ct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1" name="Text Box 3"/>
          <p:cNvSpPr txBox="1">
            <a:spLocks noChangeArrowheads="1"/>
          </p:cNvSpPr>
          <p:nvPr/>
        </p:nvSpPr>
        <p:spPr bwMode="auto">
          <a:xfrm>
            <a:off x="179388" y="4816475"/>
            <a:ext cx="2148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000000"/>
                </a:solidFill>
              </a:rPr>
              <a:t>Adsorbierte</a:t>
            </a:r>
            <a:endParaRPr lang="de-DE" altLang="de-DE" sz="3000" dirty="0">
              <a:solidFill>
                <a:srgbClr val="000000"/>
              </a:solidFill>
            </a:endParaRPr>
          </a:p>
          <a:p>
            <a:pP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2" name="Text Box 4"/>
          <p:cNvSpPr txBox="1">
            <a:spLocks noChangeArrowheads="1"/>
          </p:cNvSpPr>
          <p:nvPr/>
        </p:nvSpPr>
        <p:spPr bwMode="auto">
          <a:xfrm>
            <a:off x="4403725" y="5965825"/>
            <a:ext cx="3121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a:solidFill>
                  <a:srgbClr val="000000"/>
                </a:solidFill>
              </a:rPr>
              <a:t>Ca-Phosphate</a:t>
            </a:r>
            <a:endParaRPr lang="de-DE" altLang="de-DE" sz="2400">
              <a:solidFill>
                <a:srgbClr val="000000"/>
              </a:solidFill>
              <a:latin typeface="Times New Roman" pitchFamily="18" charset="0"/>
            </a:endParaRPr>
          </a:p>
        </p:txBody>
      </p:sp>
      <p:grpSp>
        <p:nvGrpSpPr>
          <p:cNvPr id="89093" name="Group 5"/>
          <p:cNvGrpSpPr>
            <a:grpSpLocks/>
          </p:cNvGrpSpPr>
          <p:nvPr/>
        </p:nvGrpSpPr>
        <p:grpSpPr bwMode="auto">
          <a:xfrm>
            <a:off x="2362200" y="838200"/>
            <a:ext cx="3616325" cy="2435225"/>
            <a:chOff x="1506" y="583"/>
            <a:chExt cx="2422" cy="1678"/>
          </a:xfrm>
        </p:grpSpPr>
        <p:sp>
          <p:nvSpPr>
            <p:cNvPr id="89118" name="Freeform 6"/>
            <p:cNvSpPr>
              <a:spLocks/>
            </p:cNvSpPr>
            <p:nvPr/>
          </p:nvSpPr>
          <p:spPr bwMode="auto">
            <a:xfrm>
              <a:off x="2426" y="583"/>
              <a:ext cx="641" cy="1356"/>
            </a:xfrm>
            <a:custGeom>
              <a:avLst/>
              <a:gdLst>
                <a:gd name="T0" fmla="*/ 52 w 641"/>
                <a:gd name="T1" fmla="*/ 474 h 1356"/>
                <a:gd name="T2" fmla="*/ 13 w 641"/>
                <a:gd name="T3" fmla="*/ 682 h 1356"/>
                <a:gd name="T4" fmla="*/ 26 w 641"/>
                <a:gd name="T5" fmla="*/ 865 h 1356"/>
                <a:gd name="T6" fmla="*/ 78 w 641"/>
                <a:gd name="T7" fmla="*/ 913 h 1356"/>
                <a:gd name="T8" fmla="*/ 126 w 641"/>
                <a:gd name="T9" fmla="*/ 1105 h 1356"/>
                <a:gd name="T10" fmla="*/ 174 w 641"/>
                <a:gd name="T11" fmla="*/ 1201 h 1356"/>
                <a:gd name="T12" fmla="*/ 313 w 641"/>
                <a:gd name="T13" fmla="*/ 1348 h 1356"/>
                <a:gd name="T14" fmla="*/ 412 w 641"/>
                <a:gd name="T15" fmla="*/ 1150 h 1356"/>
                <a:gd name="T16" fmla="*/ 510 w 641"/>
                <a:gd name="T17" fmla="*/ 1057 h 1356"/>
                <a:gd name="T18" fmla="*/ 558 w 641"/>
                <a:gd name="T19" fmla="*/ 865 h 1356"/>
                <a:gd name="T20" fmla="*/ 626 w 641"/>
                <a:gd name="T21" fmla="*/ 748 h 1356"/>
                <a:gd name="T22" fmla="*/ 626 w 641"/>
                <a:gd name="T23" fmla="*/ 539 h 1356"/>
                <a:gd name="T24" fmla="*/ 534 w 641"/>
                <a:gd name="T25" fmla="*/ 369 h 1356"/>
                <a:gd name="T26" fmla="*/ 339 w 641"/>
                <a:gd name="T27" fmla="*/ 17 h 1356"/>
                <a:gd name="T28" fmla="*/ 52 w 641"/>
                <a:gd name="T29" fmla="*/ 474 h 13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1" h="1356">
                  <a:moveTo>
                    <a:pt x="52" y="474"/>
                  </a:moveTo>
                  <a:cubicBezTo>
                    <a:pt x="0" y="565"/>
                    <a:pt x="17" y="617"/>
                    <a:pt x="13" y="682"/>
                  </a:cubicBezTo>
                  <a:cubicBezTo>
                    <a:pt x="9" y="747"/>
                    <a:pt x="15" y="827"/>
                    <a:pt x="26" y="865"/>
                  </a:cubicBezTo>
                  <a:cubicBezTo>
                    <a:pt x="37" y="903"/>
                    <a:pt x="61" y="873"/>
                    <a:pt x="78" y="913"/>
                  </a:cubicBezTo>
                  <a:cubicBezTo>
                    <a:pt x="95" y="953"/>
                    <a:pt x="110" y="1057"/>
                    <a:pt x="126" y="1105"/>
                  </a:cubicBezTo>
                  <a:cubicBezTo>
                    <a:pt x="142" y="1153"/>
                    <a:pt x="143" y="1161"/>
                    <a:pt x="174" y="1201"/>
                  </a:cubicBezTo>
                  <a:cubicBezTo>
                    <a:pt x="205" y="1241"/>
                    <a:pt x="273" y="1356"/>
                    <a:pt x="313" y="1348"/>
                  </a:cubicBezTo>
                  <a:cubicBezTo>
                    <a:pt x="353" y="1340"/>
                    <a:pt x="379" y="1199"/>
                    <a:pt x="412" y="1150"/>
                  </a:cubicBezTo>
                  <a:cubicBezTo>
                    <a:pt x="445" y="1101"/>
                    <a:pt x="486" y="1104"/>
                    <a:pt x="510" y="1057"/>
                  </a:cubicBezTo>
                  <a:cubicBezTo>
                    <a:pt x="534" y="1010"/>
                    <a:pt x="539" y="916"/>
                    <a:pt x="558" y="865"/>
                  </a:cubicBezTo>
                  <a:cubicBezTo>
                    <a:pt x="577" y="814"/>
                    <a:pt x="615" y="802"/>
                    <a:pt x="626" y="748"/>
                  </a:cubicBezTo>
                  <a:cubicBezTo>
                    <a:pt x="637" y="694"/>
                    <a:pt x="641" y="602"/>
                    <a:pt x="626" y="539"/>
                  </a:cubicBezTo>
                  <a:cubicBezTo>
                    <a:pt x="611" y="476"/>
                    <a:pt x="582" y="456"/>
                    <a:pt x="534" y="369"/>
                  </a:cubicBezTo>
                  <a:cubicBezTo>
                    <a:pt x="486" y="282"/>
                    <a:pt x="419" y="0"/>
                    <a:pt x="339" y="17"/>
                  </a:cubicBezTo>
                  <a:cubicBezTo>
                    <a:pt x="259" y="34"/>
                    <a:pt x="112" y="379"/>
                    <a:pt x="52" y="474"/>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19" name="Freeform 7"/>
            <p:cNvSpPr>
              <a:spLocks/>
            </p:cNvSpPr>
            <p:nvPr/>
          </p:nvSpPr>
          <p:spPr bwMode="auto">
            <a:xfrm rot="-825038">
              <a:off x="1506" y="1680"/>
              <a:ext cx="1215" cy="581"/>
            </a:xfrm>
            <a:custGeom>
              <a:avLst/>
              <a:gdLst>
                <a:gd name="T0" fmla="*/ 263 w 1215"/>
                <a:gd name="T1" fmla="*/ 386 h 581"/>
                <a:gd name="T2" fmla="*/ 436 w 1215"/>
                <a:gd name="T3" fmla="*/ 454 h 581"/>
                <a:gd name="T4" fmla="*/ 544 w 1215"/>
                <a:gd name="T5" fmla="*/ 493 h 581"/>
                <a:gd name="T6" fmla="*/ 696 w 1215"/>
                <a:gd name="T7" fmla="*/ 574 h 581"/>
                <a:gd name="T8" fmla="*/ 880 w 1215"/>
                <a:gd name="T9" fmla="*/ 537 h 581"/>
                <a:gd name="T10" fmla="*/ 986 w 1215"/>
                <a:gd name="T11" fmla="*/ 517 h 581"/>
                <a:gd name="T12" fmla="*/ 1207 w 1215"/>
                <a:gd name="T13" fmla="*/ 420 h 581"/>
                <a:gd name="T14" fmla="*/ 1037 w 1215"/>
                <a:gd name="T15" fmla="*/ 245 h 581"/>
                <a:gd name="T16" fmla="*/ 939 w 1215"/>
                <a:gd name="T17" fmla="*/ 155 h 581"/>
                <a:gd name="T18" fmla="*/ 767 w 1215"/>
                <a:gd name="T19" fmla="*/ 57 h 581"/>
                <a:gd name="T20" fmla="*/ 617 w 1215"/>
                <a:gd name="T21" fmla="*/ 13 h 581"/>
                <a:gd name="T22" fmla="*/ 480 w 1215"/>
                <a:gd name="T23" fmla="*/ 11 h 581"/>
                <a:gd name="T24" fmla="*/ 311 w 1215"/>
                <a:gd name="T25" fmla="*/ 80 h 581"/>
                <a:gd name="T26" fmla="*/ 8 w 1215"/>
                <a:gd name="T27" fmla="*/ 161 h 581"/>
                <a:gd name="T28" fmla="*/ 263 w 1215"/>
                <a:gd name="T29" fmla="*/ 386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5" h="581">
                  <a:moveTo>
                    <a:pt x="263" y="386"/>
                  </a:moveTo>
                  <a:cubicBezTo>
                    <a:pt x="334" y="435"/>
                    <a:pt x="389" y="436"/>
                    <a:pt x="436" y="454"/>
                  </a:cubicBezTo>
                  <a:cubicBezTo>
                    <a:pt x="483" y="472"/>
                    <a:pt x="501" y="473"/>
                    <a:pt x="544" y="493"/>
                  </a:cubicBezTo>
                  <a:cubicBezTo>
                    <a:pt x="587" y="512"/>
                    <a:pt x="640" y="566"/>
                    <a:pt x="696" y="574"/>
                  </a:cubicBezTo>
                  <a:cubicBezTo>
                    <a:pt x="753" y="581"/>
                    <a:pt x="832" y="547"/>
                    <a:pt x="880" y="537"/>
                  </a:cubicBezTo>
                  <a:cubicBezTo>
                    <a:pt x="929" y="527"/>
                    <a:pt x="932" y="536"/>
                    <a:pt x="986" y="517"/>
                  </a:cubicBezTo>
                  <a:cubicBezTo>
                    <a:pt x="1040" y="498"/>
                    <a:pt x="1199" y="465"/>
                    <a:pt x="1207" y="420"/>
                  </a:cubicBezTo>
                  <a:cubicBezTo>
                    <a:pt x="1215" y="375"/>
                    <a:pt x="1082" y="289"/>
                    <a:pt x="1037" y="245"/>
                  </a:cubicBezTo>
                  <a:cubicBezTo>
                    <a:pt x="992" y="201"/>
                    <a:pt x="983" y="186"/>
                    <a:pt x="939" y="155"/>
                  </a:cubicBezTo>
                  <a:cubicBezTo>
                    <a:pt x="895" y="124"/>
                    <a:pt x="821" y="81"/>
                    <a:pt x="767" y="57"/>
                  </a:cubicBezTo>
                  <a:cubicBezTo>
                    <a:pt x="713" y="33"/>
                    <a:pt x="665" y="21"/>
                    <a:pt x="617" y="13"/>
                  </a:cubicBezTo>
                  <a:cubicBezTo>
                    <a:pt x="569" y="5"/>
                    <a:pt x="531" y="0"/>
                    <a:pt x="480" y="11"/>
                  </a:cubicBezTo>
                  <a:cubicBezTo>
                    <a:pt x="430" y="23"/>
                    <a:pt x="389" y="55"/>
                    <a:pt x="311" y="80"/>
                  </a:cubicBezTo>
                  <a:cubicBezTo>
                    <a:pt x="233" y="105"/>
                    <a:pt x="16" y="110"/>
                    <a:pt x="8" y="161"/>
                  </a:cubicBezTo>
                  <a:cubicBezTo>
                    <a:pt x="0" y="212"/>
                    <a:pt x="191" y="337"/>
                    <a:pt x="263" y="386"/>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20" name="Freeform 8"/>
            <p:cNvSpPr>
              <a:spLocks/>
            </p:cNvSpPr>
            <p:nvPr/>
          </p:nvSpPr>
          <p:spPr bwMode="auto">
            <a:xfrm rot="-440198">
              <a:off x="2736" y="1632"/>
              <a:ext cx="1192" cy="554"/>
            </a:xfrm>
            <a:custGeom>
              <a:avLst/>
              <a:gdLst>
                <a:gd name="T0" fmla="*/ 946 w 1192"/>
                <a:gd name="T1" fmla="*/ 191 h 554"/>
                <a:gd name="T2" fmla="*/ 826 w 1192"/>
                <a:gd name="T3" fmla="*/ 65 h 554"/>
                <a:gd name="T4" fmla="*/ 643 w 1192"/>
                <a:gd name="T5" fmla="*/ 39 h 554"/>
                <a:gd name="T6" fmla="*/ 500 w 1192"/>
                <a:gd name="T7" fmla="*/ 0 h 554"/>
                <a:gd name="T8" fmla="*/ 291 w 1192"/>
                <a:gd name="T9" fmla="*/ 39 h 554"/>
                <a:gd name="T10" fmla="*/ 208 w 1192"/>
                <a:gd name="T11" fmla="*/ 110 h 554"/>
                <a:gd name="T12" fmla="*/ 4 w 1192"/>
                <a:gd name="T13" fmla="*/ 247 h 554"/>
                <a:gd name="T14" fmla="*/ 230 w 1192"/>
                <a:gd name="T15" fmla="*/ 352 h 554"/>
                <a:gd name="T16" fmla="*/ 310 w 1192"/>
                <a:gd name="T17" fmla="*/ 461 h 554"/>
                <a:gd name="T18" fmla="*/ 495 w 1192"/>
                <a:gd name="T19" fmla="*/ 532 h 554"/>
                <a:gd name="T20" fmla="*/ 691 w 1192"/>
                <a:gd name="T21" fmla="*/ 508 h 554"/>
                <a:gd name="T22" fmla="*/ 793 w 1192"/>
                <a:gd name="T23" fmla="*/ 473 h 554"/>
                <a:gd name="T24" fmla="*/ 941 w 1192"/>
                <a:gd name="T25" fmla="*/ 440 h 554"/>
                <a:gd name="T26" fmla="*/ 1192 w 1192"/>
                <a:gd name="T27" fmla="*/ 512 h 554"/>
                <a:gd name="T28" fmla="*/ 946 w 1192"/>
                <a:gd name="T29" fmla="*/ 191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92" h="554">
                  <a:moveTo>
                    <a:pt x="946" y="191"/>
                  </a:moveTo>
                  <a:cubicBezTo>
                    <a:pt x="885" y="117"/>
                    <a:pt x="876" y="90"/>
                    <a:pt x="826" y="65"/>
                  </a:cubicBezTo>
                  <a:cubicBezTo>
                    <a:pt x="776" y="40"/>
                    <a:pt x="697" y="50"/>
                    <a:pt x="643" y="39"/>
                  </a:cubicBezTo>
                  <a:cubicBezTo>
                    <a:pt x="589" y="28"/>
                    <a:pt x="559" y="0"/>
                    <a:pt x="500" y="0"/>
                  </a:cubicBezTo>
                  <a:cubicBezTo>
                    <a:pt x="441" y="0"/>
                    <a:pt x="340" y="21"/>
                    <a:pt x="291" y="39"/>
                  </a:cubicBezTo>
                  <a:cubicBezTo>
                    <a:pt x="242" y="57"/>
                    <a:pt x="256" y="75"/>
                    <a:pt x="208" y="110"/>
                  </a:cubicBezTo>
                  <a:cubicBezTo>
                    <a:pt x="160" y="145"/>
                    <a:pt x="0" y="207"/>
                    <a:pt x="4" y="247"/>
                  </a:cubicBezTo>
                  <a:cubicBezTo>
                    <a:pt x="8" y="287"/>
                    <a:pt x="179" y="316"/>
                    <a:pt x="230" y="352"/>
                  </a:cubicBezTo>
                  <a:cubicBezTo>
                    <a:pt x="281" y="388"/>
                    <a:pt x="266" y="431"/>
                    <a:pt x="310" y="461"/>
                  </a:cubicBezTo>
                  <a:cubicBezTo>
                    <a:pt x="353" y="491"/>
                    <a:pt x="431" y="525"/>
                    <a:pt x="495" y="532"/>
                  </a:cubicBezTo>
                  <a:cubicBezTo>
                    <a:pt x="558" y="540"/>
                    <a:pt x="641" y="518"/>
                    <a:pt x="691" y="508"/>
                  </a:cubicBezTo>
                  <a:cubicBezTo>
                    <a:pt x="741" y="498"/>
                    <a:pt x="750" y="483"/>
                    <a:pt x="793" y="473"/>
                  </a:cubicBezTo>
                  <a:cubicBezTo>
                    <a:pt x="834" y="461"/>
                    <a:pt x="875" y="433"/>
                    <a:pt x="941" y="440"/>
                  </a:cubicBezTo>
                  <a:cubicBezTo>
                    <a:pt x="1007" y="447"/>
                    <a:pt x="1191" y="554"/>
                    <a:pt x="1192" y="512"/>
                  </a:cubicBezTo>
                  <a:cubicBezTo>
                    <a:pt x="1192" y="471"/>
                    <a:pt x="998" y="258"/>
                    <a:pt x="946" y="191"/>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grpSp>
      <p:sp>
        <p:nvSpPr>
          <p:cNvPr id="89094" name="Line 9"/>
          <p:cNvSpPr>
            <a:spLocks noChangeShapeType="1"/>
          </p:cNvSpPr>
          <p:nvPr/>
        </p:nvSpPr>
        <p:spPr bwMode="auto">
          <a:xfrm>
            <a:off x="2770188" y="3373438"/>
            <a:ext cx="2895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5" name="Freeform 10"/>
          <p:cNvSpPr>
            <a:spLocks/>
          </p:cNvSpPr>
          <p:nvPr/>
        </p:nvSpPr>
        <p:spPr bwMode="auto">
          <a:xfrm>
            <a:off x="3179763" y="3367088"/>
            <a:ext cx="1036637" cy="931862"/>
          </a:xfrm>
          <a:custGeom>
            <a:avLst/>
            <a:gdLst>
              <a:gd name="T0" fmla="*/ 2147483647 w 653"/>
              <a:gd name="T1" fmla="*/ 0 h 587"/>
              <a:gd name="T2" fmla="*/ 2147483647 w 653"/>
              <a:gd name="T3" fmla="*/ 2147483647 h 587"/>
              <a:gd name="T4" fmla="*/ 2147483647 w 653"/>
              <a:gd name="T5" fmla="*/ 2147483647 h 587"/>
              <a:gd name="T6" fmla="*/ 2147483647 w 653"/>
              <a:gd name="T7" fmla="*/ 2147483647 h 587"/>
              <a:gd name="T8" fmla="*/ 2147483647 w 653"/>
              <a:gd name="T9" fmla="*/ 2147483647 h 587"/>
              <a:gd name="T10" fmla="*/ 2147483647 w 653"/>
              <a:gd name="T11" fmla="*/ 2147483647 h 587"/>
              <a:gd name="T12" fmla="*/ 0 w 653"/>
              <a:gd name="T13" fmla="*/ 2147483647 h 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 h="587">
                <a:moveTo>
                  <a:pt x="653" y="0"/>
                </a:moveTo>
                <a:cubicBezTo>
                  <a:pt x="584" y="68"/>
                  <a:pt x="508" y="125"/>
                  <a:pt x="431" y="183"/>
                </a:cubicBezTo>
                <a:cubicBezTo>
                  <a:pt x="410" y="245"/>
                  <a:pt x="362" y="286"/>
                  <a:pt x="313" y="326"/>
                </a:cubicBezTo>
                <a:cubicBezTo>
                  <a:pt x="299" y="338"/>
                  <a:pt x="289" y="355"/>
                  <a:pt x="274" y="365"/>
                </a:cubicBezTo>
                <a:cubicBezTo>
                  <a:pt x="263" y="373"/>
                  <a:pt x="248" y="373"/>
                  <a:pt x="235" y="378"/>
                </a:cubicBezTo>
                <a:cubicBezTo>
                  <a:pt x="197" y="394"/>
                  <a:pt x="130" y="432"/>
                  <a:pt x="105" y="457"/>
                </a:cubicBezTo>
                <a:cubicBezTo>
                  <a:pt x="65" y="497"/>
                  <a:pt x="41" y="549"/>
                  <a:pt x="0" y="58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6" name="Freeform 11"/>
          <p:cNvSpPr>
            <a:spLocks/>
          </p:cNvSpPr>
          <p:nvPr/>
        </p:nvSpPr>
        <p:spPr bwMode="auto">
          <a:xfrm>
            <a:off x="4008438" y="3367088"/>
            <a:ext cx="214312" cy="1076325"/>
          </a:xfrm>
          <a:custGeom>
            <a:avLst/>
            <a:gdLst>
              <a:gd name="T0" fmla="*/ 2147483647 w 135"/>
              <a:gd name="T1" fmla="*/ 0 h 678"/>
              <a:gd name="T2" fmla="*/ 2147483647 w 135"/>
              <a:gd name="T3" fmla="*/ 2147483647 h 678"/>
              <a:gd name="T4" fmla="*/ 2147483647 w 135"/>
              <a:gd name="T5" fmla="*/ 2147483647 h 678"/>
              <a:gd name="T6" fmla="*/ 0 w 135"/>
              <a:gd name="T7" fmla="*/ 2147483647 h 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678">
                <a:moveTo>
                  <a:pt x="118" y="0"/>
                </a:moveTo>
                <a:cubicBezTo>
                  <a:pt x="135" y="120"/>
                  <a:pt x="119" y="212"/>
                  <a:pt x="52" y="313"/>
                </a:cubicBezTo>
                <a:cubicBezTo>
                  <a:pt x="31" y="419"/>
                  <a:pt x="26" y="518"/>
                  <a:pt x="13" y="626"/>
                </a:cubicBezTo>
                <a:cubicBezTo>
                  <a:pt x="11" y="644"/>
                  <a:pt x="0" y="678"/>
                  <a:pt x="0" y="67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7" name="Freeform 12"/>
          <p:cNvSpPr>
            <a:spLocks/>
          </p:cNvSpPr>
          <p:nvPr/>
        </p:nvSpPr>
        <p:spPr bwMode="auto">
          <a:xfrm>
            <a:off x="4070350" y="4071938"/>
            <a:ext cx="234950" cy="434975"/>
          </a:xfrm>
          <a:custGeom>
            <a:avLst/>
            <a:gdLst>
              <a:gd name="T0" fmla="*/ 0 w 148"/>
              <a:gd name="T1" fmla="*/ 0 h 274"/>
              <a:gd name="T2" fmla="*/ 2147483647 w 148"/>
              <a:gd name="T3" fmla="*/ 2147483647 h 274"/>
              <a:gd name="T4" fmla="*/ 2147483647 w 148"/>
              <a:gd name="T5" fmla="*/ 2147483647 h 274"/>
              <a:gd name="T6" fmla="*/ 2147483647 w 148"/>
              <a:gd name="T7" fmla="*/ 2147483647 h 274"/>
              <a:gd name="T8" fmla="*/ 2147483647 w 148"/>
              <a:gd name="T9" fmla="*/ 2147483647 h 274"/>
              <a:gd name="T10" fmla="*/ 2147483647 w 148"/>
              <a:gd name="T11" fmla="*/ 2147483647 h 274"/>
              <a:gd name="T12" fmla="*/ 2147483647 w 148"/>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74">
                <a:moveTo>
                  <a:pt x="0" y="0"/>
                </a:moveTo>
                <a:cubicBezTo>
                  <a:pt x="13" y="4"/>
                  <a:pt x="29" y="3"/>
                  <a:pt x="39" y="13"/>
                </a:cubicBezTo>
                <a:cubicBezTo>
                  <a:pt x="49" y="23"/>
                  <a:pt x="45" y="40"/>
                  <a:pt x="52" y="52"/>
                </a:cubicBezTo>
                <a:cubicBezTo>
                  <a:pt x="59" y="63"/>
                  <a:pt x="70" y="69"/>
                  <a:pt x="79" y="78"/>
                </a:cubicBezTo>
                <a:cubicBezTo>
                  <a:pt x="92" y="117"/>
                  <a:pt x="95" y="161"/>
                  <a:pt x="118" y="195"/>
                </a:cubicBezTo>
                <a:cubicBezTo>
                  <a:pt x="127" y="208"/>
                  <a:pt x="139" y="219"/>
                  <a:pt x="144" y="234"/>
                </a:cubicBezTo>
                <a:cubicBezTo>
                  <a:pt x="148" y="247"/>
                  <a:pt x="144" y="261"/>
                  <a:pt x="144" y="274"/>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8" name="Freeform 13"/>
          <p:cNvSpPr>
            <a:spLocks/>
          </p:cNvSpPr>
          <p:nvPr/>
        </p:nvSpPr>
        <p:spPr bwMode="auto">
          <a:xfrm>
            <a:off x="4216400" y="3367088"/>
            <a:ext cx="579438" cy="1035050"/>
          </a:xfrm>
          <a:custGeom>
            <a:avLst/>
            <a:gdLst>
              <a:gd name="T0" fmla="*/ 0 w 365"/>
              <a:gd name="T1" fmla="*/ 0 h 652"/>
              <a:gd name="T2" fmla="*/ 2147483647 w 365"/>
              <a:gd name="T3" fmla="*/ 2147483647 h 652"/>
              <a:gd name="T4" fmla="*/ 2147483647 w 365"/>
              <a:gd name="T5" fmla="*/ 2147483647 h 652"/>
              <a:gd name="T6" fmla="*/ 2147483647 w 365"/>
              <a:gd name="T7" fmla="*/ 2147483647 h 652"/>
              <a:gd name="T8" fmla="*/ 2147483647 w 365"/>
              <a:gd name="T9" fmla="*/ 2147483647 h 652"/>
              <a:gd name="T10" fmla="*/ 2147483647 w 365"/>
              <a:gd name="T11" fmla="*/ 2147483647 h 6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5" h="652">
                <a:moveTo>
                  <a:pt x="0" y="0"/>
                </a:moveTo>
                <a:cubicBezTo>
                  <a:pt x="25" y="102"/>
                  <a:pt x="74" y="101"/>
                  <a:pt x="130" y="157"/>
                </a:cubicBezTo>
                <a:cubicBezTo>
                  <a:pt x="196" y="223"/>
                  <a:pt x="212" y="317"/>
                  <a:pt x="234" y="404"/>
                </a:cubicBezTo>
                <a:cubicBezTo>
                  <a:pt x="252" y="477"/>
                  <a:pt x="289" y="529"/>
                  <a:pt x="313" y="600"/>
                </a:cubicBezTo>
                <a:cubicBezTo>
                  <a:pt x="317" y="613"/>
                  <a:pt x="322" y="626"/>
                  <a:pt x="326" y="639"/>
                </a:cubicBezTo>
                <a:cubicBezTo>
                  <a:pt x="330" y="652"/>
                  <a:pt x="365" y="652"/>
                  <a:pt x="365" y="65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9" name="Freeform 14"/>
          <p:cNvSpPr>
            <a:spLocks/>
          </p:cNvSpPr>
          <p:nvPr/>
        </p:nvSpPr>
        <p:spPr bwMode="auto">
          <a:xfrm>
            <a:off x="4216400" y="3387725"/>
            <a:ext cx="993775" cy="766763"/>
          </a:xfrm>
          <a:custGeom>
            <a:avLst/>
            <a:gdLst>
              <a:gd name="T0" fmla="*/ 0 w 626"/>
              <a:gd name="T1" fmla="*/ 0 h 483"/>
              <a:gd name="T2" fmla="*/ 2147483647 w 626"/>
              <a:gd name="T3" fmla="*/ 2147483647 h 483"/>
              <a:gd name="T4" fmla="*/ 2147483647 w 626"/>
              <a:gd name="T5" fmla="*/ 2147483647 h 483"/>
              <a:gd name="T6" fmla="*/ 2147483647 w 626"/>
              <a:gd name="T7" fmla="*/ 2147483647 h 483"/>
              <a:gd name="T8" fmla="*/ 2147483647 w 626"/>
              <a:gd name="T9" fmla="*/ 2147483647 h 483"/>
              <a:gd name="T10" fmla="*/ 2147483647 w 626"/>
              <a:gd name="T11" fmla="*/ 2147483647 h 483"/>
              <a:gd name="T12" fmla="*/ 2147483647 w 626"/>
              <a:gd name="T13" fmla="*/ 2147483647 h 483"/>
              <a:gd name="T14" fmla="*/ 2147483647 w 626"/>
              <a:gd name="T15" fmla="*/ 2147483647 h 483"/>
              <a:gd name="T16" fmla="*/ 2147483647 w 626"/>
              <a:gd name="T17" fmla="*/ 2147483647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6" h="483">
                <a:moveTo>
                  <a:pt x="0" y="0"/>
                </a:moveTo>
                <a:cubicBezTo>
                  <a:pt x="76" y="25"/>
                  <a:pt x="121" y="84"/>
                  <a:pt x="182" y="131"/>
                </a:cubicBezTo>
                <a:cubicBezTo>
                  <a:pt x="207" y="150"/>
                  <a:pt x="260" y="183"/>
                  <a:pt x="260" y="183"/>
                </a:cubicBezTo>
                <a:cubicBezTo>
                  <a:pt x="269" y="196"/>
                  <a:pt x="276" y="210"/>
                  <a:pt x="286" y="222"/>
                </a:cubicBezTo>
                <a:cubicBezTo>
                  <a:pt x="294" y="232"/>
                  <a:pt x="305" y="238"/>
                  <a:pt x="313" y="248"/>
                </a:cubicBezTo>
                <a:cubicBezTo>
                  <a:pt x="359" y="309"/>
                  <a:pt x="362" y="355"/>
                  <a:pt x="430" y="378"/>
                </a:cubicBezTo>
                <a:cubicBezTo>
                  <a:pt x="439" y="391"/>
                  <a:pt x="444" y="408"/>
                  <a:pt x="456" y="418"/>
                </a:cubicBezTo>
                <a:cubicBezTo>
                  <a:pt x="467" y="427"/>
                  <a:pt x="482" y="426"/>
                  <a:pt x="495" y="431"/>
                </a:cubicBezTo>
                <a:cubicBezTo>
                  <a:pt x="597" y="468"/>
                  <a:pt x="569" y="455"/>
                  <a:pt x="626" y="48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0" name="Freeform 15"/>
          <p:cNvSpPr>
            <a:spLocks/>
          </p:cNvSpPr>
          <p:nvPr/>
        </p:nvSpPr>
        <p:spPr bwMode="auto">
          <a:xfrm>
            <a:off x="3614738" y="3802063"/>
            <a:ext cx="187325" cy="538162"/>
          </a:xfrm>
          <a:custGeom>
            <a:avLst/>
            <a:gdLst>
              <a:gd name="T0" fmla="*/ 2147483647 w 118"/>
              <a:gd name="T1" fmla="*/ 0 h 339"/>
              <a:gd name="T2" fmla="*/ 2147483647 w 118"/>
              <a:gd name="T3" fmla="*/ 2147483647 h 339"/>
              <a:gd name="T4" fmla="*/ 0 w 118"/>
              <a:gd name="T5" fmla="*/ 2147483647 h 339"/>
              <a:gd name="T6" fmla="*/ 0 60000 65536"/>
              <a:gd name="T7" fmla="*/ 0 60000 65536"/>
              <a:gd name="T8" fmla="*/ 0 60000 65536"/>
            </a:gdLst>
            <a:ahLst/>
            <a:cxnLst>
              <a:cxn ang="T6">
                <a:pos x="T0" y="T1"/>
              </a:cxn>
              <a:cxn ang="T7">
                <a:pos x="T2" y="T3"/>
              </a:cxn>
              <a:cxn ang="T8">
                <a:pos x="T4" y="T5"/>
              </a:cxn>
            </a:cxnLst>
            <a:rect l="0" t="0" r="r" b="b"/>
            <a:pathLst>
              <a:path w="118" h="339">
                <a:moveTo>
                  <a:pt x="105" y="0"/>
                </a:moveTo>
                <a:cubicBezTo>
                  <a:pt x="100" y="70"/>
                  <a:pt x="118" y="151"/>
                  <a:pt x="79" y="209"/>
                </a:cubicBezTo>
                <a:cubicBezTo>
                  <a:pt x="48" y="255"/>
                  <a:pt x="0" y="276"/>
                  <a:pt x="0" y="33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1" name="Text Box 16"/>
          <p:cNvSpPr txBox="1">
            <a:spLocks noChangeArrowheads="1"/>
          </p:cNvSpPr>
          <p:nvPr/>
        </p:nvSpPr>
        <p:spPr bwMode="auto">
          <a:xfrm>
            <a:off x="3101975" y="4459288"/>
            <a:ext cx="2531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FF0000"/>
                </a:solidFill>
              </a:rPr>
              <a:t>Bodenlösung</a:t>
            </a:r>
            <a:r>
              <a:rPr lang="de-DE" altLang="de-DE" sz="3000" dirty="0" smtClean="0">
                <a:solidFill>
                  <a:srgbClr val="000000"/>
                </a:solidFill>
              </a:rPr>
              <a:t> </a:t>
            </a:r>
            <a:endParaRPr lang="de-DE" altLang="de-DE" dirty="0">
              <a:solidFill>
                <a:srgbClr val="000000"/>
              </a:solidFill>
              <a:latin typeface="Times New Roman" pitchFamily="18" charset="0"/>
            </a:endParaRPr>
          </a:p>
        </p:txBody>
      </p:sp>
      <p:sp>
        <p:nvSpPr>
          <p:cNvPr id="89102" name="Freeform 17"/>
          <p:cNvSpPr>
            <a:spLocks/>
          </p:cNvSpPr>
          <p:nvPr/>
        </p:nvSpPr>
        <p:spPr bwMode="auto">
          <a:xfrm>
            <a:off x="4195763" y="2828925"/>
            <a:ext cx="41275" cy="517525"/>
          </a:xfrm>
          <a:custGeom>
            <a:avLst/>
            <a:gdLst>
              <a:gd name="T0" fmla="*/ 0 w 26"/>
              <a:gd name="T1" fmla="*/ 0 h 326"/>
              <a:gd name="T2" fmla="*/ 2147483647 w 26"/>
              <a:gd name="T3" fmla="*/ 2147483647 h 326"/>
              <a:gd name="T4" fmla="*/ 0 w 26"/>
              <a:gd name="T5" fmla="*/ 2147483647 h 326"/>
              <a:gd name="T6" fmla="*/ 0 60000 65536"/>
              <a:gd name="T7" fmla="*/ 0 60000 65536"/>
              <a:gd name="T8" fmla="*/ 0 60000 65536"/>
            </a:gdLst>
            <a:ahLst/>
            <a:cxnLst>
              <a:cxn ang="T6">
                <a:pos x="T0" y="T1"/>
              </a:cxn>
              <a:cxn ang="T7">
                <a:pos x="T2" y="T3"/>
              </a:cxn>
              <a:cxn ang="T8">
                <a:pos x="T4" y="T5"/>
              </a:cxn>
            </a:cxnLst>
            <a:rect l="0" t="0" r="r" b="b"/>
            <a:pathLst>
              <a:path w="26" h="326">
                <a:moveTo>
                  <a:pt x="0" y="0"/>
                </a:moveTo>
                <a:cubicBezTo>
                  <a:pt x="7" y="35"/>
                  <a:pt x="26" y="68"/>
                  <a:pt x="26" y="104"/>
                </a:cubicBezTo>
                <a:cubicBezTo>
                  <a:pt x="26" y="182"/>
                  <a:pt x="0" y="249"/>
                  <a:pt x="0" y="326"/>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3" name="Rectangle 18"/>
          <p:cNvSpPr>
            <a:spLocks noChangeArrowheads="1"/>
          </p:cNvSpPr>
          <p:nvPr/>
        </p:nvSpPr>
        <p:spPr bwMode="auto">
          <a:xfrm>
            <a:off x="2562225" y="3830638"/>
            <a:ext cx="3352800" cy="119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grpSp>
        <p:nvGrpSpPr>
          <p:cNvPr id="89104" name="Group 19"/>
          <p:cNvGrpSpPr>
            <a:grpSpLocks/>
          </p:cNvGrpSpPr>
          <p:nvPr/>
        </p:nvGrpSpPr>
        <p:grpSpPr bwMode="auto">
          <a:xfrm>
            <a:off x="1331913" y="4232275"/>
            <a:ext cx="738187" cy="274638"/>
            <a:chOff x="223" y="1198"/>
            <a:chExt cx="465" cy="173"/>
          </a:xfrm>
        </p:grpSpPr>
        <p:sp>
          <p:nvSpPr>
            <p:cNvPr id="89116" name="Line 20"/>
            <p:cNvSpPr>
              <a:spLocks noChangeShapeType="1"/>
            </p:cNvSpPr>
            <p:nvPr/>
          </p:nvSpPr>
          <p:spPr bwMode="auto">
            <a:xfrm rot="3222154">
              <a:off x="452" y="969"/>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7" name="Line 21"/>
            <p:cNvSpPr>
              <a:spLocks noChangeShapeType="1"/>
            </p:cNvSpPr>
            <p:nvPr/>
          </p:nvSpPr>
          <p:spPr bwMode="auto">
            <a:xfrm rot="3222154">
              <a:off x="459" y="1142"/>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5" name="Group 22"/>
          <p:cNvGrpSpPr>
            <a:grpSpLocks/>
          </p:cNvGrpSpPr>
          <p:nvPr/>
        </p:nvGrpSpPr>
        <p:grpSpPr bwMode="auto">
          <a:xfrm>
            <a:off x="5210175" y="5086350"/>
            <a:ext cx="228600" cy="879475"/>
            <a:chOff x="2736" y="3120"/>
            <a:chExt cx="144" cy="554"/>
          </a:xfrm>
        </p:grpSpPr>
        <p:sp>
          <p:nvSpPr>
            <p:cNvPr id="89114"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5"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6" name="Group 25"/>
          <p:cNvGrpSpPr>
            <a:grpSpLocks/>
          </p:cNvGrpSpPr>
          <p:nvPr/>
        </p:nvGrpSpPr>
        <p:grpSpPr bwMode="auto">
          <a:xfrm>
            <a:off x="6119813" y="4289425"/>
            <a:ext cx="992187" cy="74613"/>
            <a:chOff x="4463" y="1549"/>
            <a:chExt cx="625" cy="47"/>
          </a:xfrm>
        </p:grpSpPr>
        <p:sp>
          <p:nvSpPr>
            <p:cNvPr id="89112" name="Line 26"/>
            <p:cNvSpPr>
              <a:spLocks noChangeShapeType="1"/>
            </p:cNvSpPr>
            <p:nvPr/>
          </p:nvSpPr>
          <p:spPr bwMode="auto">
            <a:xfrm rot="-2970024">
              <a:off x="4692" y="1367"/>
              <a:ext cx="0" cy="458"/>
            </a:xfrm>
            <a:prstGeom prst="line">
              <a:avLst/>
            </a:prstGeom>
            <a:noFill/>
            <a:ln w="317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3" name="Line 27"/>
            <p:cNvSpPr>
              <a:spLocks noChangeShapeType="1"/>
            </p:cNvSpPr>
            <p:nvPr/>
          </p:nvSpPr>
          <p:spPr bwMode="auto">
            <a:xfrm rot="-2970024">
              <a:off x="4859" y="1320"/>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
        <p:nvSpPr>
          <p:cNvPr id="89107" name="Rectangle 28"/>
          <p:cNvSpPr>
            <a:spLocks noGrp="1" noChangeArrowheads="1"/>
          </p:cNvSpPr>
          <p:nvPr>
            <p:ph type="title" idx="4294967295"/>
          </p:nvPr>
        </p:nvSpPr>
        <p:spPr>
          <a:xfrm>
            <a:off x="685800" y="0"/>
            <a:ext cx="7772400" cy="1066800"/>
          </a:xfrm>
        </p:spPr>
        <p:txBody>
          <a:bodyPr/>
          <a:lstStyle/>
          <a:p>
            <a:pPr eaLnBrk="1" hangingPunct="1"/>
            <a:r>
              <a:rPr lang="de-DE" altLang="de-DE" sz="3200" b="1" dirty="0" smtClean="0">
                <a:solidFill>
                  <a:srgbClr val="0000FF"/>
                </a:solidFill>
                <a:cs typeface="Arial" charset="0"/>
              </a:rPr>
              <a:t>P Dynamik im Boden</a:t>
            </a:r>
          </a:p>
        </p:txBody>
      </p:sp>
      <p:sp>
        <p:nvSpPr>
          <p:cNvPr id="89108" name="Textfeld 5"/>
          <p:cNvSpPr txBox="1">
            <a:spLocks noChangeArrowheads="1"/>
          </p:cNvSpPr>
          <p:nvPr/>
        </p:nvSpPr>
        <p:spPr bwMode="auto">
          <a:xfrm>
            <a:off x="246867" y="5912019"/>
            <a:ext cx="382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2800" dirty="0" smtClean="0">
                <a:solidFill>
                  <a:srgbClr val="000000"/>
                </a:solidFill>
              </a:rPr>
              <a:t>Okkludierte Phosphate</a:t>
            </a:r>
            <a:endParaRPr lang="de-DE" altLang="de-DE" sz="2800" dirty="0">
              <a:solidFill>
                <a:srgbClr val="000000"/>
              </a:solidFill>
            </a:endParaRPr>
          </a:p>
        </p:txBody>
      </p:sp>
      <p:grpSp>
        <p:nvGrpSpPr>
          <p:cNvPr id="89109" name="Group 22"/>
          <p:cNvGrpSpPr>
            <a:grpSpLocks/>
          </p:cNvGrpSpPr>
          <p:nvPr/>
        </p:nvGrpSpPr>
        <p:grpSpPr bwMode="auto">
          <a:xfrm>
            <a:off x="2770188" y="5162550"/>
            <a:ext cx="228600" cy="879475"/>
            <a:chOff x="2736" y="3120"/>
            <a:chExt cx="144" cy="554"/>
          </a:xfrm>
        </p:grpSpPr>
        <p:sp>
          <p:nvSpPr>
            <p:cNvPr id="89110"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1"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15867106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29600" cy="1143000"/>
          </a:xfrm>
        </p:spPr>
        <p:txBody>
          <a:bodyPr>
            <a:normAutofit fontScale="90000"/>
          </a:bodyPr>
          <a:lstStyle/>
          <a:p>
            <a:r>
              <a:rPr lang="de-DE" dirty="0" smtClean="0">
                <a:solidFill>
                  <a:srgbClr val="0000FF"/>
                </a:solidFill>
              </a:rPr>
              <a:t>Die Nährstoffaufnahme kann annähernd mit nachstehender Gleichung beschrieben werden </a:t>
            </a:r>
            <a:br>
              <a:rPr lang="de-DE" dirty="0" smtClean="0">
                <a:solidFill>
                  <a:srgbClr val="0000FF"/>
                </a:solidFill>
              </a:rPr>
            </a:br>
            <a:r>
              <a:rPr lang="de-DE" sz="2700" dirty="0" smtClean="0">
                <a:solidFill>
                  <a:srgbClr val="0000FF"/>
                </a:solidFill>
              </a:rPr>
              <a:t>(Mengel, 1985) </a:t>
            </a:r>
            <a:endParaRPr lang="de-DE" sz="2700" dirty="0">
              <a:solidFill>
                <a:srgbClr val="0000FF"/>
              </a:solidFill>
            </a:endParaRP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251520" y="2204864"/>
                <a:ext cx="8712968" cy="4525963"/>
              </a:xfrm>
              <a:ln>
                <a:solidFill>
                  <a:schemeClr val="accent1"/>
                </a:solidFill>
              </a:ln>
            </p:spPr>
            <p:txBody>
              <a:bodyPr>
                <a:normAutofit fontScale="92500"/>
              </a:bodyPr>
              <a:lstStyle/>
              <a:p>
                <a:pPr marL="0" indent="0">
                  <a:buNone/>
                </a:pPr>
                <a:endParaRPr lang="de-DE" dirty="0" smtClean="0"/>
              </a:p>
              <a:p>
                <a:pPr marL="0" indent="0">
                  <a:buNone/>
                </a:pPr>
                <a:r>
                  <a:rPr lang="de-DE" dirty="0" smtClean="0"/>
                  <a:t>		</a:t>
                </a:r>
                <a:r>
                  <a:rPr lang="de-DE" sz="4400" dirty="0" smtClean="0">
                    <a:solidFill>
                      <a:srgbClr val="0000FF"/>
                    </a:solidFill>
                  </a:rPr>
                  <a:t>Ut = 2 </a:t>
                </a:r>
                <a14:m>
                  <m:oMath xmlns:m="http://schemas.openxmlformats.org/officeDocument/2006/math">
                    <m:r>
                      <a:rPr lang="el-GR" sz="4400" i="1" smtClean="0">
                        <a:solidFill>
                          <a:srgbClr val="0000FF"/>
                        </a:solidFill>
                        <a:latin typeface="Cambria Math"/>
                      </a:rPr>
                      <m:t>𝜋</m:t>
                    </m:r>
                    <m:r>
                      <a:rPr lang="de-DE" sz="4400" b="0" i="1" smtClean="0">
                        <a:solidFill>
                          <a:srgbClr val="0000FF"/>
                        </a:solidFill>
                        <a:latin typeface="Cambria Math"/>
                      </a:rPr>
                      <m:t> </m:t>
                    </m:r>
                    <m:r>
                      <a:rPr lang="de-DE" sz="4400" b="0" i="1" smtClean="0">
                        <a:solidFill>
                          <a:srgbClr val="0000FF"/>
                        </a:solidFill>
                        <a:latin typeface="Cambria Math"/>
                      </a:rPr>
                      <m:t>𝑟</m:t>
                    </m:r>
                    <m:r>
                      <a:rPr lang="de-DE" sz="4400" b="0" i="1" smtClean="0">
                        <a:solidFill>
                          <a:srgbClr val="0000FF"/>
                        </a:solidFill>
                        <a:latin typeface="Cambria Math"/>
                      </a:rPr>
                      <m:t> ×</m:t>
                    </m:r>
                    <m:r>
                      <a:rPr lang="de-DE" sz="4400" b="0" i="1" smtClean="0">
                        <a:solidFill>
                          <a:srgbClr val="0000FF"/>
                        </a:solidFill>
                        <a:latin typeface="Cambria Math"/>
                      </a:rPr>
                      <m:t>𝐶</m:t>
                    </m:r>
                    <m:r>
                      <a:rPr lang="de-DE" sz="4400" i="1">
                        <a:solidFill>
                          <a:srgbClr val="0000FF"/>
                        </a:solidFill>
                        <a:latin typeface="Cambria Math"/>
                      </a:rPr>
                      <m:t>×</m:t>
                    </m:r>
                    <m:r>
                      <a:rPr lang="de-DE" sz="4400" b="0" i="1" smtClean="0">
                        <a:solidFill>
                          <a:srgbClr val="0000FF"/>
                        </a:solidFill>
                        <a:latin typeface="Cambria Math"/>
                      </a:rPr>
                      <m:t>𝑡</m:t>
                    </m:r>
                    <m:r>
                      <a:rPr lang="de-DE" sz="4400" i="1">
                        <a:solidFill>
                          <a:srgbClr val="0000FF"/>
                        </a:solidFill>
                        <a:latin typeface="Cambria Math"/>
                      </a:rPr>
                      <m:t>×</m:t>
                    </m:r>
                    <m:r>
                      <a:rPr lang="de-DE" sz="4400" b="0" i="1" smtClean="0">
                        <a:solidFill>
                          <a:srgbClr val="0000FF"/>
                        </a:solidFill>
                        <a:latin typeface="Cambria Math"/>
                      </a:rPr>
                      <m:t>𝑙</m:t>
                    </m:r>
                  </m:oMath>
                </a14:m>
                <a:endParaRPr lang="de-DE" sz="4400" dirty="0" smtClean="0">
                  <a:latin typeface="Arial" panose="020B0604020202020204" pitchFamily="34" charset="0"/>
                  <a:cs typeface="Arial" panose="020B0604020202020204" pitchFamily="34" charset="0"/>
                </a:endParaRPr>
              </a:p>
              <a:p>
                <a:pPr marL="0" indent="0">
                  <a:buNone/>
                </a:pPr>
                <a:endParaRPr lang="de-DE" sz="4400" dirty="0" smtClean="0"/>
              </a:p>
              <a:p>
                <a:pPr marL="0" indent="0">
                  <a:buNone/>
                </a:pPr>
                <a:r>
                  <a:rPr lang="de-DE" dirty="0" err="1" smtClean="0">
                    <a:solidFill>
                      <a:srgbClr val="0000FF"/>
                    </a:solidFill>
                  </a:rPr>
                  <a:t>Ut</a:t>
                </a:r>
                <a:r>
                  <a:rPr lang="de-DE" dirty="0" smtClean="0"/>
                  <a:t> = Nährstoffaufnahme zum Zeitpunkt </a:t>
                </a:r>
                <a:r>
                  <a:rPr lang="de-DE" i="1" dirty="0" smtClean="0">
                    <a:solidFill>
                      <a:srgbClr val="0000FF"/>
                    </a:solidFill>
                  </a:rPr>
                  <a:t>t</a:t>
                </a:r>
              </a:p>
              <a:p>
                <a:pPr marL="0" indent="0">
                  <a:buNone/>
                </a:pPr>
                <a:r>
                  <a:rPr lang="de-DE" i="1" dirty="0" smtClean="0">
                    <a:solidFill>
                      <a:srgbClr val="0000FF"/>
                    </a:solidFill>
                  </a:rPr>
                  <a:t>r </a:t>
                </a:r>
                <a:r>
                  <a:rPr lang="de-DE" i="1" dirty="0" smtClean="0"/>
                  <a:t> </a:t>
                </a:r>
                <a:r>
                  <a:rPr lang="de-DE" dirty="0" smtClean="0"/>
                  <a:t> = Wurzelradius</a:t>
                </a:r>
              </a:p>
              <a:p>
                <a:pPr marL="0" indent="0">
                  <a:buNone/>
                </a:pPr>
                <a:r>
                  <a:rPr lang="de-DE" dirty="0" smtClean="0">
                    <a:solidFill>
                      <a:srgbClr val="0000FF"/>
                    </a:solidFill>
                  </a:rPr>
                  <a:t>C</a:t>
                </a:r>
                <a:r>
                  <a:rPr lang="de-DE" dirty="0" smtClean="0"/>
                  <a:t>   = Nährstoffkonzentration an der  Wurzeloberfläche </a:t>
                </a:r>
              </a:p>
              <a:p>
                <a:pPr marL="0" indent="0">
                  <a:buNone/>
                </a:pPr>
                <a:r>
                  <a:rPr lang="de-DE" i="1" dirty="0" smtClean="0">
                    <a:solidFill>
                      <a:srgbClr val="0000FF"/>
                    </a:solidFill>
                    <a:latin typeface="Arial" panose="020B0604020202020204" pitchFamily="34" charset="0"/>
                    <a:cs typeface="Arial" panose="020B0604020202020204" pitchFamily="34" charset="0"/>
                  </a:rPr>
                  <a:t>l</a:t>
                </a:r>
                <a:r>
                  <a:rPr lang="de-DE" i="1" dirty="0" smtClean="0">
                    <a:latin typeface="Arial" panose="020B0604020202020204" pitchFamily="34" charset="0"/>
                    <a:cs typeface="Arial" panose="020B0604020202020204" pitchFamily="34" charset="0"/>
                  </a:rPr>
                  <a:t> </a:t>
                </a:r>
                <a:r>
                  <a:rPr lang="de-DE" i="1" dirty="0" smtClean="0"/>
                  <a:t> </a:t>
                </a:r>
                <a:r>
                  <a:rPr lang="de-DE" dirty="0" smtClean="0"/>
                  <a:t>  = Wurzellänge </a:t>
                </a:r>
              </a:p>
              <a:p>
                <a:pPr marL="0" indent="0">
                  <a:buNone/>
                </a:pPr>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251520" y="2204864"/>
                <a:ext cx="8712968" cy="4525963"/>
              </a:xfrm>
              <a:blipFill rotWithShape="1">
                <a:blip r:embed="rId2"/>
                <a:stretch>
                  <a:fillRect l="-1536" r="-70"/>
                </a:stretch>
              </a:blipFill>
              <a:ln>
                <a:solidFill>
                  <a:schemeClr val="accent1"/>
                </a:solidFill>
              </a:ln>
            </p:spPr>
            <p:txBody>
              <a:bodyPr/>
              <a:lstStyle/>
              <a:p>
                <a:r>
                  <a:rPr lang="de-DE">
                    <a:noFill/>
                  </a:rPr>
                  <a:t> </a:t>
                </a:r>
              </a:p>
            </p:txBody>
          </p:sp>
        </mc:Fallback>
      </mc:AlternateContent>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70</a:t>
            </a:fld>
            <a:endParaRPr lang="de-DE">
              <a:solidFill>
                <a:prstClr val="black">
                  <a:tint val="75000"/>
                </a:prstClr>
              </a:solidFill>
            </a:endParaRPr>
          </a:p>
        </p:txBody>
      </p:sp>
    </p:spTree>
    <p:extLst>
      <p:ext uri="{BB962C8B-B14F-4D97-AF65-F5344CB8AC3E}">
        <p14:creationId xmlns:p14="http://schemas.microsoft.com/office/powerpoint/2010/main" val="2266876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620688"/>
            <a:ext cx="5184576" cy="5539978"/>
          </a:xfrm>
          <a:prstGeom prst="rect">
            <a:avLst/>
          </a:prstGeom>
          <a:noFill/>
        </p:spPr>
        <p:txBody>
          <a:bodyPr wrap="square" rtlCol="0">
            <a:spAutoFit/>
          </a:bodyPr>
          <a:lstStyle/>
          <a:p>
            <a:r>
              <a:rPr lang="de-DE" sz="2800" dirty="0">
                <a:solidFill>
                  <a:srgbClr val="0000FF"/>
                </a:solidFill>
                <a:latin typeface="Arial" panose="020B0604020202020204" pitchFamily="34" charset="0"/>
                <a:cs typeface="Arial" panose="020B0604020202020204" pitchFamily="34" charset="0"/>
              </a:rPr>
              <a:t>Problemstellung:</a:t>
            </a:r>
          </a:p>
          <a:p>
            <a:endParaRPr lang="de-DE" dirty="0">
              <a:solidFill>
                <a:srgbClr val="0000FF"/>
              </a:solidFill>
            </a:endParaRPr>
          </a:p>
          <a:p>
            <a:r>
              <a:rPr lang="de-DE" sz="2000" dirty="0">
                <a:solidFill>
                  <a:srgbClr val="0000FF"/>
                </a:solidFill>
                <a:latin typeface="Arial" panose="020B0604020202020204" pitchFamily="34" charset="0"/>
                <a:cs typeface="Arial" panose="020B0604020202020204" pitchFamily="34" charset="0"/>
              </a:rPr>
              <a:t>Schlagkraft erfordert leistungsstarke Maschinen für Bodenbearbeitung und Ernte!</a:t>
            </a:r>
          </a:p>
          <a:p>
            <a:endParaRPr lang="de-DE" sz="2000" dirty="0">
              <a:solidFill>
                <a:srgbClr val="0000FF"/>
              </a:solidFill>
              <a:latin typeface="Arial" panose="020B0604020202020204" pitchFamily="34" charset="0"/>
              <a:cs typeface="Arial" panose="020B0604020202020204" pitchFamily="34" charset="0"/>
            </a:endParaRPr>
          </a:p>
          <a:p>
            <a:r>
              <a:rPr lang="de-DE" sz="2000" dirty="0">
                <a:solidFill>
                  <a:srgbClr val="0000FF"/>
                </a:solidFill>
                <a:latin typeface="Arial" panose="020B0604020202020204" pitchFamily="34" charset="0"/>
                <a:cs typeface="Arial" panose="020B0604020202020204" pitchFamily="34" charset="0"/>
              </a:rPr>
              <a:t>Dabei werden die Maschinen aber immer größer und auch schwerer!</a:t>
            </a:r>
          </a:p>
          <a:p>
            <a:endParaRPr lang="de-DE" sz="2000" dirty="0">
              <a:solidFill>
                <a:srgbClr val="0000FF"/>
              </a:solidFill>
              <a:latin typeface="Arial" panose="020B0604020202020204" pitchFamily="34" charset="0"/>
              <a:cs typeface="Arial" panose="020B0604020202020204" pitchFamily="34" charset="0"/>
            </a:endParaRPr>
          </a:p>
          <a:p>
            <a:r>
              <a:rPr lang="de-DE" sz="2000" dirty="0">
                <a:solidFill>
                  <a:srgbClr val="0000FF"/>
                </a:solidFill>
                <a:latin typeface="Arial" panose="020B0604020202020204" pitchFamily="34" charset="0"/>
                <a:cs typeface="Arial" panose="020B0604020202020204" pitchFamily="34" charset="0"/>
              </a:rPr>
              <a:t>Insbesondere das Bearbeiten und Befahren bei nicht vorhandener Tragfähigkeit des Bodens führt zu starken Strukturschäden im Ober- aber auch im Unterboden!</a:t>
            </a:r>
          </a:p>
          <a:p>
            <a:r>
              <a:rPr lang="de-DE" dirty="0">
                <a:solidFill>
                  <a:prstClr val="black"/>
                </a:solidFill>
                <a:latin typeface="Arial" panose="020B0604020202020204" pitchFamily="34" charset="0"/>
                <a:cs typeface="Arial" panose="020B0604020202020204" pitchFamily="34" charset="0"/>
              </a:rPr>
              <a:t>  </a:t>
            </a:r>
          </a:p>
          <a:p>
            <a:endParaRPr lang="de-DE" dirty="0">
              <a:solidFill>
                <a:prstClr val="black"/>
              </a:solidFill>
            </a:endParaRPr>
          </a:p>
          <a:p>
            <a:endParaRPr lang="de-DE" dirty="0">
              <a:solidFill>
                <a:prstClr val="black"/>
              </a:solidFill>
            </a:endParaRPr>
          </a:p>
          <a:p>
            <a:endParaRPr lang="de-DE" dirty="0">
              <a:solidFill>
                <a:prstClr val="black"/>
              </a:solidFill>
            </a:endParaRPr>
          </a:p>
          <a:p>
            <a:endParaRPr lang="de-DE" dirty="0">
              <a:solidFill>
                <a:prstClr val="black"/>
              </a:solidFill>
            </a:endParaRPr>
          </a:p>
          <a:p>
            <a:endParaRPr lang="de-DE" dirty="0">
              <a:solidFill>
                <a:prstClr val="black"/>
              </a:solidFill>
            </a:endParaRPr>
          </a:p>
        </p:txBody>
      </p:sp>
      <p:pic>
        <p:nvPicPr>
          <p:cNvPr id="3" name="Picture 5" descr="Ausbringung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034479"/>
            <a:ext cx="28067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71</a:t>
            </a:fld>
            <a:endParaRPr lang="de-DE">
              <a:solidFill>
                <a:prstClr val="black">
                  <a:tint val="75000"/>
                </a:prstClr>
              </a:solidFill>
            </a:endParaRPr>
          </a:p>
        </p:txBody>
      </p:sp>
    </p:spTree>
    <p:extLst>
      <p:ext uri="{BB962C8B-B14F-4D97-AF65-F5344CB8AC3E}">
        <p14:creationId xmlns:p14="http://schemas.microsoft.com/office/powerpoint/2010/main" val="22543383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303189" y="2348880"/>
            <a:ext cx="2520280" cy="2308324"/>
          </a:xfrm>
          <a:prstGeom prst="rect">
            <a:avLst/>
          </a:prstGeom>
          <a:noFill/>
        </p:spPr>
        <p:txBody>
          <a:bodyPr wrap="square" rtlCol="0">
            <a:spAutoFit/>
          </a:bodyPr>
          <a:lstStyle/>
          <a:p>
            <a:r>
              <a:rPr lang="de-DE" dirty="0">
                <a:solidFill>
                  <a:srgbClr val="0000FF"/>
                </a:solidFill>
              </a:rPr>
              <a:t>Insbesondere das Bearbeiten und Befahren bei nicht vorhandener Tragfähigkeit des Bodens führt zu starken Strukturschäden im Ober- aber auch im Unterboden!</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0"/>
            <a:ext cx="6028134" cy="6858000"/>
          </a:xfrm>
          <a:prstGeom prst="rect">
            <a:avLst/>
          </a:prstGeom>
        </p:spPr>
      </p:pic>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72</a:t>
            </a:fld>
            <a:endParaRPr lang="de-DE">
              <a:solidFill>
                <a:prstClr val="black">
                  <a:tint val="75000"/>
                </a:prstClr>
              </a:solidFill>
            </a:endParaRPr>
          </a:p>
        </p:txBody>
      </p:sp>
    </p:spTree>
    <p:extLst>
      <p:ext uri="{BB962C8B-B14F-4D97-AF65-F5344CB8AC3E}">
        <p14:creationId xmlns:p14="http://schemas.microsoft.com/office/powerpoint/2010/main" val="2450040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755576" y="260648"/>
            <a:ext cx="7152407" cy="369332"/>
          </a:xfrm>
          <a:prstGeom prst="rect">
            <a:avLst/>
          </a:prstGeom>
          <a:solidFill>
            <a:srgbClr val="FFC000"/>
          </a:solidFill>
        </p:spPr>
        <p:txBody>
          <a:bodyPr wrap="none" rtlCol="0">
            <a:spAutoFit/>
          </a:bodyPr>
          <a:lstStyle/>
          <a:p>
            <a:r>
              <a:rPr lang="de-DE" dirty="0">
                <a:solidFill>
                  <a:prstClr val="black"/>
                </a:solidFill>
              </a:rPr>
              <a:t>Wintergerste im „Grobaggregatgefüge“, Krummhörn-</a:t>
            </a:r>
            <a:r>
              <a:rPr lang="de-DE" dirty="0" err="1">
                <a:solidFill>
                  <a:prstClr val="black"/>
                </a:solidFill>
              </a:rPr>
              <a:t>Visquard</a:t>
            </a:r>
            <a:r>
              <a:rPr lang="de-DE" dirty="0">
                <a:solidFill>
                  <a:prstClr val="black"/>
                </a:solidFill>
              </a:rPr>
              <a:t>, 24.12.2015</a:t>
            </a:r>
          </a:p>
        </p:txBody>
      </p:sp>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73</a:t>
            </a:fld>
            <a:endParaRPr lang="de-DE">
              <a:solidFill>
                <a:prstClr val="black">
                  <a:tint val="75000"/>
                </a:prstClr>
              </a:solidFill>
            </a:endParaRPr>
          </a:p>
        </p:txBody>
      </p:sp>
    </p:spTree>
    <p:extLst>
      <p:ext uri="{BB962C8B-B14F-4D97-AF65-F5344CB8AC3E}">
        <p14:creationId xmlns:p14="http://schemas.microsoft.com/office/powerpoint/2010/main" val="27390687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ICT0007"/>
          <p:cNvPicPr>
            <a:picLocks noGrp="1" noChangeAspect="1" noChangeArrowheads="1"/>
          </p:cNvPicPr>
          <p:nvPr>
            <p:ph idx="1"/>
          </p:nvPr>
        </p:nvPicPr>
        <p:blipFill>
          <a:blip r:embed="rId2"/>
          <a:srcRect/>
          <a:stretch>
            <a:fillRect/>
          </a:stretch>
        </p:blipFill>
        <p:spPr>
          <a:xfrm>
            <a:off x="0" y="0"/>
            <a:ext cx="9144000" cy="6858000"/>
          </a:xfrm>
          <a:noFill/>
          <a:ln/>
        </p:spPr>
      </p:pic>
      <p:sp>
        <p:nvSpPr>
          <p:cNvPr id="49155" name="Text Box 3"/>
          <p:cNvSpPr txBox="1">
            <a:spLocks noChangeArrowheads="1"/>
          </p:cNvSpPr>
          <p:nvPr/>
        </p:nvSpPr>
        <p:spPr bwMode="auto">
          <a:xfrm rot="5400000">
            <a:off x="7959725" y="1992313"/>
            <a:ext cx="2124075" cy="244475"/>
          </a:xfrm>
          <a:prstGeom prst="rect">
            <a:avLst/>
          </a:prstGeom>
          <a:noFill/>
          <a:ln w="9525">
            <a:noFill/>
            <a:miter lim="800000"/>
            <a:headEnd/>
            <a:tailEnd/>
          </a:ln>
          <a:effectLst/>
        </p:spPr>
        <p:txBody>
          <a:bodyPr>
            <a:spAutoFit/>
          </a:bodyPr>
          <a:lstStyle/>
          <a:p>
            <a:pPr fontAlgn="base">
              <a:spcBef>
                <a:spcPct val="0"/>
              </a:spcBef>
              <a:spcAft>
                <a:spcPct val="0"/>
              </a:spcAft>
            </a:pPr>
            <a:r>
              <a:rPr lang="de-DE" sz="1000">
                <a:solidFill>
                  <a:srgbClr val="FFFFFF"/>
                </a:solidFill>
              </a:rPr>
              <a:t>Foto: Schumann/ Müller</a:t>
            </a:r>
            <a:endParaRPr lang="de-DE">
              <a:solidFill>
                <a:srgbClr val="FFFFFF"/>
              </a:solidFill>
            </a:endParaRPr>
          </a:p>
        </p:txBody>
      </p:sp>
      <p:sp>
        <p:nvSpPr>
          <p:cNvPr id="49156" name="Rectangle 4"/>
          <p:cNvSpPr>
            <a:spLocks noGrp="1" noChangeArrowheads="1"/>
          </p:cNvSpPr>
          <p:nvPr>
            <p:ph type="title"/>
          </p:nvPr>
        </p:nvSpPr>
        <p:spPr>
          <a:xfrm>
            <a:off x="0" y="0"/>
            <a:ext cx="9144000" cy="833438"/>
          </a:xfrm>
          <a:solidFill>
            <a:srgbClr val="FFFFCC">
              <a:alpha val="60001"/>
            </a:srgbClr>
          </a:solidFill>
          <a:ln/>
        </p:spPr>
        <p:txBody>
          <a:bodyPr lIns="83948" tIns="41974" rIns="83948" bIns="41974" anchor="t"/>
          <a:lstStyle/>
          <a:p>
            <a:pPr algn="l"/>
            <a:r>
              <a:rPr lang="de-DE" sz="3200" b="1">
                <a:solidFill>
                  <a:schemeClr val="accent2"/>
                </a:solidFill>
              </a:rPr>
              <a:t>Polyedergefüge in Verdichtungszonen</a:t>
            </a:r>
            <a:r>
              <a:rPr lang="de-DE" sz="4900" b="1">
                <a:solidFill>
                  <a:schemeClr val="accent1"/>
                </a:solidFill>
              </a:rPr>
              <a:t> </a:t>
            </a:r>
          </a:p>
        </p:txBody>
      </p:sp>
      <p:grpSp>
        <p:nvGrpSpPr>
          <p:cNvPr id="49157" name="Group 5"/>
          <p:cNvGrpSpPr>
            <a:grpSpLocks/>
          </p:cNvGrpSpPr>
          <p:nvPr/>
        </p:nvGrpSpPr>
        <p:grpSpPr bwMode="auto">
          <a:xfrm>
            <a:off x="1979613" y="4938713"/>
            <a:ext cx="2232025" cy="434975"/>
            <a:chOff x="1111" y="2930"/>
            <a:chExt cx="1406" cy="274"/>
          </a:xfrm>
        </p:grpSpPr>
        <p:sp>
          <p:nvSpPr>
            <p:cNvPr id="49158" name="Text Box 6"/>
            <p:cNvSpPr txBox="1">
              <a:spLocks noChangeArrowheads="1"/>
            </p:cNvSpPr>
            <p:nvPr/>
          </p:nvSpPr>
          <p:spPr bwMode="auto">
            <a:xfrm>
              <a:off x="1254" y="2930"/>
              <a:ext cx="1263" cy="198"/>
            </a:xfrm>
            <a:prstGeom prst="rect">
              <a:avLst/>
            </a:prstGeom>
            <a:solidFill>
              <a:schemeClr val="bg1"/>
            </a:solidFill>
            <a:ln w="9525">
              <a:solidFill>
                <a:schemeClr val="tx1"/>
              </a:solidFill>
              <a:miter lim="800000"/>
              <a:headEnd/>
              <a:tailEnd/>
            </a:ln>
            <a:effectLst/>
          </p:spPr>
          <p:txBody>
            <a:bodyPr wrap="none">
              <a:spAutoFit/>
            </a:bodyPr>
            <a:lstStyle/>
            <a:p>
              <a:pPr eaLnBrk="0" fontAlgn="base" hangingPunct="0">
                <a:spcBef>
                  <a:spcPct val="0"/>
                </a:spcBef>
                <a:spcAft>
                  <a:spcPct val="0"/>
                </a:spcAft>
              </a:pPr>
              <a:r>
                <a:rPr lang="de-DE" sz="1400" b="1">
                  <a:solidFill>
                    <a:srgbClr val="000000"/>
                  </a:solidFill>
                </a:rPr>
                <a:t>Wurzeln nur in Fugen</a:t>
              </a:r>
            </a:p>
          </p:txBody>
        </p:sp>
        <p:sp>
          <p:nvSpPr>
            <p:cNvPr id="49159" name="AutoShape 7"/>
            <p:cNvSpPr>
              <a:spLocks noChangeArrowheads="1"/>
            </p:cNvSpPr>
            <p:nvPr/>
          </p:nvSpPr>
          <p:spPr bwMode="auto">
            <a:xfrm rot="-1641534">
              <a:off x="1111" y="2931"/>
              <a:ext cx="143" cy="273"/>
            </a:xfrm>
            <a:prstGeom prst="upArrow">
              <a:avLst>
                <a:gd name="adj1" fmla="val 50000"/>
                <a:gd name="adj2" fmla="val 47727"/>
              </a:avLst>
            </a:prstGeom>
            <a:solidFill>
              <a:schemeClr val="bg1"/>
            </a:solidFill>
            <a:ln w="9525">
              <a:solidFill>
                <a:schemeClr val="tx1"/>
              </a:solidFill>
              <a:miter lim="800000"/>
              <a:headEnd/>
              <a:tailEnd/>
            </a:ln>
            <a:effectLst/>
          </p:spPr>
          <p:txBody>
            <a:bodyPr wrap="none" anchor="ctr"/>
            <a:lstStyle/>
            <a:p>
              <a:pPr fontAlgn="base">
                <a:spcBef>
                  <a:spcPct val="0"/>
                </a:spcBef>
                <a:spcAft>
                  <a:spcPct val="0"/>
                </a:spcAft>
              </a:pPr>
              <a:endParaRPr lang="de-DE">
                <a:solidFill>
                  <a:srgbClr val="000000"/>
                </a:solidFill>
              </a:endParaRPr>
            </a:p>
          </p:txBody>
        </p:sp>
      </p:grpSp>
      <p:sp>
        <p:nvSpPr>
          <p:cNvPr id="49162" name="Oval 10"/>
          <p:cNvSpPr>
            <a:spLocks noChangeArrowheads="1"/>
          </p:cNvSpPr>
          <p:nvPr/>
        </p:nvSpPr>
        <p:spPr bwMode="auto">
          <a:xfrm>
            <a:off x="8388350" y="1196975"/>
            <a:ext cx="360363" cy="360363"/>
          </a:xfrm>
          <a:prstGeom prst="ellipse">
            <a:avLst/>
          </a:prstGeom>
          <a:solidFill>
            <a:srgbClr val="FF0000"/>
          </a:solidFill>
          <a:ln w="9525">
            <a:noFill/>
            <a:round/>
            <a:headEnd/>
            <a:tailEnd/>
          </a:ln>
          <a:effectLst/>
        </p:spPr>
        <p:txBody>
          <a:bodyPr wrap="none" anchor="ctr"/>
          <a:lstStyle/>
          <a:p>
            <a:pPr fontAlgn="base">
              <a:spcBef>
                <a:spcPct val="0"/>
              </a:spcBef>
              <a:spcAft>
                <a:spcPct val="0"/>
              </a:spcAft>
            </a:pPr>
            <a:endParaRPr lang="de-DE">
              <a:solidFill>
                <a:srgbClr val="000000"/>
              </a:solidFill>
            </a:endParaRPr>
          </a:p>
        </p:txBody>
      </p:sp>
      <p:sp>
        <p:nvSpPr>
          <p:cNvPr id="2" name="Foliennummernplatzhalter 1"/>
          <p:cNvSpPr>
            <a:spLocks noGrp="1"/>
          </p:cNvSpPr>
          <p:nvPr>
            <p:ph type="sldNum" sz="quarter" idx="12"/>
          </p:nvPr>
        </p:nvSpPr>
        <p:spPr/>
        <p:txBody>
          <a:bodyPr/>
          <a:lstStyle/>
          <a:p>
            <a:fld id="{129A09B2-49C2-4636-85BC-90B334E334E7}" type="slidenum">
              <a:rPr lang="de-DE" smtClean="0">
                <a:solidFill>
                  <a:srgbClr val="000000"/>
                </a:solidFill>
              </a:rPr>
              <a:pPr/>
              <a:t>74</a:t>
            </a:fld>
            <a:endParaRPr lang="de-DE">
              <a:solidFill>
                <a:srgbClr val="000000"/>
              </a:solidFill>
            </a:endParaRPr>
          </a:p>
        </p:txBody>
      </p:sp>
    </p:spTree>
    <p:extLst>
      <p:ext uri="{BB962C8B-B14F-4D97-AF65-F5344CB8AC3E}">
        <p14:creationId xmlns:p14="http://schemas.microsoft.com/office/powerpoint/2010/main" val="3656926693"/>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feld 1"/>
          <p:cNvSpPr txBox="1"/>
          <p:nvPr/>
        </p:nvSpPr>
        <p:spPr>
          <a:xfrm>
            <a:off x="5698615" y="6237312"/>
            <a:ext cx="3432606" cy="646331"/>
          </a:xfrm>
          <a:prstGeom prst="rect">
            <a:avLst/>
          </a:prstGeom>
          <a:solidFill>
            <a:schemeClr val="bg1"/>
          </a:solidFill>
        </p:spPr>
        <p:txBody>
          <a:bodyPr wrap="none" rtlCol="0">
            <a:spAutoFit/>
          </a:bodyPr>
          <a:lstStyle/>
          <a:p>
            <a:r>
              <a:rPr lang="de-DE" dirty="0">
                <a:solidFill>
                  <a:prstClr val="black"/>
                </a:solidFill>
              </a:rPr>
              <a:t>Krummhörn-</a:t>
            </a:r>
            <a:r>
              <a:rPr lang="de-DE" dirty="0" err="1">
                <a:solidFill>
                  <a:prstClr val="black"/>
                </a:solidFill>
              </a:rPr>
              <a:t>Wolzeten</a:t>
            </a:r>
            <a:r>
              <a:rPr lang="de-DE" dirty="0">
                <a:solidFill>
                  <a:prstClr val="black"/>
                </a:solidFill>
              </a:rPr>
              <a:t>, </a:t>
            </a:r>
            <a:r>
              <a:rPr lang="de-DE" dirty="0" smtClean="0">
                <a:solidFill>
                  <a:prstClr val="black"/>
                </a:solidFill>
              </a:rPr>
              <a:t>24.12.2015</a:t>
            </a:r>
          </a:p>
          <a:p>
            <a:endParaRPr lang="de-DE" dirty="0">
              <a:solidFill>
                <a:prstClr val="black"/>
              </a:solidFill>
            </a:endParaRPr>
          </a:p>
        </p:txBody>
      </p:sp>
      <p:sp>
        <p:nvSpPr>
          <p:cNvPr id="3" name="Foliennummernplatzhalter 2"/>
          <p:cNvSpPr>
            <a:spLocks noGrp="1"/>
          </p:cNvSpPr>
          <p:nvPr>
            <p:ph type="sldNum" sz="quarter" idx="12"/>
          </p:nvPr>
        </p:nvSpPr>
        <p:spPr/>
        <p:txBody>
          <a:bodyPr/>
          <a:lstStyle/>
          <a:p>
            <a:fld id="{4DA39C49-B736-40B8-A951-CCEB03AB7060}" type="slidenum">
              <a:rPr lang="de-DE" smtClean="0">
                <a:solidFill>
                  <a:prstClr val="black">
                    <a:tint val="75000"/>
                  </a:prstClr>
                </a:solidFill>
              </a:rPr>
              <a:pPr/>
              <a:t>75</a:t>
            </a:fld>
            <a:endParaRPr lang="de-DE">
              <a:solidFill>
                <a:prstClr val="black">
                  <a:tint val="75000"/>
                </a:prstClr>
              </a:solidFill>
            </a:endParaRPr>
          </a:p>
        </p:txBody>
      </p:sp>
    </p:spTree>
    <p:extLst>
      <p:ext uri="{BB962C8B-B14F-4D97-AF65-F5344CB8AC3E}">
        <p14:creationId xmlns:p14="http://schemas.microsoft.com/office/powerpoint/2010/main" val="979950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498" y="1931026"/>
            <a:ext cx="9036496" cy="5909310"/>
          </a:xfrm>
          <a:prstGeom prst="rect">
            <a:avLst/>
          </a:prstGeom>
          <a:noFill/>
        </p:spPr>
        <p:txBody>
          <a:bodyPr wrap="square" rtlCol="0">
            <a:spAutoFit/>
          </a:bodyPr>
          <a:lstStyle/>
          <a:p>
            <a:r>
              <a:rPr lang="de-DE" dirty="0">
                <a:solidFill>
                  <a:srgbClr val="0000FF"/>
                </a:solidFill>
              </a:rPr>
              <a:t>_____________________________________________________________________________</a:t>
            </a:r>
          </a:p>
          <a:p>
            <a:r>
              <a:rPr lang="de-DE" dirty="0">
                <a:solidFill>
                  <a:prstClr val="black"/>
                </a:solidFill>
              </a:rPr>
              <a:t>			</a:t>
            </a:r>
            <a:r>
              <a:rPr lang="de-DE" dirty="0">
                <a:solidFill>
                  <a:srgbClr val="0000FF"/>
                </a:solidFill>
              </a:rPr>
              <a:t>Feinaggregat-	Grobaggregat-	Verdichtetes Gefüge </a:t>
            </a:r>
          </a:p>
          <a:p>
            <a:endParaRPr lang="de-DE" dirty="0">
              <a:solidFill>
                <a:srgbClr val="0000FF"/>
              </a:solidFill>
            </a:endParaRPr>
          </a:p>
          <a:p>
            <a:r>
              <a:rPr lang="de-DE" dirty="0">
                <a:solidFill>
                  <a:srgbClr val="993300"/>
                </a:solidFill>
              </a:rPr>
              <a:t>Lagerungsdichte, g/cm</a:t>
            </a:r>
            <a:r>
              <a:rPr lang="de-DE" baseline="30000" dirty="0">
                <a:solidFill>
                  <a:srgbClr val="993300"/>
                </a:solidFill>
              </a:rPr>
              <a:t>3	  	</a:t>
            </a:r>
            <a:r>
              <a:rPr lang="de-DE" dirty="0">
                <a:solidFill>
                  <a:srgbClr val="993300"/>
                </a:solidFill>
              </a:rPr>
              <a:t>1,30		1,34		1,44</a:t>
            </a:r>
          </a:p>
          <a:p>
            <a:r>
              <a:rPr lang="de-DE" dirty="0">
                <a:solidFill>
                  <a:srgbClr val="993300"/>
                </a:solidFill>
              </a:rPr>
              <a:t>Weite Grobporen, &gt;50 µm		21		18		6	</a:t>
            </a:r>
            <a:r>
              <a:rPr lang="de-DE" dirty="0">
                <a:solidFill>
                  <a:srgbClr val="0000FF"/>
                </a:solidFill>
              </a:rPr>
              <a:t>		</a:t>
            </a:r>
          </a:p>
          <a:p>
            <a:r>
              <a:rPr lang="de-DE" dirty="0">
                <a:solidFill>
                  <a:srgbClr val="0000FF"/>
                </a:solidFill>
              </a:rPr>
              <a:t>Sprossmasse, g TM/Gefäß		55		45*		38*</a:t>
            </a:r>
          </a:p>
          <a:p>
            <a:endParaRPr lang="de-DE" dirty="0">
              <a:solidFill>
                <a:srgbClr val="0000FF"/>
              </a:solidFill>
            </a:endParaRPr>
          </a:p>
          <a:p>
            <a:r>
              <a:rPr lang="de-DE" dirty="0">
                <a:solidFill>
                  <a:srgbClr val="0000FF"/>
                </a:solidFill>
              </a:rPr>
              <a:t>P-Konzentration, mg P/g Spross-TM	4,6		3,7*		3,3*</a:t>
            </a:r>
          </a:p>
          <a:p>
            <a:endParaRPr lang="de-DE" dirty="0">
              <a:solidFill>
                <a:srgbClr val="0000FF"/>
              </a:solidFill>
            </a:endParaRPr>
          </a:p>
          <a:p>
            <a:r>
              <a:rPr lang="de-DE" dirty="0">
                <a:solidFill>
                  <a:srgbClr val="0000FF"/>
                </a:solidFill>
              </a:rPr>
              <a:t>Wurzellänge, m/Gefäß		397		316*		301*</a:t>
            </a:r>
          </a:p>
          <a:p>
            <a:endParaRPr lang="de-DE" dirty="0">
              <a:solidFill>
                <a:srgbClr val="0000FF"/>
              </a:solidFill>
            </a:endParaRPr>
          </a:p>
          <a:p>
            <a:r>
              <a:rPr lang="de-DE" dirty="0">
                <a:solidFill>
                  <a:srgbClr val="0000FF"/>
                </a:solidFill>
              </a:rPr>
              <a:t>Wurzeldurchmesser, mm		0,69		0,46*		0,49*</a:t>
            </a:r>
          </a:p>
          <a:p>
            <a:endParaRPr lang="de-DE" dirty="0">
              <a:solidFill>
                <a:srgbClr val="0000FF"/>
              </a:solidFill>
            </a:endParaRPr>
          </a:p>
          <a:p>
            <a:r>
              <a:rPr lang="de-DE" dirty="0">
                <a:solidFill>
                  <a:srgbClr val="0000FF"/>
                </a:solidFill>
              </a:rPr>
              <a:t>Wurzelhaarlänge, mm		0,41		0,23		0,24</a:t>
            </a:r>
          </a:p>
          <a:p>
            <a:endParaRPr lang="de-DE" dirty="0">
              <a:solidFill>
                <a:srgbClr val="0000FF"/>
              </a:solidFill>
            </a:endParaRPr>
          </a:p>
          <a:p>
            <a:r>
              <a:rPr lang="de-DE" dirty="0">
                <a:solidFill>
                  <a:srgbClr val="0000FF"/>
                </a:solidFill>
              </a:rPr>
              <a:t>Wurzeloberfläche, m</a:t>
            </a:r>
            <a:r>
              <a:rPr lang="de-DE" baseline="30000" dirty="0">
                <a:solidFill>
                  <a:srgbClr val="0000FF"/>
                </a:solidFill>
              </a:rPr>
              <a:t>2</a:t>
            </a:r>
            <a:r>
              <a:rPr lang="de-DE" dirty="0">
                <a:solidFill>
                  <a:srgbClr val="0000FF"/>
                </a:solidFill>
              </a:rPr>
              <a:t>/Gefäß		0,74		0,46*		0,46* </a:t>
            </a:r>
          </a:p>
          <a:p>
            <a:r>
              <a:rPr lang="de-DE" dirty="0">
                <a:solidFill>
                  <a:srgbClr val="0000FF"/>
                </a:solidFill>
              </a:rPr>
              <a:t>_____________________________________________________________________________</a:t>
            </a:r>
          </a:p>
          <a:p>
            <a:r>
              <a:rPr lang="de-DE" dirty="0">
                <a:solidFill>
                  <a:srgbClr val="0000FF"/>
                </a:solidFill>
              </a:rPr>
              <a:t> </a:t>
            </a:r>
          </a:p>
          <a:p>
            <a:endParaRPr lang="de-DE" dirty="0">
              <a:solidFill>
                <a:prstClr val="black"/>
              </a:solidFill>
            </a:endParaRPr>
          </a:p>
          <a:p>
            <a:endParaRPr lang="de-DE" dirty="0">
              <a:solidFill>
                <a:prstClr val="black"/>
              </a:solidFill>
            </a:endParaRPr>
          </a:p>
        </p:txBody>
      </p:sp>
      <p:sp>
        <p:nvSpPr>
          <p:cNvPr id="3" name="Textfeld 2"/>
          <p:cNvSpPr txBox="1"/>
          <p:nvPr/>
        </p:nvSpPr>
        <p:spPr>
          <a:xfrm>
            <a:off x="251520" y="332656"/>
            <a:ext cx="8424936" cy="1569660"/>
          </a:xfrm>
          <a:prstGeom prst="rect">
            <a:avLst/>
          </a:prstGeom>
          <a:noFill/>
        </p:spPr>
        <p:txBody>
          <a:bodyPr wrap="square" rtlCol="0">
            <a:spAutoFit/>
          </a:bodyPr>
          <a:lstStyle/>
          <a:p>
            <a:r>
              <a:rPr lang="de-DE" sz="2400" dirty="0">
                <a:solidFill>
                  <a:srgbClr val="0000FF"/>
                </a:solidFill>
              </a:rPr>
              <a:t>Einfluss der Bodenstruktur auf Wachstum, P-Konzentration und Wurzelmorphologie von Sommerweizen zum Zeitpunkt des Schossens. Gefäßversuch mit einem Alluvium: 33% Ton, 6,3 mg CAL-P/100 g Boden, pH: 6,5 (</a:t>
            </a:r>
            <a:r>
              <a:rPr lang="de-DE" sz="2400" dirty="0" err="1">
                <a:solidFill>
                  <a:srgbClr val="0000FF"/>
                </a:solidFill>
              </a:rPr>
              <a:t>Keita</a:t>
            </a:r>
            <a:r>
              <a:rPr lang="de-DE" sz="2400" dirty="0">
                <a:solidFill>
                  <a:srgbClr val="0000FF"/>
                </a:solidFill>
              </a:rPr>
              <a:t> u. Steffens, 1989</a:t>
            </a:r>
            <a:r>
              <a:rPr lang="de-DE" dirty="0">
                <a:solidFill>
                  <a:srgbClr val="0000FF"/>
                </a:solidFill>
              </a:rPr>
              <a:t>)</a:t>
            </a:r>
          </a:p>
        </p:txBody>
      </p:sp>
      <p:sp>
        <p:nvSpPr>
          <p:cNvPr id="4" name="Foliennummernplatzhalter 3"/>
          <p:cNvSpPr>
            <a:spLocks noGrp="1"/>
          </p:cNvSpPr>
          <p:nvPr>
            <p:ph type="sldNum" sz="quarter" idx="12"/>
          </p:nvPr>
        </p:nvSpPr>
        <p:spPr/>
        <p:txBody>
          <a:bodyPr/>
          <a:lstStyle/>
          <a:p>
            <a:fld id="{4DA39C49-B736-40B8-A951-CCEB03AB7060}" type="slidenum">
              <a:rPr lang="de-DE" smtClean="0">
                <a:solidFill>
                  <a:prstClr val="black">
                    <a:tint val="75000"/>
                  </a:prstClr>
                </a:solidFill>
              </a:rPr>
              <a:pPr/>
              <a:t>76</a:t>
            </a:fld>
            <a:endParaRPr lang="de-DE">
              <a:solidFill>
                <a:prstClr val="black">
                  <a:tint val="75000"/>
                </a:prstClr>
              </a:solidFill>
            </a:endParaRPr>
          </a:p>
        </p:txBody>
      </p:sp>
    </p:spTree>
    <p:extLst>
      <p:ext uri="{BB962C8B-B14F-4D97-AF65-F5344CB8AC3E}">
        <p14:creationId xmlns:p14="http://schemas.microsoft.com/office/powerpoint/2010/main" val="10991232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9552" y="260647"/>
            <a:ext cx="7774919" cy="707886"/>
          </a:xfrm>
          <a:prstGeom prst="rect">
            <a:avLst/>
          </a:prstGeom>
        </p:spPr>
        <p:txBody>
          <a:bodyPr wrap="square">
            <a:spAutoFit/>
          </a:bodyPr>
          <a:lstStyle/>
          <a:p>
            <a:pPr>
              <a:defRPr/>
            </a:pPr>
            <a:r>
              <a:rPr lang="de-DE" sz="2000" b="1" kern="0" dirty="0">
                <a:solidFill>
                  <a:srgbClr val="0000FF"/>
                </a:solidFill>
              </a:rPr>
              <a:t>Beziehung zwischen Wurzellänge und P-Aufnahme (Schossbeginn) und Kornertrag von Sommerweizen </a:t>
            </a:r>
            <a:r>
              <a:rPr lang="de-DE" sz="1600" b="1" kern="0" dirty="0">
                <a:solidFill>
                  <a:srgbClr val="0000FF"/>
                </a:solidFill>
              </a:rPr>
              <a:t>(KEITA u. STEFFENS, 1989) </a:t>
            </a:r>
          </a:p>
        </p:txBody>
      </p:sp>
      <p:sp>
        <p:nvSpPr>
          <p:cNvPr id="5" name="Textfeld 4"/>
          <p:cNvSpPr txBox="1"/>
          <p:nvPr/>
        </p:nvSpPr>
        <p:spPr>
          <a:xfrm>
            <a:off x="777554" y="1179168"/>
            <a:ext cx="1794081" cy="307777"/>
          </a:xfrm>
          <a:prstGeom prst="rect">
            <a:avLst/>
          </a:prstGeom>
          <a:noFill/>
        </p:spPr>
        <p:txBody>
          <a:bodyPr wrap="none" rtlCol="0">
            <a:spAutoFit/>
          </a:bodyPr>
          <a:lstStyle/>
          <a:p>
            <a:r>
              <a:rPr lang="de-DE" sz="1400" b="1" dirty="0">
                <a:solidFill>
                  <a:prstClr val="black"/>
                </a:solidFill>
                <a:latin typeface="Arial" pitchFamily="34" charset="0"/>
                <a:cs typeface="Arial" pitchFamily="34" charset="0"/>
              </a:rPr>
              <a:t>P-Aufnahme (g/m</a:t>
            </a:r>
            <a:r>
              <a:rPr lang="de-DE" sz="1400" b="1" baseline="30000" dirty="0">
                <a:solidFill>
                  <a:prstClr val="black"/>
                </a:solidFill>
                <a:latin typeface="Arial" pitchFamily="34" charset="0"/>
                <a:cs typeface="Arial" pitchFamily="34" charset="0"/>
              </a:rPr>
              <a:t>2</a:t>
            </a:r>
            <a:r>
              <a:rPr lang="de-DE" sz="1400" b="1" dirty="0">
                <a:solidFill>
                  <a:prstClr val="black"/>
                </a:solidFill>
                <a:latin typeface="Arial" pitchFamily="34" charset="0"/>
                <a:cs typeface="Arial" pitchFamily="34" charset="0"/>
              </a:rPr>
              <a:t>)</a:t>
            </a:r>
          </a:p>
        </p:txBody>
      </p:sp>
      <p:grpSp>
        <p:nvGrpSpPr>
          <p:cNvPr id="6" name="Gruppieren 5"/>
          <p:cNvGrpSpPr/>
          <p:nvPr/>
        </p:nvGrpSpPr>
        <p:grpSpPr>
          <a:xfrm>
            <a:off x="773732" y="1179168"/>
            <a:ext cx="7614692" cy="4914128"/>
            <a:chOff x="338962" y="1035152"/>
            <a:chExt cx="7614692" cy="4914128"/>
          </a:xfrm>
        </p:grpSpPr>
        <p:sp>
          <p:nvSpPr>
            <p:cNvPr id="7" name="Rechteck 6"/>
            <p:cNvSpPr/>
            <p:nvPr/>
          </p:nvSpPr>
          <p:spPr>
            <a:xfrm>
              <a:off x="899592" y="1484784"/>
              <a:ext cx="6768752" cy="3816424"/>
            </a:xfrm>
            <a:prstGeom prst="rect">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8" name="Gleichschenkliges Dreieck 7"/>
            <p:cNvSpPr/>
            <p:nvPr/>
          </p:nvSpPr>
          <p:spPr>
            <a:xfrm>
              <a:off x="1090263" y="2258210"/>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9" name="Gleichschenkliges Dreieck 8"/>
            <p:cNvSpPr/>
            <p:nvPr/>
          </p:nvSpPr>
          <p:spPr>
            <a:xfrm>
              <a:off x="1907704" y="4581128"/>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0" name="Gleichschenkliges Dreieck 9"/>
            <p:cNvSpPr/>
            <p:nvPr/>
          </p:nvSpPr>
          <p:spPr>
            <a:xfrm>
              <a:off x="2321090" y="4255772"/>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1" name="Gleichschenkliges Dreieck 10"/>
            <p:cNvSpPr/>
            <p:nvPr/>
          </p:nvSpPr>
          <p:spPr>
            <a:xfrm>
              <a:off x="2734476" y="4257104"/>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2" name="Gleichschenkliges Dreieck 11"/>
            <p:cNvSpPr/>
            <p:nvPr/>
          </p:nvSpPr>
          <p:spPr>
            <a:xfrm>
              <a:off x="2998566" y="3645024"/>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3" name="Gleichschenkliges Dreieck 12"/>
            <p:cNvSpPr/>
            <p:nvPr/>
          </p:nvSpPr>
          <p:spPr>
            <a:xfrm>
              <a:off x="3132304" y="3950410"/>
              <a:ext cx="90000" cy="90000"/>
            </a:xfrm>
            <a:prstGeom prst="triangle">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4" name="Ellipse 13"/>
            <p:cNvSpPr/>
            <p:nvPr/>
          </p:nvSpPr>
          <p:spPr>
            <a:xfrm>
              <a:off x="4005267" y="3330331"/>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5" name="Ellipse 14"/>
            <p:cNvSpPr/>
            <p:nvPr/>
          </p:nvSpPr>
          <p:spPr>
            <a:xfrm>
              <a:off x="3530536" y="4266435"/>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6" name="Ellipse 15"/>
            <p:cNvSpPr/>
            <p:nvPr/>
          </p:nvSpPr>
          <p:spPr>
            <a:xfrm>
              <a:off x="4552030" y="3186315"/>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7" name="Ellipse 16"/>
            <p:cNvSpPr/>
            <p:nvPr/>
          </p:nvSpPr>
          <p:spPr>
            <a:xfrm>
              <a:off x="4499992" y="3393008"/>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8" name="Ellipse 17"/>
            <p:cNvSpPr/>
            <p:nvPr/>
          </p:nvSpPr>
          <p:spPr>
            <a:xfrm>
              <a:off x="5021402" y="3303646"/>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19" name="Ellipse 18"/>
            <p:cNvSpPr/>
            <p:nvPr/>
          </p:nvSpPr>
          <p:spPr>
            <a:xfrm>
              <a:off x="5157395" y="2996952"/>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0" name="Raute 19"/>
            <p:cNvSpPr/>
            <p:nvPr/>
          </p:nvSpPr>
          <p:spPr>
            <a:xfrm>
              <a:off x="1080932" y="1700808"/>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1" name="Raute 20"/>
            <p:cNvSpPr/>
            <p:nvPr/>
          </p:nvSpPr>
          <p:spPr>
            <a:xfrm>
              <a:off x="6585969" y="3032968"/>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2" name="Raute 21"/>
            <p:cNvSpPr/>
            <p:nvPr/>
          </p:nvSpPr>
          <p:spPr>
            <a:xfrm>
              <a:off x="6909632" y="1926163"/>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3" name="Raute 22"/>
            <p:cNvSpPr/>
            <p:nvPr/>
          </p:nvSpPr>
          <p:spPr>
            <a:xfrm>
              <a:off x="7317274" y="1771508"/>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4" name="Raute 23"/>
            <p:cNvSpPr/>
            <p:nvPr/>
          </p:nvSpPr>
          <p:spPr>
            <a:xfrm>
              <a:off x="7189641" y="2087533"/>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5" name="Raute 24"/>
            <p:cNvSpPr/>
            <p:nvPr/>
          </p:nvSpPr>
          <p:spPr>
            <a:xfrm>
              <a:off x="7190434" y="2235600"/>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26" name="Textfeld 25"/>
            <p:cNvSpPr txBox="1"/>
            <p:nvPr/>
          </p:nvSpPr>
          <p:spPr>
            <a:xfrm>
              <a:off x="727583" y="5354554"/>
              <a:ext cx="28405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a:t>
              </a:r>
            </a:p>
          </p:txBody>
        </p:sp>
        <p:sp>
          <p:nvSpPr>
            <p:cNvPr id="27" name="Textfeld 26"/>
            <p:cNvSpPr txBox="1"/>
            <p:nvPr/>
          </p:nvSpPr>
          <p:spPr>
            <a:xfrm>
              <a:off x="1321192" y="5354554"/>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1,05</a:t>
              </a:r>
            </a:p>
          </p:txBody>
        </p:sp>
        <p:sp>
          <p:nvSpPr>
            <p:cNvPr id="28" name="Textfeld 27"/>
            <p:cNvSpPr txBox="1"/>
            <p:nvPr/>
          </p:nvSpPr>
          <p:spPr>
            <a:xfrm>
              <a:off x="2023258" y="5354554"/>
              <a:ext cx="43313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1,1</a:t>
              </a:r>
            </a:p>
          </p:txBody>
        </p:sp>
        <p:sp>
          <p:nvSpPr>
            <p:cNvPr id="29" name="Textfeld 28"/>
            <p:cNvSpPr txBox="1"/>
            <p:nvPr/>
          </p:nvSpPr>
          <p:spPr>
            <a:xfrm>
              <a:off x="2660007" y="5354554"/>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1,15</a:t>
              </a:r>
            </a:p>
          </p:txBody>
        </p:sp>
        <p:sp>
          <p:nvSpPr>
            <p:cNvPr id="30" name="Textfeld 29"/>
            <p:cNvSpPr txBox="1"/>
            <p:nvPr/>
          </p:nvSpPr>
          <p:spPr>
            <a:xfrm>
              <a:off x="3391879" y="5354554"/>
              <a:ext cx="43313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1,2</a:t>
              </a:r>
            </a:p>
          </p:txBody>
        </p:sp>
        <p:sp>
          <p:nvSpPr>
            <p:cNvPr id="31" name="Textfeld 30"/>
            <p:cNvSpPr txBox="1"/>
            <p:nvPr/>
          </p:nvSpPr>
          <p:spPr>
            <a:xfrm>
              <a:off x="4014598" y="5354554"/>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1,25</a:t>
              </a:r>
            </a:p>
          </p:txBody>
        </p:sp>
        <p:sp>
          <p:nvSpPr>
            <p:cNvPr id="32" name="Textfeld 31"/>
            <p:cNvSpPr txBox="1"/>
            <p:nvPr/>
          </p:nvSpPr>
          <p:spPr>
            <a:xfrm>
              <a:off x="4739958" y="5354554"/>
              <a:ext cx="43313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1,3</a:t>
              </a:r>
            </a:p>
          </p:txBody>
        </p:sp>
        <p:sp>
          <p:nvSpPr>
            <p:cNvPr id="33" name="Textfeld 32"/>
            <p:cNvSpPr txBox="1"/>
            <p:nvPr/>
          </p:nvSpPr>
          <p:spPr>
            <a:xfrm>
              <a:off x="5373419" y="5354554"/>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1,35</a:t>
              </a:r>
            </a:p>
          </p:txBody>
        </p:sp>
        <p:sp>
          <p:nvSpPr>
            <p:cNvPr id="34" name="Textfeld 33"/>
            <p:cNvSpPr txBox="1"/>
            <p:nvPr/>
          </p:nvSpPr>
          <p:spPr>
            <a:xfrm>
              <a:off x="6099721" y="5354554"/>
              <a:ext cx="43313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1,4</a:t>
              </a:r>
            </a:p>
          </p:txBody>
        </p:sp>
        <p:sp>
          <p:nvSpPr>
            <p:cNvPr id="35" name="Textfeld 34"/>
            <p:cNvSpPr txBox="1"/>
            <p:nvPr/>
          </p:nvSpPr>
          <p:spPr>
            <a:xfrm>
              <a:off x="6731156" y="5354554"/>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1,45</a:t>
              </a:r>
            </a:p>
          </p:txBody>
        </p:sp>
        <p:sp>
          <p:nvSpPr>
            <p:cNvPr id="36" name="Textfeld 35"/>
            <p:cNvSpPr txBox="1"/>
            <p:nvPr/>
          </p:nvSpPr>
          <p:spPr>
            <a:xfrm>
              <a:off x="7446570" y="5354554"/>
              <a:ext cx="433132"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1,5</a:t>
              </a:r>
            </a:p>
          </p:txBody>
        </p:sp>
        <p:sp>
          <p:nvSpPr>
            <p:cNvPr id="37" name="Ellipse 36"/>
            <p:cNvSpPr/>
            <p:nvPr/>
          </p:nvSpPr>
          <p:spPr>
            <a:xfrm>
              <a:off x="1080932" y="1988840"/>
              <a:ext cx="90000" cy="90000"/>
            </a:xfrm>
            <a:prstGeom prst="ellipse">
              <a:avLst/>
            </a:prstGeom>
            <a:no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38" name="Raute 37"/>
            <p:cNvSpPr/>
            <p:nvPr/>
          </p:nvSpPr>
          <p:spPr>
            <a:xfrm>
              <a:off x="6511321" y="2491588"/>
              <a:ext cx="90000" cy="90000"/>
            </a:xfrm>
            <a:prstGeom prst="diamond">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de-DE" kern="0">
                <a:solidFill>
                  <a:prstClr val="white"/>
                </a:solidFill>
              </a:endParaRPr>
            </a:p>
          </p:txBody>
        </p:sp>
        <p:sp>
          <p:nvSpPr>
            <p:cNvPr id="39" name="Textfeld 38"/>
            <p:cNvSpPr txBox="1"/>
            <p:nvPr/>
          </p:nvSpPr>
          <p:spPr>
            <a:xfrm>
              <a:off x="1152734" y="1584785"/>
              <a:ext cx="3000693" cy="338554"/>
            </a:xfrm>
            <a:prstGeom prst="rect">
              <a:avLst/>
            </a:prstGeom>
            <a:noFill/>
          </p:spPr>
          <p:txBody>
            <a:bodyPr wrap="none" rtlCol="0">
              <a:spAutoFit/>
            </a:bodyPr>
            <a:lstStyle/>
            <a:p>
              <a:pPr>
                <a:defRPr/>
              </a:pPr>
              <a:r>
                <a:rPr lang="de-DE" sz="1600" b="1" kern="0" dirty="0">
                  <a:solidFill>
                    <a:prstClr val="black"/>
                  </a:solidFill>
                </a:rPr>
                <a:t>   Feinaggregatgefüge     59 </a:t>
              </a:r>
              <a:r>
                <a:rPr lang="de-DE" sz="1600" b="1" kern="0" dirty="0" err="1">
                  <a:solidFill>
                    <a:prstClr val="black"/>
                  </a:solidFill>
                </a:rPr>
                <a:t>dt</a:t>
              </a:r>
              <a:r>
                <a:rPr lang="de-DE" sz="1600" b="1" kern="0" dirty="0">
                  <a:solidFill>
                    <a:prstClr val="black"/>
                  </a:solidFill>
                </a:rPr>
                <a:t>/ha</a:t>
              </a:r>
            </a:p>
          </p:txBody>
        </p:sp>
        <p:sp>
          <p:nvSpPr>
            <p:cNvPr id="40" name="Textfeld 39"/>
            <p:cNvSpPr txBox="1"/>
            <p:nvPr/>
          </p:nvSpPr>
          <p:spPr>
            <a:xfrm>
              <a:off x="1140969" y="1879508"/>
              <a:ext cx="2977162" cy="338554"/>
            </a:xfrm>
            <a:prstGeom prst="rect">
              <a:avLst/>
            </a:prstGeom>
            <a:noFill/>
          </p:spPr>
          <p:txBody>
            <a:bodyPr wrap="none" rtlCol="0">
              <a:spAutoFit/>
            </a:bodyPr>
            <a:lstStyle/>
            <a:p>
              <a:pPr>
                <a:defRPr/>
              </a:pPr>
              <a:r>
                <a:rPr lang="de-DE" sz="1600" b="1" kern="0" dirty="0">
                  <a:solidFill>
                    <a:prstClr val="black"/>
                  </a:solidFill>
                </a:rPr>
                <a:t>   Grobaggregatgefüge    50 </a:t>
              </a:r>
              <a:r>
                <a:rPr lang="de-DE" sz="1600" b="1" kern="0" dirty="0" err="1">
                  <a:solidFill>
                    <a:prstClr val="black"/>
                  </a:solidFill>
                </a:rPr>
                <a:t>dt</a:t>
              </a:r>
              <a:r>
                <a:rPr lang="de-DE" sz="1600" b="1" kern="0" dirty="0">
                  <a:solidFill>
                    <a:prstClr val="black"/>
                  </a:solidFill>
                </a:rPr>
                <a:t>/ha</a:t>
              </a:r>
            </a:p>
          </p:txBody>
        </p:sp>
        <p:sp>
          <p:nvSpPr>
            <p:cNvPr id="41" name="Textfeld 40"/>
            <p:cNvSpPr txBox="1"/>
            <p:nvPr/>
          </p:nvSpPr>
          <p:spPr>
            <a:xfrm>
              <a:off x="1172066" y="2150440"/>
              <a:ext cx="2961708" cy="338554"/>
            </a:xfrm>
            <a:prstGeom prst="rect">
              <a:avLst/>
            </a:prstGeom>
            <a:noFill/>
          </p:spPr>
          <p:txBody>
            <a:bodyPr wrap="none" rtlCol="0">
              <a:spAutoFit/>
            </a:bodyPr>
            <a:lstStyle/>
            <a:p>
              <a:pPr>
                <a:defRPr/>
              </a:pPr>
              <a:r>
                <a:rPr lang="de-DE" sz="1600" b="1" kern="0" dirty="0">
                  <a:solidFill>
                    <a:prstClr val="black"/>
                  </a:solidFill>
                </a:rPr>
                <a:t>   verdichtetes Gefüge    51 </a:t>
              </a:r>
              <a:r>
                <a:rPr lang="de-DE" sz="1600" b="1" kern="0" dirty="0" err="1">
                  <a:solidFill>
                    <a:prstClr val="black"/>
                  </a:solidFill>
                </a:rPr>
                <a:t>dt</a:t>
              </a:r>
              <a:r>
                <a:rPr lang="de-DE" sz="1600" b="1" kern="0" dirty="0">
                  <a:solidFill>
                    <a:prstClr val="black"/>
                  </a:solidFill>
                </a:rPr>
                <a:t>/ha</a:t>
              </a:r>
            </a:p>
          </p:txBody>
        </p:sp>
        <p:sp>
          <p:nvSpPr>
            <p:cNvPr id="42" name="Textfeld 41"/>
            <p:cNvSpPr txBox="1"/>
            <p:nvPr/>
          </p:nvSpPr>
          <p:spPr>
            <a:xfrm>
              <a:off x="6012160" y="5641503"/>
              <a:ext cx="1941494"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Wurzellänge (km/m</a:t>
              </a:r>
              <a:r>
                <a:rPr lang="de-DE" sz="1400" b="1" kern="0" baseline="30000" dirty="0">
                  <a:solidFill>
                    <a:prstClr val="black"/>
                  </a:solidFill>
                  <a:latin typeface="Arial" pitchFamily="34" charset="0"/>
                  <a:cs typeface="Arial" pitchFamily="34" charset="0"/>
                </a:rPr>
                <a:t>2</a:t>
              </a:r>
              <a:r>
                <a:rPr lang="de-DE" sz="1400" b="1" kern="0" dirty="0">
                  <a:solidFill>
                    <a:prstClr val="black"/>
                  </a:solidFill>
                  <a:latin typeface="Arial" pitchFamily="34" charset="0"/>
                  <a:cs typeface="Arial" pitchFamily="34" charset="0"/>
                </a:rPr>
                <a:t>)</a:t>
              </a:r>
            </a:p>
          </p:txBody>
        </p:sp>
        <p:sp>
          <p:nvSpPr>
            <p:cNvPr id="43" name="Textfeld 42"/>
            <p:cNvSpPr txBox="1"/>
            <p:nvPr/>
          </p:nvSpPr>
          <p:spPr>
            <a:xfrm>
              <a:off x="342784" y="1035152"/>
              <a:ext cx="184731" cy="307777"/>
            </a:xfrm>
            <a:prstGeom prst="rect">
              <a:avLst/>
            </a:prstGeom>
            <a:noFill/>
          </p:spPr>
          <p:txBody>
            <a:bodyPr wrap="none" rtlCol="0">
              <a:spAutoFit/>
            </a:bodyPr>
            <a:lstStyle/>
            <a:p>
              <a:pPr>
                <a:defRPr/>
              </a:pPr>
              <a:endParaRPr lang="de-DE" sz="1400" b="1" kern="0" dirty="0">
                <a:solidFill>
                  <a:prstClr val="black"/>
                </a:solidFill>
                <a:latin typeface="Arial" pitchFamily="34" charset="0"/>
                <a:cs typeface="Arial" pitchFamily="34" charset="0"/>
              </a:endParaRPr>
            </a:p>
          </p:txBody>
        </p:sp>
        <p:cxnSp>
          <p:nvCxnSpPr>
            <p:cNvPr id="44" name="Gerade Verbindung 43"/>
            <p:cNvCxnSpPr/>
            <p:nvPr/>
          </p:nvCxnSpPr>
          <p:spPr>
            <a:xfrm>
              <a:off x="899592" y="5307558"/>
              <a:ext cx="0" cy="72000"/>
            </a:xfrm>
            <a:prstGeom prst="line">
              <a:avLst/>
            </a:prstGeom>
            <a:noFill/>
            <a:ln w="9525" cap="flat" cmpd="sng" algn="ctr">
              <a:solidFill>
                <a:sysClr val="windowText" lastClr="000000"/>
              </a:solidFill>
              <a:prstDash val="solid"/>
            </a:ln>
            <a:effectLst/>
          </p:spPr>
        </p:cxnSp>
        <p:cxnSp>
          <p:nvCxnSpPr>
            <p:cNvPr id="45" name="Gerade Verbindung 44"/>
            <p:cNvCxnSpPr/>
            <p:nvPr/>
          </p:nvCxnSpPr>
          <p:spPr>
            <a:xfrm>
              <a:off x="1600622" y="5307558"/>
              <a:ext cx="0" cy="72000"/>
            </a:xfrm>
            <a:prstGeom prst="line">
              <a:avLst/>
            </a:prstGeom>
            <a:noFill/>
            <a:ln w="9525" cap="flat" cmpd="sng" algn="ctr">
              <a:solidFill>
                <a:sysClr val="windowText" lastClr="000000"/>
              </a:solidFill>
              <a:prstDash val="solid"/>
            </a:ln>
            <a:effectLst/>
          </p:spPr>
        </p:cxnSp>
        <p:cxnSp>
          <p:nvCxnSpPr>
            <p:cNvPr id="46" name="Gerade Verbindung 45"/>
            <p:cNvCxnSpPr/>
            <p:nvPr/>
          </p:nvCxnSpPr>
          <p:spPr>
            <a:xfrm>
              <a:off x="2244502" y="5305450"/>
              <a:ext cx="0" cy="72000"/>
            </a:xfrm>
            <a:prstGeom prst="line">
              <a:avLst/>
            </a:prstGeom>
            <a:noFill/>
            <a:ln w="9525" cap="flat" cmpd="sng" algn="ctr">
              <a:solidFill>
                <a:sysClr val="windowText" lastClr="000000"/>
              </a:solidFill>
              <a:prstDash val="solid"/>
            </a:ln>
            <a:effectLst/>
          </p:spPr>
        </p:cxnSp>
        <p:cxnSp>
          <p:nvCxnSpPr>
            <p:cNvPr id="47" name="Gerade Verbindung 46"/>
            <p:cNvCxnSpPr/>
            <p:nvPr/>
          </p:nvCxnSpPr>
          <p:spPr>
            <a:xfrm>
              <a:off x="2934866" y="5301208"/>
              <a:ext cx="0" cy="72000"/>
            </a:xfrm>
            <a:prstGeom prst="line">
              <a:avLst/>
            </a:prstGeom>
            <a:noFill/>
            <a:ln w="9525" cap="flat" cmpd="sng" algn="ctr">
              <a:solidFill>
                <a:sysClr val="windowText" lastClr="000000"/>
              </a:solidFill>
              <a:prstDash val="solid"/>
            </a:ln>
            <a:effectLst/>
          </p:spPr>
        </p:cxnSp>
        <p:cxnSp>
          <p:nvCxnSpPr>
            <p:cNvPr id="48" name="Gerade Verbindung 47"/>
            <p:cNvCxnSpPr/>
            <p:nvPr/>
          </p:nvCxnSpPr>
          <p:spPr>
            <a:xfrm>
              <a:off x="3618880" y="5296966"/>
              <a:ext cx="0" cy="72000"/>
            </a:xfrm>
            <a:prstGeom prst="line">
              <a:avLst/>
            </a:prstGeom>
            <a:noFill/>
            <a:ln w="9525" cap="flat" cmpd="sng" algn="ctr">
              <a:solidFill>
                <a:sysClr val="windowText" lastClr="000000"/>
              </a:solidFill>
              <a:prstDash val="solid"/>
            </a:ln>
            <a:effectLst/>
          </p:spPr>
        </p:cxnSp>
        <p:cxnSp>
          <p:nvCxnSpPr>
            <p:cNvPr id="49" name="Gerade Verbindung 48"/>
            <p:cNvCxnSpPr/>
            <p:nvPr/>
          </p:nvCxnSpPr>
          <p:spPr>
            <a:xfrm>
              <a:off x="4302894" y="5299074"/>
              <a:ext cx="0" cy="72000"/>
            </a:xfrm>
            <a:prstGeom prst="line">
              <a:avLst/>
            </a:prstGeom>
            <a:noFill/>
            <a:ln w="9525" cap="flat" cmpd="sng" algn="ctr">
              <a:solidFill>
                <a:sysClr val="windowText" lastClr="000000"/>
              </a:solidFill>
              <a:prstDash val="solid"/>
            </a:ln>
            <a:effectLst/>
          </p:spPr>
        </p:cxnSp>
        <p:cxnSp>
          <p:nvCxnSpPr>
            <p:cNvPr id="50" name="Gerade Verbindung 49"/>
            <p:cNvCxnSpPr/>
            <p:nvPr/>
          </p:nvCxnSpPr>
          <p:spPr>
            <a:xfrm>
              <a:off x="4961508" y="5294832"/>
              <a:ext cx="0" cy="72000"/>
            </a:xfrm>
            <a:prstGeom prst="line">
              <a:avLst/>
            </a:prstGeom>
            <a:noFill/>
            <a:ln w="9525" cap="flat" cmpd="sng" algn="ctr">
              <a:solidFill>
                <a:sysClr val="windowText" lastClr="000000"/>
              </a:solidFill>
              <a:prstDash val="solid"/>
            </a:ln>
            <a:effectLst/>
          </p:spPr>
        </p:cxnSp>
        <p:cxnSp>
          <p:nvCxnSpPr>
            <p:cNvPr id="51" name="Gerade Verbindung 50"/>
            <p:cNvCxnSpPr/>
            <p:nvPr/>
          </p:nvCxnSpPr>
          <p:spPr>
            <a:xfrm>
              <a:off x="5626472" y="5296940"/>
              <a:ext cx="0" cy="72000"/>
            </a:xfrm>
            <a:prstGeom prst="line">
              <a:avLst/>
            </a:prstGeom>
            <a:noFill/>
            <a:ln w="9525" cap="flat" cmpd="sng" algn="ctr">
              <a:solidFill>
                <a:sysClr val="windowText" lastClr="000000"/>
              </a:solidFill>
              <a:prstDash val="solid"/>
            </a:ln>
            <a:effectLst/>
          </p:spPr>
        </p:cxnSp>
        <p:cxnSp>
          <p:nvCxnSpPr>
            <p:cNvPr id="52" name="Gerade Verbindung 51"/>
            <p:cNvCxnSpPr/>
            <p:nvPr/>
          </p:nvCxnSpPr>
          <p:spPr>
            <a:xfrm>
              <a:off x="6297786" y="5305398"/>
              <a:ext cx="0" cy="72000"/>
            </a:xfrm>
            <a:prstGeom prst="line">
              <a:avLst/>
            </a:prstGeom>
            <a:noFill/>
            <a:ln w="9525" cap="flat" cmpd="sng" algn="ctr">
              <a:solidFill>
                <a:sysClr val="windowText" lastClr="000000"/>
              </a:solidFill>
              <a:prstDash val="solid"/>
            </a:ln>
            <a:effectLst/>
          </p:spPr>
        </p:cxnSp>
        <p:cxnSp>
          <p:nvCxnSpPr>
            <p:cNvPr id="53" name="Gerade Verbindung 52"/>
            <p:cNvCxnSpPr/>
            <p:nvPr/>
          </p:nvCxnSpPr>
          <p:spPr>
            <a:xfrm>
              <a:off x="6986364" y="5301208"/>
              <a:ext cx="0" cy="72000"/>
            </a:xfrm>
            <a:prstGeom prst="line">
              <a:avLst/>
            </a:prstGeom>
            <a:noFill/>
            <a:ln w="9525" cap="flat" cmpd="sng" algn="ctr">
              <a:solidFill>
                <a:sysClr val="windowText" lastClr="000000"/>
              </a:solidFill>
              <a:prstDash val="solid"/>
            </a:ln>
            <a:effectLst/>
          </p:spPr>
        </p:cxnSp>
        <p:cxnSp>
          <p:nvCxnSpPr>
            <p:cNvPr id="54" name="Gerade Verbindung 53"/>
            <p:cNvCxnSpPr/>
            <p:nvPr/>
          </p:nvCxnSpPr>
          <p:spPr>
            <a:xfrm>
              <a:off x="7674942" y="5297018"/>
              <a:ext cx="0" cy="72000"/>
            </a:xfrm>
            <a:prstGeom prst="line">
              <a:avLst/>
            </a:prstGeom>
            <a:noFill/>
            <a:ln w="9525" cap="flat" cmpd="sng" algn="ctr">
              <a:solidFill>
                <a:sysClr val="windowText" lastClr="000000"/>
              </a:solidFill>
              <a:prstDash val="solid"/>
            </a:ln>
            <a:effectLst/>
          </p:spPr>
        </p:cxnSp>
        <p:cxnSp>
          <p:nvCxnSpPr>
            <p:cNvPr id="55" name="Gerade Verbindung 54"/>
            <p:cNvCxnSpPr/>
            <p:nvPr/>
          </p:nvCxnSpPr>
          <p:spPr>
            <a:xfrm>
              <a:off x="827584" y="5301208"/>
              <a:ext cx="72008" cy="0"/>
            </a:xfrm>
            <a:prstGeom prst="line">
              <a:avLst/>
            </a:prstGeom>
            <a:noFill/>
            <a:ln w="9525" cap="flat" cmpd="sng" algn="ctr">
              <a:solidFill>
                <a:sysClr val="windowText" lastClr="000000"/>
              </a:solidFill>
              <a:prstDash val="solid"/>
            </a:ln>
            <a:effectLst/>
          </p:spPr>
        </p:cxnSp>
        <p:cxnSp>
          <p:nvCxnSpPr>
            <p:cNvPr id="56" name="Gerade Verbindung 55"/>
            <p:cNvCxnSpPr/>
            <p:nvPr/>
          </p:nvCxnSpPr>
          <p:spPr>
            <a:xfrm>
              <a:off x="827584" y="4365104"/>
              <a:ext cx="72008" cy="0"/>
            </a:xfrm>
            <a:prstGeom prst="line">
              <a:avLst/>
            </a:prstGeom>
            <a:noFill/>
            <a:ln w="9525" cap="flat" cmpd="sng" algn="ctr">
              <a:solidFill>
                <a:sysClr val="windowText" lastClr="000000"/>
              </a:solidFill>
              <a:prstDash val="solid"/>
            </a:ln>
            <a:effectLst/>
          </p:spPr>
        </p:cxnSp>
        <p:cxnSp>
          <p:nvCxnSpPr>
            <p:cNvPr id="57" name="Gerade Verbindung 56"/>
            <p:cNvCxnSpPr/>
            <p:nvPr/>
          </p:nvCxnSpPr>
          <p:spPr>
            <a:xfrm>
              <a:off x="827584" y="3416300"/>
              <a:ext cx="72008" cy="0"/>
            </a:xfrm>
            <a:prstGeom prst="line">
              <a:avLst/>
            </a:prstGeom>
            <a:noFill/>
            <a:ln w="9525" cap="flat" cmpd="sng" algn="ctr">
              <a:solidFill>
                <a:sysClr val="windowText" lastClr="000000"/>
              </a:solidFill>
              <a:prstDash val="solid"/>
            </a:ln>
            <a:effectLst/>
          </p:spPr>
        </p:cxnSp>
        <p:cxnSp>
          <p:nvCxnSpPr>
            <p:cNvPr id="58" name="Gerade Verbindung 57"/>
            <p:cNvCxnSpPr/>
            <p:nvPr/>
          </p:nvCxnSpPr>
          <p:spPr>
            <a:xfrm>
              <a:off x="827584" y="2433588"/>
              <a:ext cx="72008" cy="0"/>
            </a:xfrm>
            <a:prstGeom prst="line">
              <a:avLst/>
            </a:prstGeom>
            <a:noFill/>
            <a:ln w="9525" cap="flat" cmpd="sng" algn="ctr">
              <a:solidFill>
                <a:sysClr val="windowText" lastClr="000000"/>
              </a:solidFill>
              <a:prstDash val="solid"/>
            </a:ln>
            <a:effectLst/>
          </p:spPr>
        </p:cxnSp>
        <p:cxnSp>
          <p:nvCxnSpPr>
            <p:cNvPr id="59" name="Gerade Verbindung 58"/>
            <p:cNvCxnSpPr/>
            <p:nvPr/>
          </p:nvCxnSpPr>
          <p:spPr>
            <a:xfrm>
              <a:off x="827584" y="1484784"/>
              <a:ext cx="72008" cy="0"/>
            </a:xfrm>
            <a:prstGeom prst="line">
              <a:avLst/>
            </a:prstGeom>
            <a:noFill/>
            <a:ln w="9525" cap="flat" cmpd="sng" algn="ctr">
              <a:solidFill>
                <a:sysClr val="windowText" lastClr="000000"/>
              </a:solidFill>
              <a:prstDash val="solid"/>
            </a:ln>
            <a:effectLst/>
          </p:spPr>
        </p:cxnSp>
        <p:sp>
          <p:nvSpPr>
            <p:cNvPr id="60" name="Textfeld 59"/>
            <p:cNvSpPr txBox="1"/>
            <p:nvPr/>
          </p:nvSpPr>
          <p:spPr>
            <a:xfrm>
              <a:off x="342578" y="1340768"/>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0,22</a:t>
              </a:r>
            </a:p>
          </p:txBody>
        </p:sp>
        <p:sp>
          <p:nvSpPr>
            <p:cNvPr id="61" name="Textfeld 60"/>
            <p:cNvSpPr txBox="1"/>
            <p:nvPr/>
          </p:nvSpPr>
          <p:spPr>
            <a:xfrm>
              <a:off x="341674" y="2276177"/>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0,19</a:t>
              </a:r>
            </a:p>
          </p:txBody>
        </p:sp>
        <p:sp>
          <p:nvSpPr>
            <p:cNvPr id="62" name="Textfeld 61"/>
            <p:cNvSpPr txBox="1"/>
            <p:nvPr/>
          </p:nvSpPr>
          <p:spPr>
            <a:xfrm>
              <a:off x="340770" y="3262386"/>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0,16</a:t>
              </a:r>
            </a:p>
          </p:txBody>
        </p:sp>
        <p:sp>
          <p:nvSpPr>
            <p:cNvPr id="63" name="Textfeld 62"/>
            <p:cNvSpPr txBox="1"/>
            <p:nvPr/>
          </p:nvSpPr>
          <p:spPr>
            <a:xfrm>
              <a:off x="339866" y="4210495"/>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0,13</a:t>
              </a:r>
            </a:p>
          </p:txBody>
        </p:sp>
        <p:sp>
          <p:nvSpPr>
            <p:cNvPr id="64" name="Textfeld 63"/>
            <p:cNvSpPr txBox="1"/>
            <p:nvPr/>
          </p:nvSpPr>
          <p:spPr>
            <a:xfrm>
              <a:off x="338962" y="5143797"/>
              <a:ext cx="532518" cy="307777"/>
            </a:xfrm>
            <a:prstGeom prst="rect">
              <a:avLst/>
            </a:prstGeom>
            <a:noFill/>
          </p:spPr>
          <p:txBody>
            <a:bodyPr wrap="none" rtlCol="0">
              <a:spAutoFit/>
            </a:bodyPr>
            <a:lstStyle/>
            <a:p>
              <a:pPr>
                <a:defRPr/>
              </a:pPr>
              <a:r>
                <a:rPr lang="de-DE" sz="1400" b="1" kern="0" dirty="0">
                  <a:solidFill>
                    <a:prstClr val="black"/>
                  </a:solidFill>
                  <a:latin typeface="Arial" pitchFamily="34" charset="0"/>
                  <a:cs typeface="Arial" pitchFamily="34" charset="0"/>
                </a:rPr>
                <a:t>0,10</a:t>
              </a:r>
            </a:p>
          </p:txBody>
        </p:sp>
      </p:grpSp>
      <p:sp>
        <p:nvSpPr>
          <p:cNvPr id="2" name="Foliennummernplatzhalter 1"/>
          <p:cNvSpPr>
            <a:spLocks noGrp="1"/>
          </p:cNvSpPr>
          <p:nvPr>
            <p:ph type="sldNum" sz="quarter" idx="12"/>
          </p:nvPr>
        </p:nvSpPr>
        <p:spPr/>
        <p:txBody>
          <a:bodyPr/>
          <a:lstStyle/>
          <a:p>
            <a:fld id="{4DA39C49-B736-40B8-A951-CCEB03AB7060}" type="slidenum">
              <a:rPr lang="de-DE" smtClean="0">
                <a:solidFill>
                  <a:prstClr val="black">
                    <a:tint val="75000"/>
                  </a:prstClr>
                </a:solidFill>
              </a:rPr>
              <a:pPr/>
              <a:t>77</a:t>
            </a:fld>
            <a:endParaRPr lang="de-DE">
              <a:solidFill>
                <a:prstClr val="black">
                  <a:tint val="75000"/>
                </a:prstClr>
              </a:solidFill>
            </a:endParaRPr>
          </a:p>
        </p:txBody>
      </p:sp>
    </p:spTree>
    <p:extLst>
      <p:ext uri="{BB962C8B-B14F-4D97-AF65-F5344CB8AC3E}">
        <p14:creationId xmlns:p14="http://schemas.microsoft.com/office/powerpoint/2010/main" val="40015459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N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idx="4294967295"/>
          </p:nvPr>
        </p:nvSpPr>
        <p:spPr/>
        <p:txBody>
          <a:bodyPr/>
          <a:lstStyle/>
          <a:p>
            <a:pPr eaLnBrk="1" hangingPunct="1"/>
            <a:r>
              <a:rPr lang="de-DE" altLang="de-DE" sz="3200" b="1" smtClean="0">
                <a:solidFill>
                  <a:srgbClr val="FFFF00"/>
                </a:solidFill>
              </a:rPr>
              <a:t>Mykorrhizierung spielt für die Phosphatverfügbarkeit eine wichtige Rolle</a:t>
            </a:r>
          </a:p>
        </p:txBody>
      </p:sp>
    </p:spTree>
    <p:extLst>
      <p:ext uri="{BB962C8B-B14F-4D97-AF65-F5344CB8AC3E}">
        <p14:creationId xmlns:p14="http://schemas.microsoft.com/office/powerpoint/2010/main" val="12671961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AUT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825" y="0"/>
            <a:ext cx="5337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3" name="Rectangle 3"/>
          <p:cNvSpPr>
            <a:spLocks noGrp="1" noChangeArrowheads="1"/>
          </p:cNvSpPr>
          <p:nvPr>
            <p:ph type="title" idx="4294967295"/>
          </p:nvPr>
        </p:nvSpPr>
        <p:spPr>
          <a:xfrm>
            <a:off x="0" y="609600"/>
            <a:ext cx="4038600" cy="5638800"/>
          </a:xfrm>
        </p:spPr>
        <p:txBody>
          <a:bodyPr/>
          <a:lstStyle/>
          <a:p>
            <a:pPr eaLnBrk="1" hangingPunct="1"/>
            <a:r>
              <a:rPr lang="de-DE" altLang="de-DE" sz="3200" b="1" smtClean="0">
                <a:solidFill>
                  <a:schemeClr val="accent2"/>
                </a:solidFill>
              </a:rPr>
              <a:t>Die endotrophe Mykorrhizza spielt für landwirtschaftliche Kulturpflanzen eine wichtige Rolle </a:t>
            </a:r>
            <a:br>
              <a:rPr lang="de-DE" altLang="de-DE" sz="3200" b="1" smtClean="0">
                <a:solidFill>
                  <a:schemeClr val="accent2"/>
                </a:solidFill>
              </a:rPr>
            </a:br>
            <a:r>
              <a:rPr lang="de-DE" altLang="de-DE" sz="3200" b="1" smtClean="0">
                <a:solidFill>
                  <a:schemeClr val="accent2"/>
                </a:solidFill>
              </a:rPr>
              <a:t>Ausnahmen: Chenopodiaceen (Zuckerrübe, Spinat), Cruciferen</a:t>
            </a:r>
            <a:br>
              <a:rPr lang="de-DE" altLang="de-DE" sz="3200" b="1" smtClean="0">
                <a:solidFill>
                  <a:schemeClr val="accent2"/>
                </a:solidFill>
              </a:rPr>
            </a:br>
            <a:r>
              <a:rPr lang="de-DE" altLang="de-DE" sz="3200" b="1" smtClean="0">
                <a:solidFill>
                  <a:schemeClr val="accent2"/>
                </a:solidFill>
              </a:rPr>
              <a:t>(Raps, Senf)</a:t>
            </a:r>
          </a:p>
        </p:txBody>
      </p:sp>
    </p:spTree>
    <p:extLst>
      <p:ext uri="{BB962C8B-B14F-4D97-AF65-F5344CB8AC3E}">
        <p14:creationId xmlns:p14="http://schemas.microsoft.com/office/powerpoint/2010/main" val="3175017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204866" y="4816475"/>
            <a:ext cx="28969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de-DE" altLang="de-DE" sz="3000" dirty="0" smtClean="0">
                <a:solidFill>
                  <a:srgbClr val="000000"/>
                </a:solidFill>
              </a:rPr>
              <a:t>Organisch geb. </a:t>
            </a:r>
            <a:endParaRPr lang="de-DE" altLang="de-DE" sz="3000" dirty="0">
              <a:solidFill>
                <a:srgbClr val="000000"/>
              </a:solidFill>
            </a:endParaRPr>
          </a:p>
          <a:p>
            <a:pPr algn="ctr" fontAlgn="base">
              <a:spcBef>
                <a:spcPct val="0"/>
              </a:spcBef>
              <a:spcAft>
                <a:spcPct val="0"/>
              </a:spcAft>
              <a:buFontTx/>
              <a:buNone/>
            </a:pPr>
            <a:r>
              <a:rPr lang="de-DE" altLang="de-DE" sz="3000" dirty="0">
                <a:solidFill>
                  <a:srgbClr val="000000"/>
                </a:solidFill>
              </a:rPr>
              <a:t>Phosphate</a:t>
            </a:r>
            <a:endParaRPr lang="de-DE" altLang="de-DE" sz="2400" dirty="0">
              <a:solidFill>
                <a:srgbClr val="000000"/>
              </a:solidFill>
              <a:latin typeface="Times New Roman" pitchFamily="18" charset="0"/>
            </a:endParaRPr>
          </a:p>
        </p:txBody>
      </p:sp>
      <p:sp>
        <p:nvSpPr>
          <p:cNvPr id="89091" name="Text Box 3"/>
          <p:cNvSpPr txBox="1">
            <a:spLocks noChangeArrowheads="1"/>
          </p:cNvSpPr>
          <p:nvPr/>
        </p:nvSpPr>
        <p:spPr bwMode="auto">
          <a:xfrm>
            <a:off x="179388" y="4816475"/>
            <a:ext cx="2148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solidFill>
                  <a:srgbClr val="FF0000"/>
                </a:solidFill>
              </a:rPr>
              <a:t>Adsorbierte</a:t>
            </a:r>
            <a:endParaRPr lang="de-DE" altLang="de-DE" sz="3000" dirty="0">
              <a:solidFill>
                <a:srgbClr val="FF0000"/>
              </a:solidFill>
            </a:endParaRPr>
          </a:p>
          <a:p>
            <a:pPr fontAlgn="base">
              <a:spcBef>
                <a:spcPct val="0"/>
              </a:spcBef>
              <a:spcAft>
                <a:spcPct val="0"/>
              </a:spcAft>
              <a:buFontTx/>
              <a:buNone/>
            </a:pPr>
            <a:r>
              <a:rPr lang="de-DE" altLang="de-DE" sz="3000" dirty="0">
                <a:solidFill>
                  <a:srgbClr val="FF0000"/>
                </a:solidFill>
              </a:rPr>
              <a:t>Phosphate</a:t>
            </a:r>
            <a:endParaRPr lang="de-DE" altLang="de-DE" sz="2400" dirty="0">
              <a:solidFill>
                <a:srgbClr val="FF0000"/>
              </a:solidFill>
              <a:latin typeface="Times New Roman" pitchFamily="18" charset="0"/>
            </a:endParaRPr>
          </a:p>
        </p:txBody>
      </p:sp>
      <p:sp>
        <p:nvSpPr>
          <p:cNvPr id="89092" name="Text Box 4"/>
          <p:cNvSpPr txBox="1">
            <a:spLocks noChangeArrowheads="1"/>
          </p:cNvSpPr>
          <p:nvPr/>
        </p:nvSpPr>
        <p:spPr bwMode="auto">
          <a:xfrm>
            <a:off x="4403725" y="5965825"/>
            <a:ext cx="3121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a:solidFill>
                  <a:srgbClr val="000000"/>
                </a:solidFill>
              </a:rPr>
              <a:t>Ca-Phosphate</a:t>
            </a:r>
            <a:endParaRPr lang="de-DE" altLang="de-DE" sz="2400">
              <a:solidFill>
                <a:srgbClr val="000000"/>
              </a:solidFill>
              <a:latin typeface="Times New Roman" pitchFamily="18" charset="0"/>
            </a:endParaRPr>
          </a:p>
        </p:txBody>
      </p:sp>
      <p:grpSp>
        <p:nvGrpSpPr>
          <p:cNvPr id="89093" name="Group 5"/>
          <p:cNvGrpSpPr>
            <a:grpSpLocks/>
          </p:cNvGrpSpPr>
          <p:nvPr/>
        </p:nvGrpSpPr>
        <p:grpSpPr bwMode="auto">
          <a:xfrm>
            <a:off x="2362200" y="838200"/>
            <a:ext cx="3616325" cy="2435225"/>
            <a:chOff x="1506" y="583"/>
            <a:chExt cx="2422" cy="1678"/>
          </a:xfrm>
        </p:grpSpPr>
        <p:sp>
          <p:nvSpPr>
            <p:cNvPr id="89118" name="Freeform 6"/>
            <p:cNvSpPr>
              <a:spLocks/>
            </p:cNvSpPr>
            <p:nvPr/>
          </p:nvSpPr>
          <p:spPr bwMode="auto">
            <a:xfrm>
              <a:off x="2426" y="583"/>
              <a:ext cx="641" cy="1356"/>
            </a:xfrm>
            <a:custGeom>
              <a:avLst/>
              <a:gdLst>
                <a:gd name="T0" fmla="*/ 52 w 641"/>
                <a:gd name="T1" fmla="*/ 474 h 1356"/>
                <a:gd name="T2" fmla="*/ 13 w 641"/>
                <a:gd name="T3" fmla="*/ 682 h 1356"/>
                <a:gd name="T4" fmla="*/ 26 w 641"/>
                <a:gd name="T5" fmla="*/ 865 h 1356"/>
                <a:gd name="T6" fmla="*/ 78 w 641"/>
                <a:gd name="T7" fmla="*/ 913 h 1356"/>
                <a:gd name="T8" fmla="*/ 126 w 641"/>
                <a:gd name="T9" fmla="*/ 1105 h 1356"/>
                <a:gd name="T10" fmla="*/ 174 w 641"/>
                <a:gd name="T11" fmla="*/ 1201 h 1356"/>
                <a:gd name="T12" fmla="*/ 313 w 641"/>
                <a:gd name="T13" fmla="*/ 1348 h 1356"/>
                <a:gd name="T14" fmla="*/ 412 w 641"/>
                <a:gd name="T15" fmla="*/ 1150 h 1356"/>
                <a:gd name="T16" fmla="*/ 510 w 641"/>
                <a:gd name="T17" fmla="*/ 1057 h 1356"/>
                <a:gd name="T18" fmla="*/ 558 w 641"/>
                <a:gd name="T19" fmla="*/ 865 h 1356"/>
                <a:gd name="T20" fmla="*/ 626 w 641"/>
                <a:gd name="T21" fmla="*/ 748 h 1356"/>
                <a:gd name="T22" fmla="*/ 626 w 641"/>
                <a:gd name="T23" fmla="*/ 539 h 1356"/>
                <a:gd name="T24" fmla="*/ 534 w 641"/>
                <a:gd name="T25" fmla="*/ 369 h 1356"/>
                <a:gd name="T26" fmla="*/ 339 w 641"/>
                <a:gd name="T27" fmla="*/ 17 h 1356"/>
                <a:gd name="T28" fmla="*/ 52 w 641"/>
                <a:gd name="T29" fmla="*/ 474 h 13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1" h="1356">
                  <a:moveTo>
                    <a:pt x="52" y="474"/>
                  </a:moveTo>
                  <a:cubicBezTo>
                    <a:pt x="0" y="565"/>
                    <a:pt x="17" y="617"/>
                    <a:pt x="13" y="682"/>
                  </a:cubicBezTo>
                  <a:cubicBezTo>
                    <a:pt x="9" y="747"/>
                    <a:pt x="15" y="827"/>
                    <a:pt x="26" y="865"/>
                  </a:cubicBezTo>
                  <a:cubicBezTo>
                    <a:pt x="37" y="903"/>
                    <a:pt x="61" y="873"/>
                    <a:pt x="78" y="913"/>
                  </a:cubicBezTo>
                  <a:cubicBezTo>
                    <a:pt x="95" y="953"/>
                    <a:pt x="110" y="1057"/>
                    <a:pt x="126" y="1105"/>
                  </a:cubicBezTo>
                  <a:cubicBezTo>
                    <a:pt x="142" y="1153"/>
                    <a:pt x="143" y="1161"/>
                    <a:pt x="174" y="1201"/>
                  </a:cubicBezTo>
                  <a:cubicBezTo>
                    <a:pt x="205" y="1241"/>
                    <a:pt x="273" y="1356"/>
                    <a:pt x="313" y="1348"/>
                  </a:cubicBezTo>
                  <a:cubicBezTo>
                    <a:pt x="353" y="1340"/>
                    <a:pt x="379" y="1199"/>
                    <a:pt x="412" y="1150"/>
                  </a:cubicBezTo>
                  <a:cubicBezTo>
                    <a:pt x="445" y="1101"/>
                    <a:pt x="486" y="1104"/>
                    <a:pt x="510" y="1057"/>
                  </a:cubicBezTo>
                  <a:cubicBezTo>
                    <a:pt x="534" y="1010"/>
                    <a:pt x="539" y="916"/>
                    <a:pt x="558" y="865"/>
                  </a:cubicBezTo>
                  <a:cubicBezTo>
                    <a:pt x="577" y="814"/>
                    <a:pt x="615" y="802"/>
                    <a:pt x="626" y="748"/>
                  </a:cubicBezTo>
                  <a:cubicBezTo>
                    <a:pt x="637" y="694"/>
                    <a:pt x="641" y="602"/>
                    <a:pt x="626" y="539"/>
                  </a:cubicBezTo>
                  <a:cubicBezTo>
                    <a:pt x="611" y="476"/>
                    <a:pt x="582" y="456"/>
                    <a:pt x="534" y="369"/>
                  </a:cubicBezTo>
                  <a:cubicBezTo>
                    <a:pt x="486" y="282"/>
                    <a:pt x="419" y="0"/>
                    <a:pt x="339" y="17"/>
                  </a:cubicBezTo>
                  <a:cubicBezTo>
                    <a:pt x="259" y="34"/>
                    <a:pt x="112" y="379"/>
                    <a:pt x="52" y="474"/>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19" name="Freeform 7"/>
            <p:cNvSpPr>
              <a:spLocks/>
            </p:cNvSpPr>
            <p:nvPr/>
          </p:nvSpPr>
          <p:spPr bwMode="auto">
            <a:xfrm rot="-825038">
              <a:off x="1506" y="1680"/>
              <a:ext cx="1215" cy="581"/>
            </a:xfrm>
            <a:custGeom>
              <a:avLst/>
              <a:gdLst>
                <a:gd name="T0" fmla="*/ 263 w 1215"/>
                <a:gd name="T1" fmla="*/ 386 h 581"/>
                <a:gd name="T2" fmla="*/ 436 w 1215"/>
                <a:gd name="T3" fmla="*/ 454 h 581"/>
                <a:gd name="T4" fmla="*/ 544 w 1215"/>
                <a:gd name="T5" fmla="*/ 493 h 581"/>
                <a:gd name="T6" fmla="*/ 696 w 1215"/>
                <a:gd name="T7" fmla="*/ 574 h 581"/>
                <a:gd name="T8" fmla="*/ 880 w 1215"/>
                <a:gd name="T9" fmla="*/ 537 h 581"/>
                <a:gd name="T10" fmla="*/ 986 w 1215"/>
                <a:gd name="T11" fmla="*/ 517 h 581"/>
                <a:gd name="T12" fmla="*/ 1207 w 1215"/>
                <a:gd name="T13" fmla="*/ 420 h 581"/>
                <a:gd name="T14" fmla="*/ 1037 w 1215"/>
                <a:gd name="T15" fmla="*/ 245 h 581"/>
                <a:gd name="T16" fmla="*/ 939 w 1215"/>
                <a:gd name="T17" fmla="*/ 155 h 581"/>
                <a:gd name="T18" fmla="*/ 767 w 1215"/>
                <a:gd name="T19" fmla="*/ 57 h 581"/>
                <a:gd name="T20" fmla="*/ 617 w 1215"/>
                <a:gd name="T21" fmla="*/ 13 h 581"/>
                <a:gd name="T22" fmla="*/ 480 w 1215"/>
                <a:gd name="T23" fmla="*/ 11 h 581"/>
                <a:gd name="T24" fmla="*/ 311 w 1215"/>
                <a:gd name="T25" fmla="*/ 80 h 581"/>
                <a:gd name="T26" fmla="*/ 8 w 1215"/>
                <a:gd name="T27" fmla="*/ 161 h 581"/>
                <a:gd name="T28" fmla="*/ 263 w 1215"/>
                <a:gd name="T29" fmla="*/ 386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5" h="581">
                  <a:moveTo>
                    <a:pt x="263" y="386"/>
                  </a:moveTo>
                  <a:cubicBezTo>
                    <a:pt x="334" y="435"/>
                    <a:pt x="389" y="436"/>
                    <a:pt x="436" y="454"/>
                  </a:cubicBezTo>
                  <a:cubicBezTo>
                    <a:pt x="483" y="472"/>
                    <a:pt x="501" y="473"/>
                    <a:pt x="544" y="493"/>
                  </a:cubicBezTo>
                  <a:cubicBezTo>
                    <a:pt x="587" y="512"/>
                    <a:pt x="640" y="566"/>
                    <a:pt x="696" y="574"/>
                  </a:cubicBezTo>
                  <a:cubicBezTo>
                    <a:pt x="753" y="581"/>
                    <a:pt x="832" y="547"/>
                    <a:pt x="880" y="537"/>
                  </a:cubicBezTo>
                  <a:cubicBezTo>
                    <a:pt x="929" y="527"/>
                    <a:pt x="932" y="536"/>
                    <a:pt x="986" y="517"/>
                  </a:cubicBezTo>
                  <a:cubicBezTo>
                    <a:pt x="1040" y="498"/>
                    <a:pt x="1199" y="465"/>
                    <a:pt x="1207" y="420"/>
                  </a:cubicBezTo>
                  <a:cubicBezTo>
                    <a:pt x="1215" y="375"/>
                    <a:pt x="1082" y="289"/>
                    <a:pt x="1037" y="245"/>
                  </a:cubicBezTo>
                  <a:cubicBezTo>
                    <a:pt x="992" y="201"/>
                    <a:pt x="983" y="186"/>
                    <a:pt x="939" y="155"/>
                  </a:cubicBezTo>
                  <a:cubicBezTo>
                    <a:pt x="895" y="124"/>
                    <a:pt x="821" y="81"/>
                    <a:pt x="767" y="57"/>
                  </a:cubicBezTo>
                  <a:cubicBezTo>
                    <a:pt x="713" y="33"/>
                    <a:pt x="665" y="21"/>
                    <a:pt x="617" y="13"/>
                  </a:cubicBezTo>
                  <a:cubicBezTo>
                    <a:pt x="569" y="5"/>
                    <a:pt x="531" y="0"/>
                    <a:pt x="480" y="11"/>
                  </a:cubicBezTo>
                  <a:cubicBezTo>
                    <a:pt x="430" y="23"/>
                    <a:pt x="389" y="55"/>
                    <a:pt x="311" y="80"/>
                  </a:cubicBezTo>
                  <a:cubicBezTo>
                    <a:pt x="233" y="105"/>
                    <a:pt x="16" y="110"/>
                    <a:pt x="8" y="161"/>
                  </a:cubicBezTo>
                  <a:cubicBezTo>
                    <a:pt x="0" y="212"/>
                    <a:pt x="191" y="337"/>
                    <a:pt x="263" y="386"/>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sp>
          <p:nvSpPr>
            <p:cNvPr id="89120" name="Freeform 8"/>
            <p:cNvSpPr>
              <a:spLocks/>
            </p:cNvSpPr>
            <p:nvPr/>
          </p:nvSpPr>
          <p:spPr bwMode="auto">
            <a:xfrm rot="-440198">
              <a:off x="2736" y="1632"/>
              <a:ext cx="1192" cy="554"/>
            </a:xfrm>
            <a:custGeom>
              <a:avLst/>
              <a:gdLst>
                <a:gd name="T0" fmla="*/ 946 w 1192"/>
                <a:gd name="T1" fmla="*/ 191 h 554"/>
                <a:gd name="T2" fmla="*/ 826 w 1192"/>
                <a:gd name="T3" fmla="*/ 65 h 554"/>
                <a:gd name="T4" fmla="*/ 643 w 1192"/>
                <a:gd name="T5" fmla="*/ 39 h 554"/>
                <a:gd name="T6" fmla="*/ 500 w 1192"/>
                <a:gd name="T7" fmla="*/ 0 h 554"/>
                <a:gd name="T8" fmla="*/ 291 w 1192"/>
                <a:gd name="T9" fmla="*/ 39 h 554"/>
                <a:gd name="T10" fmla="*/ 208 w 1192"/>
                <a:gd name="T11" fmla="*/ 110 h 554"/>
                <a:gd name="T12" fmla="*/ 4 w 1192"/>
                <a:gd name="T13" fmla="*/ 247 h 554"/>
                <a:gd name="T14" fmla="*/ 230 w 1192"/>
                <a:gd name="T15" fmla="*/ 352 h 554"/>
                <a:gd name="T16" fmla="*/ 310 w 1192"/>
                <a:gd name="T17" fmla="*/ 461 h 554"/>
                <a:gd name="T18" fmla="*/ 495 w 1192"/>
                <a:gd name="T19" fmla="*/ 532 h 554"/>
                <a:gd name="T20" fmla="*/ 691 w 1192"/>
                <a:gd name="T21" fmla="*/ 508 h 554"/>
                <a:gd name="T22" fmla="*/ 793 w 1192"/>
                <a:gd name="T23" fmla="*/ 473 h 554"/>
                <a:gd name="T24" fmla="*/ 941 w 1192"/>
                <a:gd name="T25" fmla="*/ 440 h 554"/>
                <a:gd name="T26" fmla="*/ 1192 w 1192"/>
                <a:gd name="T27" fmla="*/ 512 h 554"/>
                <a:gd name="T28" fmla="*/ 946 w 1192"/>
                <a:gd name="T29" fmla="*/ 191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92" h="554">
                  <a:moveTo>
                    <a:pt x="946" y="191"/>
                  </a:moveTo>
                  <a:cubicBezTo>
                    <a:pt x="885" y="117"/>
                    <a:pt x="876" y="90"/>
                    <a:pt x="826" y="65"/>
                  </a:cubicBezTo>
                  <a:cubicBezTo>
                    <a:pt x="776" y="40"/>
                    <a:pt x="697" y="50"/>
                    <a:pt x="643" y="39"/>
                  </a:cubicBezTo>
                  <a:cubicBezTo>
                    <a:pt x="589" y="28"/>
                    <a:pt x="559" y="0"/>
                    <a:pt x="500" y="0"/>
                  </a:cubicBezTo>
                  <a:cubicBezTo>
                    <a:pt x="441" y="0"/>
                    <a:pt x="340" y="21"/>
                    <a:pt x="291" y="39"/>
                  </a:cubicBezTo>
                  <a:cubicBezTo>
                    <a:pt x="242" y="57"/>
                    <a:pt x="256" y="75"/>
                    <a:pt x="208" y="110"/>
                  </a:cubicBezTo>
                  <a:cubicBezTo>
                    <a:pt x="160" y="145"/>
                    <a:pt x="0" y="207"/>
                    <a:pt x="4" y="247"/>
                  </a:cubicBezTo>
                  <a:cubicBezTo>
                    <a:pt x="8" y="287"/>
                    <a:pt x="179" y="316"/>
                    <a:pt x="230" y="352"/>
                  </a:cubicBezTo>
                  <a:cubicBezTo>
                    <a:pt x="281" y="388"/>
                    <a:pt x="266" y="431"/>
                    <a:pt x="310" y="461"/>
                  </a:cubicBezTo>
                  <a:cubicBezTo>
                    <a:pt x="353" y="491"/>
                    <a:pt x="431" y="525"/>
                    <a:pt x="495" y="532"/>
                  </a:cubicBezTo>
                  <a:cubicBezTo>
                    <a:pt x="558" y="540"/>
                    <a:pt x="641" y="518"/>
                    <a:pt x="691" y="508"/>
                  </a:cubicBezTo>
                  <a:cubicBezTo>
                    <a:pt x="741" y="498"/>
                    <a:pt x="750" y="483"/>
                    <a:pt x="793" y="473"/>
                  </a:cubicBezTo>
                  <a:cubicBezTo>
                    <a:pt x="834" y="461"/>
                    <a:pt x="875" y="433"/>
                    <a:pt x="941" y="440"/>
                  </a:cubicBezTo>
                  <a:cubicBezTo>
                    <a:pt x="1007" y="447"/>
                    <a:pt x="1191" y="554"/>
                    <a:pt x="1192" y="512"/>
                  </a:cubicBezTo>
                  <a:cubicBezTo>
                    <a:pt x="1192" y="471"/>
                    <a:pt x="998" y="258"/>
                    <a:pt x="946" y="191"/>
                  </a:cubicBezTo>
                  <a:close/>
                </a:path>
              </a:pathLst>
            </a:custGeom>
            <a:solidFill>
              <a:srgbClr val="009900"/>
            </a:solidFill>
            <a:ln w="9525">
              <a:solidFill>
                <a:schemeClr val="tx1"/>
              </a:solidFill>
              <a:round/>
              <a:headEnd/>
              <a:tailEnd/>
            </a:ln>
          </p:spPr>
          <p:txBody>
            <a:bodyPr wrap="none" anchor="ctr"/>
            <a:lstStyle/>
            <a:p>
              <a:pPr fontAlgn="base">
                <a:spcBef>
                  <a:spcPct val="0"/>
                </a:spcBef>
                <a:spcAft>
                  <a:spcPct val="0"/>
                </a:spcAft>
              </a:pPr>
              <a:endParaRPr lang="de-DE">
                <a:solidFill>
                  <a:srgbClr val="000000"/>
                </a:solidFill>
              </a:endParaRPr>
            </a:p>
          </p:txBody>
        </p:sp>
      </p:grpSp>
      <p:sp>
        <p:nvSpPr>
          <p:cNvPr id="89094" name="Line 9"/>
          <p:cNvSpPr>
            <a:spLocks noChangeShapeType="1"/>
          </p:cNvSpPr>
          <p:nvPr/>
        </p:nvSpPr>
        <p:spPr bwMode="auto">
          <a:xfrm>
            <a:off x="2770188" y="3373438"/>
            <a:ext cx="2895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5" name="Freeform 10"/>
          <p:cNvSpPr>
            <a:spLocks/>
          </p:cNvSpPr>
          <p:nvPr/>
        </p:nvSpPr>
        <p:spPr bwMode="auto">
          <a:xfrm>
            <a:off x="3179763" y="3367088"/>
            <a:ext cx="1036637" cy="931862"/>
          </a:xfrm>
          <a:custGeom>
            <a:avLst/>
            <a:gdLst>
              <a:gd name="T0" fmla="*/ 2147483647 w 653"/>
              <a:gd name="T1" fmla="*/ 0 h 587"/>
              <a:gd name="T2" fmla="*/ 2147483647 w 653"/>
              <a:gd name="T3" fmla="*/ 2147483647 h 587"/>
              <a:gd name="T4" fmla="*/ 2147483647 w 653"/>
              <a:gd name="T5" fmla="*/ 2147483647 h 587"/>
              <a:gd name="T6" fmla="*/ 2147483647 w 653"/>
              <a:gd name="T7" fmla="*/ 2147483647 h 587"/>
              <a:gd name="T8" fmla="*/ 2147483647 w 653"/>
              <a:gd name="T9" fmla="*/ 2147483647 h 587"/>
              <a:gd name="T10" fmla="*/ 2147483647 w 653"/>
              <a:gd name="T11" fmla="*/ 2147483647 h 587"/>
              <a:gd name="T12" fmla="*/ 0 w 653"/>
              <a:gd name="T13" fmla="*/ 2147483647 h 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 h="587">
                <a:moveTo>
                  <a:pt x="653" y="0"/>
                </a:moveTo>
                <a:cubicBezTo>
                  <a:pt x="584" y="68"/>
                  <a:pt x="508" y="125"/>
                  <a:pt x="431" y="183"/>
                </a:cubicBezTo>
                <a:cubicBezTo>
                  <a:pt x="410" y="245"/>
                  <a:pt x="362" y="286"/>
                  <a:pt x="313" y="326"/>
                </a:cubicBezTo>
                <a:cubicBezTo>
                  <a:pt x="299" y="338"/>
                  <a:pt x="289" y="355"/>
                  <a:pt x="274" y="365"/>
                </a:cubicBezTo>
                <a:cubicBezTo>
                  <a:pt x="263" y="373"/>
                  <a:pt x="248" y="373"/>
                  <a:pt x="235" y="378"/>
                </a:cubicBezTo>
                <a:cubicBezTo>
                  <a:pt x="197" y="394"/>
                  <a:pt x="130" y="432"/>
                  <a:pt x="105" y="457"/>
                </a:cubicBezTo>
                <a:cubicBezTo>
                  <a:pt x="65" y="497"/>
                  <a:pt x="41" y="549"/>
                  <a:pt x="0" y="58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6" name="Freeform 11"/>
          <p:cNvSpPr>
            <a:spLocks/>
          </p:cNvSpPr>
          <p:nvPr/>
        </p:nvSpPr>
        <p:spPr bwMode="auto">
          <a:xfrm>
            <a:off x="4008438" y="3367088"/>
            <a:ext cx="214312" cy="1076325"/>
          </a:xfrm>
          <a:custGeom>
            <a:avLst/>
            <a:gdLst>
              <a:gd name="T0" fmla="*/ 2147483647 w 135"/>
              <a:gd name="T1" fmla="*/ 0 h 678"/>
              <a:gd name="T2" fmla="*/ 2147483647 w 135"/>
              <a:gd name="T3" fmla="*/ 2147483647 h 678"/>
              <a:gd name="T4" fmla="*/ 2147483647 w 135"/>
              <a:gd name="T5" fmla="*/ 2147483647 h 678"/>
              <a:gd name="T6" fmla="*/ 0 w 135"/>
              <a:gd name="T7" fmla="*/ 2147483647 h 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678">
                <a:moveTo>
                  <a:pt x="118" y="0"/>
                </a:moveTo>
                <a:cubicBezTo>
                  <a:pt x="135" y="120"/>
                  <a:pt x="119" y="212"/>
                  <a:pt x="52" y="313"/>
                </a:cubicBezTo>
                <a:cubicBezTo>
                  <a:pt x="31" y="419"/>
                  <a:pt x="26" y="518"/>
                  <a:pt x="13" y="626"/>
                </a:cubicBezTo>
                <a:cubicBezTo>
                  <a:pt x="11" y="644"/>
                  <a:pt x="0" y="678"/>
                  <a:pt x="0" y="67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7" name="Freeform 12"/>
          <p:cNvSpPr>
            <a:spLocks/>
          </p:cNvSpPr>
          <p:nvPr/>
        </p:nvSpPr>
        <p:spPr bwMode="auto">
          <a:xfrm>
            <a:off x="4070350" y="4071938"/>
            <a:ext cx="234950" cy="434975"/>
          </a:xfrm>
          <a:custGeom>
            <a:avLst/>
            <a:gdLst>
              <a:gd name="T0" fmla="*/ 0 w 148"/>
              <a:gd name="T1" fmla="*/ 0 h 274"/>
              <a:gd name="T2" fmla="*/ 2147483647 w 148"/>
              <a:gd name="T3" fmla="*/ 2147483647 h 274"/>
              <a:gd name="T4" fmla="*/ 2147483647 w 148"/>
              <a:gd name="T5" fmla="*/ 2147483647 h 274"/>
              <a:gd name="T6" fmla="*/ 2147483647 w 148"/>
              <a:gd name="T7" fmla="*/ 2147483647 h 274"/>
              <a:gd name="T8" fmla="*/ 2147483647 w 148"/>
              <a:gd name="T9" fmla="*/ 2147483647 h 274"/>
              <a:gd name="T10" fmla="*/ 2147483647 w 148"/>
              <a:gd name="T11" fmla="*/ 2147483647 h 274"/>
              <a:gd name="T12" fmla="*/ 2147483647 w 148"/>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74">
                <a:moveTo>
                  <a:pt x="0" y="0"/>
                </a:moveTo>
                <a:cubicBezTo>
                  <a:pt x="13" y="4"/>
                  <a:pt x="29" y="3"/>
                  <a:pt x="39" y="13"/>
                </a:cubicBezTo>
                <a:cubicBezTo>
                  <a:pt x="49" y="23"/>
                  <a:pt x="45" y="40"/>
                  <a:pt x="52" y="52"/>
                </a:cubicBezTo>
                <a:cubicBezTo>
                  <a:pt x="59" y="63"/>
                  <a:pt x="70" y="69"/>
                  <a:pt x="79" y="78"/>
                </a:cubicBezTo>
                <a:cubicBezTo>
                  <a:pt x="92" y="117"/>
                  <a:pt x="95" y="161"/>
                  <a:pt x="118" y="195"/>
                </a:cubicBezTo>
                <a:cubicBezTo>
                  <a:pt x="127" y="208"/>
                  <a:pt x="139" y="219"/>
                  <a:pt x="144" y="234"/>
                </a:cubicBezTo>
                <a:cubicBezTo>
                  <a:pt x="148" y="247"/>
                  <a:pt x="144" y="261"/>
                  <a:pt x="144" y="274"/>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8" name="Freeform 13"/>
          <p:cNvSpPr>
            <a:spLocks/>
          </p:cNvSpPr>
          <p:nvPr/>
        </p:nvSpPr>
        <p:spPr bwMode="auto">
          <a:xfrm>
            <a:off x="4216400" y="3367088"/>
            <a:ext cx="579438" cy="1035050"/>
          </a:xfrm>
          <a:custGeom>
            <a:avLst/>
            <a:gdLst>
              <a:gd name="T0" fmla="*/ 0 w 365"/>
              <a:gd name="T1" fmla="*/ 0 h 652"/>
              <a:gd name="T2" fmla="*/ 2147483647 w 365"/>
              <a:gd name="T3" fmla="*/ 2147483647 h 652"/>
              <a:gd name="T4" fmla="*/ 2147483647 w 365"/>
              <a:gd name="T5" fmla="*/ 2147483647 h 652"/>
              <a:gd name="T6" fmla="*/ 2147483647 w 365"/>
              <a:gd name="T7" fmla="*/ 2147483647 h 652"/>
              <a:gd name="T8" fmla="*/ 2147483647 w 365"/>
              <a:gd name="T9" fmla="*/ 2147483647 h 652"/>
              <a:gd name="T10" fmla="*/ 2147483647 w 365"/>
              <a:gd name="T11" fmla="*/ 2147483647 h 6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5" h="652">
                <a:moveTo>
                  <a:pt x="0" y="0"/>
                </a:moveTo>
                <a:cubicBezTo>
                  <a:pt x="25" y="102"/>
                  <a:pt x="74" y="101"/>
                  <a:pt x="130" y="157"/>
                </a:cubicBezTo>
                <a:cubicBezTo>
                  <a:pt x="196" y="223"/>
                  <a:pt x="212" y="317"/>
                  <a:pt x="234" y="404"/>
                </a:cubicBezTo>
                <a:cubicBezTo>
                  <a:pt x="252" y="477"/>
                  <a:pt x="289" y="529"/>
                  <a:pt x="313" y="600"/>
                </a:cubicBezTo>
                <a:cubicBezTo>
                  <a:pt x="317" y="613"/>
                  <a:pt x="322" y="626"/>
                  <a:pt x="326" y="639"/>
                </a:cubicBezTo>
                <a:cubicBezTo>
                  <a:pt x="330" y="652"/>
                  <a:pt x="365" y="652"/>
                  <a:pt x="365" y="65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099" name="Freeform 14"/>
          <p:cNvSpPr>
            <a:spLocks/>
          </p:cNvSpPr>
          <p:nvPr/>
        </p:nvSpPr>
        <p:spPr bwMode="auto">
          <a:xfrm>
            <a:off x="4216400" y="3387725"/>
            <a:ext cx="993775" cy="766763"/>
          </a:xfrm>
          <a:custGeom>
            <a:avLst/>
            <a:gdLst>
              <a:gd name="T0" fmla="*/ 0 w 626"/>
              <a:gd name="T1" fmla="*/ 0 h 483"/>
              <a:gd name="T2" fmla="*/ 2147483647 w 626"/>
              <a:gd name="T3" fmla="*/ 2147483647 h 483"/>
              <a:gd name="T4" fmla="*/ 2147483647 w 626"/>
              <a:gd name="T5" fmla="*/ 2147483647 h 483"/>
              <a:gd name="T6" fmla="*/ 2147483647 w 626"/>
              <a:gd name="T7" fmla="*/ 2147483647 h 483"/>
              <a:gd name="T8" fmla="*/ 2147483647 w 626"/>
              <a:gd name="T9" fmla="*/ 2147483647 h 483"/>
              <a:gd name="T10" fmla="*/ 2147483647 w 626"/>
              <a:gd name="T11" fmla="*/ 2147483647 h 483"/>
              <a:gd name="T12" fmla="*/ 2147483647 w 626"/>
              <a:gd name="T13" fmla="*/ 2147483647 h 483"/>
              <a:gd name="T14" fmla="*/ 2147483647 w 626"/>
              <a:gd name="T15" fmla="*/ 2147483647 h 483"/>
              <a:gd name="T16" fmla="*/ 2147483647 w 626"/>
              <a:gd name="T17" fmla="*/ 2147483647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6" h="483">
                <a:moveTo>
                  <a:pt x="0" y="0"/>
                </a:moveTo>
                <a:cubicBezTo>
                  <a:pt x="76" y="25"/>
                  <a:pt x="121" y="84"/>
                  <a:pt x="182" y="131"/>
                </a:cubicBezTo>
                <a:cubicBezTo>
                  <a:pt x="207" y="150"/>
                  <a:pt x="260" y="183"/>
                  <a:pt x="260" y="183"/>
                </a:cubicBezTo>
                <a:cubicBezTo>
                  <a:pt x="269" y="196"/>
                  <a:pt x="276" y="210"/>
                  <a:pt x="286" y="222"/>
                </a:cubicBezTo>
                <a:cubicBezTo>
                  <a:pt x="294" y="232"/>
                  <a:pt x="305" y="238"/>
                  <a:pt x="313" y="248"/>
                </a:cubicBezTo>
                <a:cubicBezTo>
                  <a:pt x="359" y="309"/>
                  <a:pt x="362" y="355"/>
                  <a:pt x="430" y="378"/>
                </a:cubicBezTo>
                <a:cubicBezTo>
                  <a:pt x="439" y="391"/>
                  <a:pt x="444" y="408"/>
                  <a:pt x="456" y="418"/>
                </a:cubicBezTo>
                <a:cubicBezTo>
                  <a:pt x="467" y="427"/>
                  <a:pt x="482" y="426"/>
                  <a:pt x="495" y="431"/>
                </a:cubicBezTo>
                <a:cubicBezTo>
                  <a:pt x="597" y="468"/>
                  <a:pt x="569" y="455"/>
                  <a:pt x="626" y="48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0" name="Freeform 15"/>
          <p:cNvSpPr>
            <a:spLocks/>
          </p:cNvSpPr>
          <p:nvPr/>
        </p:nvSpPr>
        <p:spPr bwMode="auto">
          <a:xfrm>
            <a:off x="3614738" y="3802063"/>
            <a:ext cx="187325" cy="538162"/>
          </a:xfrm>
          <a:custGeom>
            <a:avLst/>
            <a:gdLst>
              <a:gd name="T0" fmla="*/ 2147483647 w 118"/>
              <a:gd name="T1" fmla="*/ 0 h 339"/>
              <a:gd name="T2" fmla="*/ 2147483647 w 118"/>
              <a:gd name="T3" fmla="*/ 2147483647 h 339"/>
              <a:gd name="T4" fmla="*/ 0 w 118"/>
              <a:gd name="T5" fmla="*/ 2147483647 h 339"/>
              <a:gd name="T6" fmla="*/ 0 60000 65536"/>
              <a:gd name="T7" fmla="*/ 0 60000 65536"/>
              <a:gd name="T8" fmla="*/ 0 60000 65536"/>
            </a:gdLst>
            <a:ahLst/>
            <a:cxnLst>
              <a:cxn ang="T6">
                <a:pos x="T0" y="T1"/>
              </a:cxn>
              <a:cxn ang="T7">
                <a:pos x="T2" y="T3"/>
              </a:cxn>
              <a:cxn ang="T8">
                <a:pos x="T4" y="T5"/>
              </a:cxn>
            </a:cxnLst>
            <a:rect l="0" t="0" r="r" b="b"/>
            <a:pathLst>
              <a:path w="118" h="339">
                <a:moveTo>
                  <a:pt x="105" y="0"/>
                </a:moveTo>
                <a:cubicBezTo>
                  <a:pt x="100" y="70"/>
                  <a:pt x="118" y="151"/>
                  <a:pt x="79" y="209"/>
                </a:cubicBezTo>
                <a:cubicBezTo>
                  <a:pt x="48" y="255"/>
                  <a:pt x="0" y="276"/>
                  <a:pt x="0" y="33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1" name="Text Box 16"/>
          <p:cNvSpPr txBox="1">
            <a:spLocks noChangeArrowheads="1"/>
          </p:cNvSpPr>
          <p:nvPr/>
        </p:nvSpPr>
        <p:spPr bwMode="auto">
          <a:xfrm>
            <a:off x="3101975" y="4459288"/>
            <a:ext cx="2531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de-DE" altLang="de-DE" sz="3000" dirty="0" smtClean="0"/>
              <a:t>Bodenlösung</a:t>
            </a:r>
            <a:r>
              <a:rPr lang="de-DE" altLang="de-DE" sz="3000" dirty="0" smtClean="0">
                <a:solidFill>
                  <a:srgbClr val="000000"/>
                </a:solidFill>
              </a:rPr>
              <a:t> </a:t>
            </a:r>
            <a:endParaRPr lang="de-DE" altLang="de-DE" dirty="0">
              <a:solidFill>
                <a:srgbClr val="000000"/>
              </a:solidFill>
              <a:latin typeface="Times New Roman" pitchFamily="18" charset="0"/>
            </a:endParaRPr>
          </a:p>
        </p:txBody>
      </p:sp>
      <p:sp>
        <p:nvSpPr>
          <p:cNvPr id="89102" name="Freeform 17"/>
          <p:cNvSpPr>
            <a:spLocks/>
          </p:cNvSpPr>
          <p:nvPr/>
        </p:nvSpPr>
        <p:spPr bwMode="auto">
          <a:xfrm>
            <a:off x="4195763" y="2828925"/>
            <a:ext cx="41275" cy="517525"/>
          </a:xfrm>
          <a:custGeom>
            <a:avLst/>
            <a:gdLst>
              <a:gd name="T0" fmla="*/ 0 w 26"/>
              <a:gd name="T1" fmla="*/ 0 h 326"/>
              <a:gd name="T2" fmla="*/ 2147483647 w 26"/>
              <a:gd name="T3" fmla="*/ 2147483647 h 326"/>
              <a:gd name="T4" fmla="*/ 0 w 26"/>
              <a:gd name="T5" fmla="*/ 2147483647 h 326"/>
              <a:gd name="T6" fmla="*/ 0 60000 65536"/>
              <a:gd name="T7" fmla="*/ 0 60000 65536"/>
              <a:gd name="T8" fmla="*/ 0 60000 65536"/>
            </a:gdLst>
            <a:ahLst/>
            <a:cxnLst>
              <a:cxn ang="T6">
                <a:pos x="T0" y="T1"/>
              </a:cxn>
              <a:cxn ang="T7">
                <a:pos x="T2" y="T3"/>
              </a:cxn>
              <a:cxn ang="T8">
                <a:pos x="T4" y="T5"/>
              </a:cxn>
            </a:cxnLst>
            <a:rect l="0" t="0" r="r" b="b"/>
            <a:pathLst>
              <a:path w="26" h="326">
                <a:moveTo>
                  <a:pt x="0" y="0"/>
                </a:moveTo>
                <a:cubicBezTo>
                  <a:pt x="7" y="35"/>
                  <a:pt x="26" y="68"/>
                  <a:pt x="26" y="104"/>
                </a:cubicBezTo>
                <a:cubicBezTo>
                  <a:pt x="26" y="182"/>
                  <a:pt x="0" y="249"/>
                  <a:pt x="0" y="326"/>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03" name="Rectangle 18"/>
          <p:cNvSpPr>
            <a:spLocks noChangeArrowheads="1"/>
          </p:cNvSpPr>
          <p:nvPr/>
        </p:nvSpPr>
        <p:spPr bwMode="auto">
          <a:xfrm>
            <a:off x="2562225" y="3830638"/>
            <a:ext cx="3352800" cy="119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grpSp>
        <p:nvGrpSpPr>
          <p:cNvPr id="89104" name="Group 19"/>
          <p:cNvGrpSpPr>
            <a:grpSpLocks/>
          </p:cNvGrpSpPr>
          <p:nvPr/>
        </p:nvGrpSpPr>
        <p:grpSpPr bwMode="auto">
          <a:xfrm>
            <a:off x="1331913" y="4232275"/>
            <a:ext cx="738187" cy="274638"/>
            <a:chOff x="223" y="1198"/>
            <a:chExt cx="465" cy="173"/>
          </a:xfrm>
        </p:grpSpPr>
        <p:sp>
          <p:nvSpPr>
            <p:cNvPr id="89116" name="Line 20"/>
            <p:cNvSpPr>
              <a:spLocks noChangeShapeType="1"/>
            </p:cNvSpPr>
            <p:nvPr/>
          </p:nvSpPr>
          <p:spPr bwMode="auto">
            <a:xfrm rot="3222154">
              <a:off x="452" y="969"/>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7" name="Line 21"/>
            <p:cNvSpPr>
              <a:spLocks noChangeShapeType="1"/>
            </p:cNvSpPr>
            <p:nvPr/>
          </p:nvSpPr>
          <p:spPr bwMode="auto">
            <a:xfrm rot="3222154">
              <a:off x="459" y="1142"/>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5" name="Group 22"/>
          <p:cNvGrpSpPr>
            <a:grpSpLocks/>
          </p:cNvGrpSpPr>
          <p:nvPr/>
        </p:nvGrpSpPr>
        <p:grpSpPr bwMode="auto">
          <a:xfrm>
            <a:off x="5210175" y="5086350"/>
            <a:ext cx="228600" cy="879475"/>
            <a:chOff x="2736" y="3120"/>
            <a:chExt cx="144" cy="554"/>
          </a:xfrm>
        </p:grpSpPr>
        <p:sp>
          <p:nvSpPr>
            <p:cNvPr id="89114"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5"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grpSp>
        <p:nvGrpSpPr>
          <p:cNvPr id="89106" name="Group 25"/>
          <p:cNvGrpSpPr>
            <a:grpSpLocks/>
          </p:cNvGrpSpPr>
          <p:nvPr/>
        </p:nvGrpSpPr>
        <p:grpSpPr bwMode="auto">
          <a:xfrm>
            <a:off x="6119813" y="4289425"/>
            <a:ext cx="992187" cy="74613"/>
            <a:chOff x="4463" y="1549"/>
            <a:chExt cx="625" cy="47"/>
          </a:xfrm>
        </p:grpSpPr>
        <p:sp>
          <p:nvSpPr>
            <p:cNvPr id="89112" name="Line 26"/>
            <p:cNvSpPr>
              <a:spLocks noChangeShapeType="1"/>
            </p:cNvSpPr>
            <p:nvPr/>
          </p:nvSpPr>
          <p:spPr bwMode="auto">
            <a:xfrm rot="-2970024">
              <a:off x="4692" y="1367"/>
              <a:ext cx="0" cy="458"/>
            </a:xfrm>
            <a:prstGeom prst="line">
              <a:avLst/>
            </a:prstGeom>
            <a:noFill/>
            <a:ln w="3175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3" name="Line 27"/>
            <p:cNvSpPr>
              <a:spLocks noChangeShapeType="1"/>
            </p:cNvSpPr>
            <p:nvPr/>
          </p:nvSpPr>
          <p:spPr bwMode="auto">
            <a:xfrm rot="-2970024">
              <a:off x="4859" y="1320"/>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
        <p:nvSpPr>
          <p:cNvPr id="89107" name="Rectangle 28"/>
          <p:cNvSpPr>
            <a:spLocks noGrp="1" noChangeArrowheads="1"/>
          </p:cNvSpPr>
          <p:nvPr>
            <p:ph type="title" idx="4294967295"/>
          </p:nvPr>
        </p:nvSpPr>
        <p:spPr>
          <a:xfrm>
            <a:off x="685800" y="0"/>
            <a:ext cx="7772400" cy="1066800"/>
          </a:xfrm>
        </p:spPr>
        <p:txBody>
          <a:bodyPr/>
          <a:lstStyle/>
          <a:p>
            <a:pPr eaLnBrk="1" hangingPunct="1"/>
            <a:r>
              <a:rPr lang="de-DE" altLang="de-DE" sz="3200" b="1" dirty="0" smtClean="0">
                <a:solidFill>
                  <a:srgbClr val="0000FF"/>
                </a:solidFill>
                <a:cs typeface="Arial" charset="0"/>
              </a:rPr>
              <a:t>P Dynamik im Boden</a:t>
            </a:r>
          </a:p>
        </p:txBody>
      </p:sp>
      <p:sp>
        <p:nvSpPr>
          <p:cNvPr id="89108" name="Textfeld 5"/>
          <p:cNvSpPr txBox="1">
            <a:spLocks noChangeArrowheads="1"/>
          </p:cNvSpPr>
          <p:nvPr/>
        </p:nvSpPr>
        <p:spPr bwMode="auto">
          <a:xfrm>
            <a:off x="246867" y="5912019"/>
            <a:ext cx="3823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de-DE" altLang="de-DE" sz="2800" dirty="0" smtClean="0">
                <a:solidFill>
                  <a:srgbClr val="000000"/>
                </a:solidFill>
              </a:rPr>
              <a:t>Okkludierte Phosphate</a:t>
            </a:r>
            <a:endParaRPr lang="de-DE" altLang="de-DE" sz="2800" dirty="0">
              <a:solidFill>
                <a:srgbClr val="000000"/>
              </a:solidFill>
            </a:endParaRPr>
          </a:p>
        </p:txBody>
      </p:sp>
      <p:grpSp>
        <p:nvGrpSpPr>
          <p:cNvPr id="89109" name="Group 22"/>
          <p:cNvGrpSpPr>
            <a:grpSpLocks/>
          </p:cNvGrpSpPr>
          <p:nvPr/>
        </p:nvGrpSpPr>
        <p:grpSpPr bwMode="auto">
          <a:xfrm>
            <a:off x="2770188" y="5162550"/>
            <a:ext cx="228600" cy="879475"/>
            <a:chOff x="2736" y="3120"/>
            <a:chExt cx="144" cy="554"/>
          </a:xfrm>
        </p:grpSpPr>
        <p:sp>
          <p:nvSpPr>
            <p:cNvPr id="89110" name="Line 23"/>
            <p:cNvSpPr>
              <a:spLocks noChangeShapeType="1"/>
            </p:cNvSpPr>
            <p:nvPr/>
          </p:nvSpPr>
          <p:spPr bwMode="auto">
            <a:xfrm>
              <a:off x="2736" y="3120"/>
              <a:ext cx="0" cy="458"/>
            </a:xfrm>
            <a:prstGeom prst="line">
              <a:avLst/>
            </a:prstGeom>
            <a:noFill/>
            <a:ln w="25400">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sp>
          <p:nvSpPr>
            <p:cNvPr id="89111" name="Line 24"/>
            <p:cNvSpPr>
              <a:spLocks noChangeShapeType="1"/>
            </p:cNvSpPr>
            <p:nvPr/>
          </p:nvSpPr>
          <p:spPr bwMode="auto">
            <a:xfrm>
              <a:off x="2880" y="3216"/>
              <a:ext cx="0" cy="458"/>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27952750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D:\Tina\Wurzel Myko.jpg"/>
          <p:cNvPicPr>
            <a:picLocks noChangeAspect="1" noChangeArrowheads="1"/>
          </p:cNvPicPr>
          <p:nvPr/>
        </p:nvPicPr>
        <p:blipFill>
          <a:blip r:embed="rId3" cstate="print"/>
          <a:srcRect/>
          <a:stretch>
            <a:fillRect/>
          </a:stretch>
        </p:blipFill>
        <p:spPr bwMode="auto">
          <a:xfrm>
            <a:off x="2209800" y="533400"/>
            <a:ext cx="4419600" cy="5867400"/>
          </a:xfrm>
          <a:prstGeom prst="rect">
            <a:avLst/>
          </a:prstGeom>
          <a:noFill/>
        </p:spPr>
      </p:pic>
    </p:spTree>
    <p:extLst>
      <p:ext uri="{BB962C8B-B14F-4D97-AF65-F5344CB8AC3E}">
        <p14:creationId xmlns:p14="http://schemas.microsoft.com/office/powerpoint/2010/main" val="18554543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teffen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75"/>
            <a:ext cx="9144000"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idx="4294967295"/>
          </p:nvPr>
        </p:nvSpPr>
        <p:spPr>
          <a:xfrm>
            <a:off x="0" y="0"/>
            <a:ext cx="3962400" cy="2590800"/>
          </a:xfrm>
        </p:spPr>
        <p:txBody>
          <a:bodyPr/>
          <a:lstStyle/>
          <a:p>
            <a:pPr eaLnBrk="1" hangingPunct="1"/>
            <a:r>
              <a:rPr lang="de-DE" altLang="de-DE" sz="3200" b="1" smtClean="0">
                <a:solidFill>
                  <a:srgbClr val="FFFF00"/>
                </a:solidFill>
              </a:rPr>
              <a:t>Phosphat-Aneignungsvermögen verschiedener Pflanzenarten</a:t>
            </a:r>
          </a:p>
        </p:txBody>
      </p:sp>
    </p:spTree>
    <p:extLst>
      <p:ext uri="{BB962C8B-B14F-4D97-AF65-F5344CB8AC3E}">
        <p14:creationId xmlns:p14="http://schemas.microsoft.com/office/powerpoint/2010/main" val="4209780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KG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84313"/>
            <a:ext cx="62642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el 1"/>
          <p:cNvSpPr>
            <a:spLocks/>
          </p:cNvSpPr>
          <p:nvPr/>
        </p:nvSpPr>
        <p:spPr bwMode="auto">
          <a:xfrm>
            <a:off x="1042988" y="188913"/>
            <a:ext cx="7472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pPr>
            <a:r>
              <a:rPr lang="de-DE" altLang="de-DE" sz="3600" smtClean="0">
                <a:solidFill>
                  <a:srgbClr val="3333CC"/>
                </a:solidFill>
                <a:latin typeface="Calibri" pitchFamily="34" charset="0"/>
              </a:rPr>
              <a:t>Effekt der S-Düngung </a:t>
            </a:r>
          </a:p>
          <a:p>
            <a:pPr algn="ctr" eaLnBrk="0" fontAlgn="base" hangingPunct="0">
              <a:spcBef>
                <a:spcPct val="0"/>
              </a:spcBef>
              <a:spcAft>
                <a:spcPct val="0"/>
              </a:spcAft>
              <a:buFontTx/>
              <a:buNone/>
            </a:pPr>
            <a:r>
              <a:rPr lang="de-DE" altLang="de-DE" smtClean="0">
                <a:solidFill>
                  <a:srgbClr val="3333CC"/>
                </a:solidFill>
                <a:latin typeface="Calibri" pitchFamily="34" charset="0"/>
              </a:rPr>
              <a:t>– 2011 (Fischinger)</a:t>
            </a:r>
          </a:p>
        </p:txBody>
      </p:sp>
      <p:sp>
        <p:nvSpPr>
          <p:cNvPr id="6" name="Textfeld 5"/>
          <p:cNvSpPr txBox="1"/>
          <p:nvPr/>
        </p:nvSpPr>
        <p:spPr>
          <a:xfrm>
            <a:off x="116036" y="516384"/>
            <a:ext cx="677108" cy="3312368"/>
          </a:xfrm>
          <a:prstGeom prst="rect">
            <a:avLst/>
          </a:prstGeom>
          <a:noFill/>
        </p:spPr>
        <p:txBody>
          <a:bodyPr vert="vert270">
            <a:spAutoFit/>
          </a:bodyPr>
          <a:lstStyle/>
          <a:p>
            <a:pPr eaLnBrk="0" fontAlgn="base" hangingPunct="0">
              <a:spcBef>
                <a:spcPct val="0"/>
              </a:spcBef>
              <a:spcAft>
                <a:spcPct val="0"/>
              </a:spcAft>
              <a:defRPr/>
            </a:pPr>
            <a:r>
              <a:rPr lang="de-DE" sz="3200" b="1" dirty="0">
                <a:solidFill>
                  <a:srgbClr val="000000">
                    <a:lumMod val="65000"/>
                    <a:lumOff val="35000"/>
                  </a:srgbClr>
                </a:solidFill>
              </a:rPr>
              <a:t>Ergebnisse</a:t>
            </a:r>
          </a:p>
        </p:txBody>
      </p:sp>
    </p:spTree>
    <p:extLst>
      <p:ext uri="{BB962C8B-B14F-4D97-AF65-F5344CB8AC3E}">
        <p14:creationId xmlns:p14="http://schemas.microsoft.com/office/powerpoint/2010/main" val="274242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Grafik 2" descr="IMG_6550 SO vs Kieserit.jpg"/>
          <p:cNvPicPr>
            <a:picLocks noChangeAspect="1"/>
          </p:cNvPicPr>
          <p:nvPr/>
        </p:nvPicPr>
        <p:blipFill>
          <a:blip r:embed="rId2">
            <a:extLst>
              <a:ext uri="{28A0092B-C50C-407E-A947-70E740481C1C}">
                <a14:useLocalDpi xmlns:a14="http://schemas.microsoft.com/office/drawing/2010/main" val="0"/>
              </a:ext>
            </a:extLst>
          </a:blip>
          <a:srcRect t="-1865"/>
          <a:stretch>
            <a:fillRect/>
          </a:stretch>
        </p:blipFill>
        <p:spPr bwMode="auto">
          <a:xfrm>
            <a:off x="2214563" y="1643063"/>
            <a:ext cx="57499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feld 3"/>
          <p:cNvSpPr txBox="1">
            <a:spLocks noChangeArrowheads="1"/>
          </p:cNvSpPr>
          <p:nvPr/>
        </p:nvSpPr>
        <p:spPr bwMode="auto">
          <a:xfrm>
            <a:off x="2286000" y="5572125"/>
            <a:ext cx="2786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0"/>
              </a:spcBef>
              <a:spcAft>
                <a:spcPct val="0"/>
              </a:spcAft>
              <a:buFontTx/>
              <a:buNone/>
            </a:pPr>
            <a:r>
              <a:rPr lang="de-DE" altLang="de-DE" sz="2800" b="1" smtClean="0">
                <a:solidFill>
                  <a:srgbClr val="000000"/>
                </a:solidFill>
                <a:latin typeface="Arial" charset="0"/>
                <a:cs typeface="Arial" charset="0"/>
              </a:rPr>
              <a:t>S0</a:t>
            </a:r>
          </a:p>
        </p:txBody>
      </p:sp>
      <p:sp>
        <p:nvSpPr>
          <p:cNvPr id="35844" name="Textfeld 4"/>
          <p:cNvSpPr txBox="1">
            <a:spLocks noChangeArrowheads="1"/>
          </p:cNvSpPr>
          <p:nvPr/>
        </p:nvSpPr>
        <p:spPr bwMode="auto">
          <a:xfrm>
            <a:off x="5214938" y="5572125"/>
            <a:ext cx="27860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0"/>
              </a:spcBef>
              <a:spcAft>
                <a:spcPct val="0"/>
              </a:spcAft>
              <a:buFontTx/>
              <a:buNone/>
            </a:pPr>
            <a:r>
              <a:rPr lang="de-DE" altLang="de-DE" sz="2800" b="1" smtClean="0">
                <a:solidFill>
                  <a:srgbClr val="000000"/>
                </a:solidFill>
                <a:latin typeface="Arial" charset="0"/>
                <a:cs typeface="Arial" charset="0"/>
              </a:rPr>
              <a:t>80 kg S</a:t>
            </a:r>
          </a:p>
          <a:p>
            <a:pPr algn="ctr" fontAlgn="base">
              <a:spcBef>
                <a:spcPct val="0"/>
              </a:spcBef>
              <a:spcAft>
                <a:spcPct val="0"/>
              </a:spcAft>
              <a:buFontTx/>
              <a:buNone/>
            </a:pPr>
            <a:r>
              <a:rPr lang="de-DE" altLang="de-DE" sz="2800" b="1" smtClean="0">
                <a:solidFill>
                  <a:srgbClr val="000000"/>
                </a:solidFill>
                <a:latin typeface="Arial" charset="0"/>
                <a:cs typeface="Arial" charset="0"/>
              </a:rPr>
              <a:t>(MgSO</a:t>
            </a:r>
            <a:r>
              <a:rPr lang="de-DE" altLang="de-DE" sz="2800" b="1" baseline="-25000" smtClean="0">
                <a:solidFill>
                  <a:srgbClr val="000000"/>
                </a:solidFill>
                <a:latin typeface="Arial" charset="0"/>
                <a:cs typeface="Arial" charset="0"/>
              </a:rPr>
              <a:t>4</a:t>
            </a:r>
            <a:r>
              <a:rPr lang="de-DE" altLang="de-DE" sz="2800" b="1" smtClean="0">
                <a:solidFill>
                  <a:srgbClr val="000000"/>
                </a:solidFill>
                <a:latin typeface="Arial" charset="0"/>
                <a:cs typeface="Arial" charset="0"/>
              </a:rPr>
              <a:t>)</a:t>
            </a:r>
          </a:p>
        </p:txBody>
      </p:sp>
      <p:sp>
        <p:nvSpPr>
          <p:cNvPr id="35845" name="Titel 1"/>
          <p:cNvSpPr>
            <a:spLocks/>
          </p:cNvSpPr>
          <p:nvPr/>
        </p:nvSpPr>
        <p:spPr bwMode="auto">
          <a:xfrm>
            <a:off x="1042988" y="188913"/>
            <a:ext cx="7472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pPr>
            <a:r>
              <a:rPr lang="de-DE" altLang="de-DE" sz="3600" smtClean="0">
                <a:solidFill>
                  <a:srgbClr val="3333CC"/>
                </a:solidFill>
                <a:latin typeface="Calibri" pitchFamily="34" charset="0"/>
              </a:rPr>
              <a:t>Effekt der S-Düngung </a:t>
            </a:r>
          </a:p>
          <a:p>
            <a:pPr algn="ctr" eaLnBrk="0" fontAlgn="base" hangingPunct="0">
              <a:spcBef>
                <a:spcPct val="0"/>
              </a:spcBef>
              <a:spcAft>
                <a:spcPct val="0"/>
              </a:spcAft>
              <a:buFontTx/>
              <a:buNone/>
            </a:pPr>
            <a:r>
              <a:rPr lang="de-DE" altLang="de-DE" smtClean="0">
                <a:solidFill>
                  <a:srgbClr val="3333CC"/>
                </a:solidFill>
                <a:latin typeface="Calibri" pitchFamily="34" charset="0"/>
              </a:rPr>
              <a:t>– 2010 (Fischinger, 2011)</a:t>
            </a:r>
          </a:p>
        </p:txBody>
      </p:sp>
      <p:sp>
        <p:nvSpPr>
          <p:cNvPr id="6" name="Textfeld 5"/>
          <p:cNvSpPr txBox="1"/>
          <p:nvPr/>
        </p:nvSpPr>
        <p:spPr>
          <a:xfrm>
            <a:off x="116036" y="516384"/>
            <a:ext cx="677108" cy="3312368"/>
          </a:xfrm>
          <a:prstGeom prst="rect">
            <a:avLst/>
          </a:prstGeom>
          <a:noFill/>
        </p:spPr>
        <p:txBody>
          <a:bodyPr vert="vert270">
            <a:spAutoFit/>
          </a:bodyPr>
          <a:lstStyle/>
          <a:p>
            <a:pPr eaLnBrk="0" fontAlgn="base" hangingPunct="0">
              <a:spcBef>
                <a:spcPct val="0"/>
              </a:spcBef>
              <a:spcAft>
                <a:spcPct val="0"/>
              </a:spcAft>
              <a:defRPr/>
            </a:pPr>
            <a:r>
              <a:rPr lang="de-DE" sz="3200" b="1" dirty="0">
                <a:solidFill>
                  <a:srgbClr val="000000">
                    <a:lumMod val="65000"/>
                    <a:lumOff val="35000"/>
                  </a:srgbClr>
                </a:solidFill>
              </a:rPr>
              <a:t>Ergebnisse</a:t>
            </a:r>
          </a:p>
        </p:txBody>
      </p:sp>
    </p:spTree>
    <p:extLst>
      <p:ext uri="{BB962C8B-B14F-4D97-AF65-F5344CB8AC3E}">
        <p14:creationId xmlns:p14="http://schemas.microsoft.com/office/powerpoint/2010/main" val="39576187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p:cNvSpPr>
          <p:nvPr/>
        </p:nvSpPr>
        <p:spPr bwMode="auto">
          <a:xfrm>
            <a:off x="115888" y="188913"/>
            <a:ext cx="8632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pPr>
            <a:r>
              <a:rPr lang="de-DE" altLang="de-DE" sz="3600" smtClean="0">
                <a:solidFill>
                  <a:srgbClr val="3333CC"/>
                </a:solidFill>
                <a:latin typeface="Calibri" pitchFamily="34" charset="0"/>
              </a:rPr>
              <a:t>TM Erträge</a:t>
            </a:r>
            <a:br>
              <a:rPr lang="de-DE" altLang="de-DE" sz="3600" smtClean="0">
                <a:solidFill>
                  <a:srgbClr val="3333CC"/>
                </a:solidFill>
                <a:latin typeface="Calibri" pitchFamily="34" charset="0"/>
              </a:rPr>
            </a:br>
            <a:r>
              <a:rPr lang="de-DE" altLang="de-DE" smtClean="0">
                <a:solidFill>
                  <a:srgbClr val="3333CC"/>
                </a:solidFill>
                <a:latin typeface="Calibri" pitchFamily="34" charset="0"/>
              </a:rPr>
              <a:t>-</a:t>
            </a:r>
            <a:r>
              <a:rPr lang="de-DE" altLang="de-DE" sz="2400" smtClean="0">
                <a:solidFill>
                  <a:srgbClr val="3333CC"/>
                </a:solidFill>
                <a:latin typeface="Calibri" pitchFamily="34" charset="0"/>
              </a:rPr>
              <a:t> </a:t>
            </a:r>
            <a:r>
              <a:rPr lang="de-DE" altLang="de-DE" smtClean="0">
                <a:solidFill>
                  <a:srgbClr val="3333CC"/>
                </a:solidFill>
                <a:latin typeface="Calibri" pitchFamily="34" charset="0"/>
              </a:rPr>
              <a:t>Gesamtgemenge </a:t>
            </a:r>
            <a:r>
              <a:rPr lang="de-DE" altLang="de-DE" smtClean="0">
                <a:solidFill>
                  <a:srgbClr val="3333CC"/>
                </a:solidFill>
                <a:latin typeface="Calibri" pitchFamily="34" charset="0"/>
                <a:sym typeface="Symbol" pitchFamily="18" charset="2"/>
              </a:rPr>
              <a:t></a:t>
            </a:r>
            <a:r>
              <a:rPr lang="de-DE" altLang="de-DE" smtClean="0">
                <a:solidFill>
                  <a:srgbClr val="3333CC"/>
                </a:solidFill>
                <a:latin typeface="Calibri" pitchFamily="34" charset="0"/>
              </a:rPr>
              <a:t>1.-4. Schnitt (Fischinger 2011)</a:t>
            </a:r>
          </a:p>
        </p:txBody>
      </p:sp>
      <p:sp>
        <p:nvSpPr>
          <p:cNvPr id="7" name="Textfeld 6"/>
          <p:cNvSpPr txBox="1"/>
          <p:nvPr/>
        </p:nvSpPr>
        <p:spPr>
          <a:xfrm>
            <a:off x="116036" y="516384"/>
            <a:ext cx="677108" cy="3312368"/>
          </a:xfrm>
          <a:prstGeom prst="rect">
            <a:avLst/>
          </a:prstGeom>
          <a:noFill/>
        </p:spPr>
        <p:txBody>
          <a:bodyPr vert="vert270">
            <a:spAutoFit/>
          </a:bodyPr>
          <a:lstStyle/>
          <a:p>
            <a:pPr eaLnBrk="0" fontAlgn="base" hangingPunct="0">
              <a:spcBef>
                <a:spcPct val="0"/>
              </a:spcBef>
              <a:spcAft>
                <a:spcPct val="0"/>
              </a:spcAft>
              <a:defRPr/>
            </a:pPr>
            <a:r>
              <a:rPr lang="de-DE" sz="3200" b="1" dirty="0">
                <a:solidFill>
                  <a:srgbClr val="000000">
                    <a:lumMod val="65000"/>
                    <a:lumOff val="35000"/>
                  </a:srgbClr>
                </a:solidFill>
              </a:rPr>
              <a:t>Ergebnisse</a:t>
            </a:r>
          </a:p>
        </p:txBody>
      </p:sp>
      <p:graphicFrame>
        <p:nvGraphicFramePr>
          <p:cNvPr id="2" name="Object 7"/>
          <p:cNvGraphicFramePr>
            <a:graphicFrameLocks noChangeAspect="1"/>
          </p:cNvGraphicFramePr>
          <p:nvPr/>
        </p:nvGraphicFramePr>
        <p:xfrm>
          <a:off x="1589088" y="1603375"/>
          <a:ext cx="5718175" cy="4281488"/>
        </p:xfrm>
        <a:graphic>
          <a:graphicData uri="http://schemas.openxmlformats.org/drawingml/2006/chart">
            <c:chart xmlns:c="http://schemas.openxmlformats.org/drawingml/2006/chart" xmlns:r="http://schemas.openxmlformats.org/officeDocument/2006/relationships" r:id="rId2"/>
          </a:graphicData>
        </a:graphic>
      </p:graphicFrame>
      <p:sp>
        <p:nvSpPr>
          <p:cNvPr id="37893" name="Text Box 33"/>
          <p:cNvSpPr txBox="1">
            <a:spLocks noChangeArrowheads="1"/>
          </p:cNvSpPr>
          <p:nvPr/>
        </p:nvSpPr>
        <p:spPr bwMode="auto">
          <a:xfrm rot="-5400000">
            <a:off x="388143" y="3491707"/>
            <a:ext cx="1871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400" b="1" smtClean="0">
                <a:solidFill>
                  <a:srgbClr val="000000"/>
                </a:solidFill>
                <a:latin typeface="Arial" charset="0"/>
                <a:cs typeface="Arial" charset="0"/>
              </a:rPr>
              <a:t>dt TM*ha</a:t>
            </a:r>
            <a:r>
              <a:rPr lang="de-DE" altLang="de-DE" sz="1400" b="1" baseline="30000" smtClean="0">
                <a:solidFill>
                  <a:srgbClr val="000000"/>
                </a:solidFill>
                <a:latin typeface="Arial" charset="0"/>
                <a:cs typeface="Arial" charset="0"/>
              </a:rPr>
              <a:t>-1</a:t>
            </a:r>
          </a:p>
        </p:txBody>
      </p:sp>
      <p:grpSp>
        <p:nvGrpSpPr>
          <p:cNvPr id="37894" name="Group 21"/>
          <p:cNvGrpSpPr>
            <a:grpSpLocks/>
          </p:cNvGrpSpPr>
          <p:nvPr/>
        </p:nvGrpSpPr>
        <p:grpSpPr bwMode="auto">
          <a:xfrm>
            <a:off x="7235825" y="1773238"/>
            <a:ext cx="1728788" cy="1373187"/>
            <a:chOff x="4558" y="1117"/>
            <a:chExt cx="1089" cy="865"/>
          </a:xfrm>
        </p:grpSpPr>
        <p:sp>
          <p:nvSpPr>
            <p:cNvPr id="37900" name="Textfeld 10"/>
            <p:cNvSpPr txBox="1">
              <a:spLocks noChangeArrowheads="1"/>
            </p:cNvSpPr>
            <p:nvPr/>
          </p:nvSpPr>
          <p:spPr bwMode="auto">
            <a:xfrm>
              <a:off x="4558" y="1119"/>
              <a:ext cx="1089" cy="863"/>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7800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fontAlgn="base">
                <a:spcBef>
                  <a:spcPct val="0"/>
                </a:spcBef>
                <a:spcAft>
                  <a:spcPct val="0"/>
                </a:spcAft>
                <a:buFontTx/>
                <a:buNone/>
              </a:pPr>
              <a:r>
                <a:rPr lang="de-DE" altLang="de-DE" sz="1200" smtClean="0">
                  <a:solidFill>
                    <a:srgbClr val="000000"/>
                  </a:solidFill>
                  <a:latin typeface="Arial" charset="0"/>
                  <a:cs typeface="Arial" charset="0"/>
                </a:rPr>
                <a:t>SO</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40 kg S (MgSO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80 kg S (MgSO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a:p>
              <a:pPr fontAlgn="base">
                <a:spcBef>
                  <a:spcPct val="0"/>
                </a:spcBef>
                <a:spcAft>
                  <a:spcPct val="0"/>
                </a:spcAft>
                <a:buFontTx/>
                <a:buNone/>
              </a:pPr>
              <a:endParaRPr lang="de-DE" altLang="de-DE" sz="1200" smtClean="0">
                <a:solidFill>
                  <a:srgbClr val="000000"/>
                </a:solidFill>
                <a:latin typeface="Arial" charset="0"/>
                <a:cs typeface="Arial" charset="0"/>
              </a:endParaRPr>
            </a:p>
            <a:p>
              <a:pPr fontAlgn="base">
                <a:spcBef>
                  <a:spcPct val="0"/>
                </a:spcBef>
                <a:spcAft>
                  <a:spcPct val="0"/>
                </a:spcAft>
                <a:buFontTx/>
                <a:buNone/>
              </a:pPr>
              <a:r>
                <a:rPr lang="de-DE" altLang="de-DE" sz="1200" smtClean="0">
                  <a:solidFill>
                    <a:srgbClr val="000000"/>
                  </a:solidFill>
                  <a:latin typeface="Arial" charset="0"/>
                  <a:cs typeface="Arial" charset="0"/>
                </a:rPr>
                <a:t>80 kg S (CaSO</a:t>
              </a:r>
              <a:r>
                <a:rPr lang="de-DE" altLang="de-DE" sz="1200" baseline="-25000" smtClean="0">
                  <a:solidFill>
                    <a:srgbClr val="000000"/>
                  </a:solidFill>
                  <a:latin typeface="Arial" charset="0"/>
                  <a:cs typeface="Arial" charset="0"/>
                </a:rPr>
                <a:t>4</a:t>
              </a:r>
              <a:r>
                <a:rPr lang="de-DE" altLang="de-DE" sz="1200" smtClean="0">
                  <a:solidFill>
                    <a:srgbClr val="000000"/>
                  </a:solidFill>
                  <a:latin typeface="Arial" charset="0"/>
                  <a:cs typeface="Arial" charset="0"/>
                </a:rPr>
                <a:t>)</a:t>
              </a:r>
            </a:p>
          </p:txBody>
        </p:sp>
        <p:pic>
          <p:nvPicPr>
            <p:cNvPr id="379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3927" t="38570" r="23547" b="42754"/>
            <a:stretch>
              <a:fillRect/>
            </a:stretch>
          </p:blipFill>
          <p:spPr bwMode="auto">
            <a:xfrm>
              <a:off x="4558" y="1117"/>
              <a:ext cx="233"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feld 13"/>
          <p:cNvSpPr txBox="1"/>
          <p:nvPr/>
        </p:nvSpPr>
        <p:spPr>
          <a:xfrm>
            <a:off x="5518150" y="6384925"/>
            <a:ext cx="3484563" cy="523875"/>
          </a:xfrm>
          <a:prstGeom prst="rect">
            <a:avLst/>
          </a:prstGeom>
          <a:noFill/>
        </p:spPr>
        <p:txBody>
          <a:bodyPr>
            <a:spAutoFit/>
          </a:bodyPr>
          <a:lstStyle/>
          <a:p>
            <a:pPr eaLnBrk="0" fontAlgn="base" hangingPunct="0">
              <a:spcBef>
                <a:spcPct val="0"/>
              </a:spcBef>
              <a:spcAft>
                <a:spcPct val="0"/>
              </a:spcAft>
              <a:defRPr/>
            </a:pPr>
            <a:r>
              <a:rPr lang="de-DE" sz="1400" dirty="0">
                <a:solidFill>
                  <a:srgbClr val="000000"/>
                </a:solidFill>
                <a:cs typeface="Arial" pitchFamily="34" charset="0"/>
              </a:rPr>
              <a:t>p ≤ 0,05, </a:t>
            </a:r>
            <a:r>
              <a:rPr lang="de-DE" sz="1400" dirty="0" err="1">
                <a:solidFill>
                  <a:srgbClr val="000000"/>
                </a:solidFill>
                <a:cs typeface="Arial" pitchFamily="34" charset="0"/>
              </a:rPr>
              <a:t>Tukey</a:t>
            </a:r>
            <a:r>
              <a:rPr lang="de-DE" sz="1400" dirty="0">
                <a:solidFill>
                  <a:srgbClr val="000000"/>
                </a:solidFill>
                <a:cs typeface="Arial" pitchFamily="34" charset="0"/>
              </a:rPr>
              <a:t>-Test</a:t>
            </a:r>
          </a:p>
          <a:p>
            <a:pPr eaLnBrk="0" fontAlgn="base" hangingPunct="0">
              <a:spcBef>
                <a:spcPct val="0"/>
              </a:spcBef>
              <a:spcAft>
                <a:spcPct val="0"/>
              </a:spcAft>
              <a:defRPr/>
            </a:pPr>
            <a:r>
              <a:rPr lang="de-DE" sz="1400" dirty="0">
                <a:solidFill>
                  <a:srgbClr val="000000"/>
                </a:solidFill>
                <a:cs typeface="Arial" pitchFamily="34" charset="0"/>
              </a:rPr>
              <a:t>Fehlerbalken bilden den Standardfehler ab</a:t>
            </a:r>
          </a:p>
        </p:txBody>
      </p:sp>
      <p:sp>
        <p:nvSpPr>
          <p:cNvPr id="37896" name="Text Box 100"/>
          <p:cNvSpPr txBox="1">
            <a:spLocks noChangeArrowheads="1"/>
          </p:cNvSpPr>
          <p:nvPr/>
        </p:nvSpPr>
        <p:spPr bwMode="auto">
          <a:xfrm>
            <a:off x="4008438" y="1916113"/>
            <a:ext cx="1841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a</a:t>
            </a:r>
          </a:p>
        </p:txBody>
      </p:sp>
      <p:sp>
        <p:nvSpPr>
          <p:cNvPr id="37897" name="Text Box 100"/>
          <p:cNvSpPr txBox="1">
            <a:spLocks noChangeArrowheads="1"/>
          </p:cNvSpPr>
          <p:nvPr/>
        </p:nvSpPr>
        <p:spPr bwMode="auto">
          <a:xfrm>
            <a:off x="5300663" y="188436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a</a:t>
            </a:r>
          </a:p>
        </p:txBody>
      </p:sp>
      <p:sp>
        <p:nvSpPr>
          <p:cNvPr id="37898" name="Text Box 100"/>
          <p:cNvSpPr txBox="1">
            <a:spLocks noChangeArrowheads="1"/>
          </p:cNvSpPr>
          <p:nvPr/>
        </p:nvSpPr>
        <p:spPr bwMode="auto">
          <a:xfrm>
            <a:off x="6610350" y="200977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b</a:t>
            </a:r>
          </a:p>
        </p:txBody>
      </p:sp>
      <p:sp>
        <p:nvSpPr>
          <p:cNvPr id="37899" name="Text Box 100"/>
          <p:cNvSpPr txBox="1">
            <a:spLocks noChangeArrowheads="1"/>
          </p:cNvSpPr>
          <p:nvPr/>
        </p:nvSpPr>
        <p:spPr bwMode="auto">
          <a:xfrm>
            <a:off x="2667000" y="28527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spcBef>
                <a:spcPct val="50000"/>
              </a:spcBef>
              <a:spcAft>
                <a:spcPct val="0"/>
              </a:spcAft>
              <a:buFontTx/>
              <a:buNone/>
            </a:pPr>
            <a:r>
              <a:rPr lang="de-DE" altLang="de-DE" sz="1200" smtClean="0">
                <a:solidFill>
                  <a:srgbClr val="000000"/>
                </a:solidFill>
                <a:latin typeface="Arial" charset="0"/>
                <a:cs typeface="Arial" charset="0"/>
              </a:rPr>
              <a:t>c</a:t>
            </a:r>
          </a:p>
        </p:txBody>
      </p:sp>
    </p:spTree>
    <p:extLst>
      <p:ext uri="{BB962C8B-B14F-4D97-AF65-F5344CB8AC3E}">
        <p14:creationId xmlns:p14="http://schemas.microsoft.com/office/powerpoint/2010/main" val="10863042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 xmlns:a16="http://schemas.microsoft.com/office/drawing/2014/main" id="{43910B19-E9DC-4BAE-99E8-D859376E5366}"/>
              </a:ext>
            </a:extLst>
          </p:cNvPr>
          <p:cNvGraphicFramePr>
            <a:graphicFrameLocks/>
          </p:cNvGraphicFramePr>
          <p:nvPr>
            <p:extLst>
              <p:ext uri="{D42A27DB-BD31-4B8C-83A1-F6EECF244321}">
                <p14:modId xmlns:p14="http://schemas.microsoft.com/office/powerpoint/2010/main" val="1703063393"/>
              </p:ext>
            </p:extLst>
          </p:nvPr>
        </p:nvGraphicFramePr>
        <p:xfrm>
          <a:off x="1197000" y="1629000"/>
          <a:ext cx="675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3"/>
          <p:cNvSpPr txBox="1"/>
          <p:nvPr/>
        </p:nvSpPr>
        <p:spPr>
          <a:xfrm>
            <a:off x="2924356" y="5762445"/>
            <a:ext cx="4494797" cy="369332"/>
          </a:xfrm>
          <a:prstGeom prst="rect">
            <a:avLst/>
          </a:prstGeom>
          <a:noFill/>
        </p:spPr>
        <p:txBody>
          <a:bodyPr wrap="square" rtlCol="0">
            <a:spAutoFit/>
          </a:bodyPr>
          <a:lstStyle/>
          <a:p>
            <a:r>
              <a:rPr lang="de-DE" dirty="0">
                <a:solidFill>
                  <a:prstClr val="black"/>
                </a:solidFill>
              </a:rPr>
              <a:t>ANOVA + </a:t>
            </a:r>
            <a:r>
              <a:rPr lang="de-DE" dirty="0" err="1">
                <a:solidFill>
                  <a:prstClr val="black"/>
                </a:solidFill>
              </a:rPr>
              <a:t>Tukey</a:t>
            </a:r>
            <a:r>
              <a:rPr lang="de-DE" dirty="0">
                <a:solidFill>
                  <a:prstClr val="black"/>
                </a:solidFill>
              </a:rPr>
              <a:t> HSD Test (n = 4; p &lt; 0,05)</a:t>
            </a:r>
          </a:p>
        </p:txBody>
      </p:sp>
      <p:sp>
        <p:nvSpPr>
          <p:cNvPr id="5" name="Textfeld 4"/>
          <p:cNvSpPr txBox="1"/>
          <p:nvPr/>
        </p:nvSpPr>
        <p:spPr>
          <a:xfrm>
            <a:off x="2471470" y="2601195"/>
            <a:ext cx="349370" cy="338554"/>
          </a:xfrm>
          <a:prstGeom prst="rect">
            <a:avLst/>
          </a:prstGeom>
          <a:noFill/>
        </p:spPr>
        <p:txBody>
          <a:bodyPr wrap="square" rtlCol="0">
            <a:spAutoFit/>
          </a:bodyPr>
          <a:lstStyle/>
          <a:p>
            <a:r>
              <a:rPr lang="de-DE" sz="1600" dirty="0">
                <a:solidFill>
                  <a:prstClr val="black"/>
                </a:solidFill>
              </a:rPr>
              <a:t>a</a:t>
            </a:r>
          </a:p>
        </p:txBody>
      </p:sp>
      <p:sp>
        <p:nvSpPr>
          <p:cNvPr id="6" name="Textfeld 5"/>
          <p:cNvSpPr txBox="1"/>
          <p:nvPr/>
        </p:nvSpPr>
        <p:spPr>
          <a:xfrm>
            <a:off x="4787662" y="2419002"/>
            <a:ext cx="349370" cy="338554"/>
          </a:xfrm>
          <a:prstGeom prst="rect">
            <a:avLst/>
          </a:prstGeom>
          <a:noFill/>
        </p:spPr>
        <p:txBody>
          <a:bodyPr wrap="square" rtlCol="0">
            <a:spAutoFit/>
          </a:bodyPr>
          <a:lstStyle/>
          <a:p>
            <a:r>
              <a:rPr lang="de-DE" sz="1600" dirty="0">
                <a:solidFill>
                  <a:prstClr val="black"/>
                </a:solidFill>
              </a:rPr>
              <a:t>b</a:t>
            </a:r>
          </a:p>
        </p:txBody>
      </p:sp>
      <p:sp>
        <p:nvSpPr>
          <p:cNvPr id="8" name="Textfeld 7"/>
          <p:cNvSpPr txBox="1"/>
          <p:nvPr/>
        </p:nvSpPr>
        <p:spPr>
          <a:xfrm>
            <a:off x="7128013" y="2106991"/>
            <a:ext cx="349370" cy="338554"/>
          </a:xfrm>
          <a:prstGeom prst="rect">
            <a:avLst/>
          </a:prstGeom>
          <a:noFill/>
        </p:spPr>
        <p:txBody>
          <a:bodyPr wrap="square" rtlCol="0">
            <a:spAutoFit/>
          </a:bodyPr>
          <a:lstStyle/>
          <a:p>
            <a:r>
              <a:rPr lang="de-DE" sz="1600" dirty="0">
                <a:solidFill>
                  <a:prstClr val="black"/>
                </a:solidFill>
              </a:rPr>
              <a:t>c</a:t>
            </a:r>
          </a:p>
        </p:txBody>
      </p:sp>
      <p:sp>
        <p:nvSpPr>
          <p:cNvPr id="11" name="Textfeld 10"/>
          <p:cNvSpPr txBox="1"/>
          <p:nvPr/>
        </p:nvSpPr>
        <p:spPr>
          <a:xfrm>
            <a:off x="3633879" y="2622785"/>
            <a:ext cx="349370" cy="338554"/>
          </a:xfrm>
          <a:prstGeom prst="rect">
            <a:avLst/>
          </a:prstGeom>
          <a:noFill/>
        </p:spPr>
        <p:txBody>
          <a:bodyPr wrap="square" rtlCol="0">
            <a:spAutoFit/>
          </a:bodyPr>
          <a:lstStyle/>
          <a:p>
            <a:r>
              <a:rPr lang="de-DE" sz="1600" dirty="0">
                <a:solidFill>
                  <a:prstClr val="black"/>
                </a:solidFill>
              </a:rPr>
              <a:t>a</a:t>
            </a:r>
          </a:p>
        </p:txBody>
      </p:sp>
      <p:sp>
        <p:nvSpPr>
          <p:cNvPr id="12" name="Textfeld 11"/>
          <p:cNvSpPr txBox="1"/>
          <p:nvPr/>
        </p:nvSpPr>
        <p:spPr>
          <a:xfrm>
            <a:off x="5963014" y="2419002"/>
            <a:ext cx="349370" cy="338554"/>
          </a:xfrm>
          <a:prstGeom prst="rect">
            <a:avLst/>
          </a:prstGeom>
          <a:noFill/>
        </p:spPr>
        <p:txBody>
          <a:bodyPr wrap="square" rtlCol="0">
            <a:spAutoFit/>
          </a:bodyPr>
          <a:lstStyle/>
          <a:p>
            <a:r>
              <a:rPr lang="de-DE" sz="1600" dirty="0">
                <a:solidFill>
                  <a:prstClr val="black"/>
                </a:solidFill>
              </a:rPr>
              <a:t>b</a:t>
            </a:r>
          </a:p>
        </p:txBody>
      </p:sp>
    </p:spTree>
    <p:extLst>
      <p:ext uri="{BB962C8B-B14F-4D97-AF65-F5344CB8AC3E}">
        <p14:creationId xmlns:p14="http://schemas.microsoft.com/office/powerpoint/2010/main" val="2076768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 xmlns:a16="http://schemas.microsoft.com/office/drawing/2014/main" id="{3151D86D-7CBA-403C-994E-108607E24127}"/>
              </a:ext>
            </a:extLst>
          </p:cNvPr>
          <p:cNvGraphicFramePr>
            <a:graphicFrameLocks/>
          </p:cNvGraphicFramePr>
          <p:nvPr>
            <p:extLst>
              <p:ext uri="{D42A27DB-BD31-4B8C-83A1-F6EECF244321}">
                <p14:modId xmlns:p14="http://schemas.microsoft.com/office/powerpoint/2010/main" val="2335061472"/>
              </p:ext>
            </p:extLst>
          </p:nvPr>
        </p:nvGraphicFramePr>
        <p:xfrm>
          <a:off x="1197000" y="1629000"/>
          <a:ext cx="675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2924356" y="5762445"/>
            <a:ext cx="4494797" cy="369332"/>
          </a:xfrm>
          <a:prstGeom prst="rect">
            <a:avLst/>
          </a:prstGeom>
          <a:noFill/>
        </p:spPr>
        <p:txBody>
          <a:bodyPr wrap="square" rtlCol="0">
            <a:spAutoFit/>
          </a:bodyPr>
          <a:lstStyle/>
          <a:p>
            <a:r>
              <a:rPr lang="de-DE" dirty="0">
                <a:solidFill>
                  <a:prstClr val="black"/>
                </a:solidFill>
              </a:rPr>
              <a:t>ANOVA + </a:t>
            </a:r>
            <a:r>
              <a:rPr lang="de-DE" dirty="0" err="1">
                <a:solidFill>
                  <a:prstClr val="black"/>
                </a:solidFill>
              </a:rPr>
              <a:t>Tukey</a:t>
            </a:r>
            <a:r>
              <a:rPr lang="de-DE" dirty="0">
                <a:solidFill>
                  <a:prstClr val="black"/>
                </a:solidFill>
              </a:rPr>
              <a:t> HSD Test (n = 4; p &lt; 0,05)</a:t>
            </a:r>
          </a:p>
        </p:txBody>
      </p:sp>
      <p:sp>
        <p:nvSpPr>
          <p:cNvPr id="4" name="Textfeld 3"/>
          <p:cNvSpPr txBox="1"/>
          <p:nvPr/>
        </p:nvSpPr>
        <p:spPr>
          <a:xfrm>
            <a:off x="2380892" y="3550101"/>
            <a:ext cx="349370" cy="338554"/>
          </a:xfrm>
          <a:prstGeom prst="rect">
            <a:avLst/>
          </a:prstGeom>
          <a:noFill/>
        </p:spPr>
        <p:txBody>
          <a:bodyPr wrap="square" rtlCol="0">
            <a:spAutoFit/>
          </a:bodyPr>
          <a:lstStyle/>
          <a:p>
            <a:r>
              <a:rPr lang="de-DE" sz="1600" dirty="0">
                <a:solidFill>
                  <a:prstClr val="black"/>
                </a:solidFill>
              </a:rPr>
              <a:t>a</a:t>
            </a:r>
          </a:p>
        </p:txBody>
      </p:sp>
      <p:sp>
        <p:nvSpPr>
          <p:cNvPr id="5" name="Textfeld 4"/>
          <p:cNvSpPr txBox="1"/>
          <p:nvPr/>
        </p:nvSpPr>
        <p:spPr>
          <a:xfrm>
            <a:off x="3595060" y="3029641"/>
            <a:ext cx="349370" cy="338554"/>
          </a:xfrm>
          <a:prstGeom prst="rect">
            <a:avLst/>
          </a:prstGeom>
          <a:noFill/>
        </p:spPr>
        <p:txBody>
          <a:bodyPr wrap="square" rtlCol="0">
            <a:spAutoFit/>
          </a:bodyPr>
          <a:lstStyle/>
          <a:p>
            <a:r>
              <a:rPr lang="de-DE" sz="1600" dirty="0">
                <a:solidFill>
                  <a:prstClr val="black"/>
                </a:solidFill>
              </a:rPr>
              <a:t>b</a:t>
            </a:r>
          </a:p>
        </p:txBody>
      </p:sp>
      <p:sp>
        <p:nvSpPr>
          <p:cNvPr id="6" name="Textfeld 5"/>
          <p:cNvSpPr txBox="1"/>
          <p:nvPr/>
        </p:nvSpPr>
        <p:spPr>
          <a:xfrm>
            <a:off x="4770409" y="2543687"/>
            <a:ext cx="349370" cy="338554"/>
          </a:xfrm>
          <a:prstGeom prst="rect">
            <a:avLst/>
          </a:prstGeom>
          <a:noFill/>
        </p:spPr>
        <p:txBody>
          <a:bodyPr wrap="square" rtlCol="0">
            <a:spAutoFit/>
          </a:bodyPr>
          <a:lstStyle/>
          <a:p>
            <a:r>
              <a:rPr lang="de-DE" sz="1600" dirty="0">
                <a:solidFill>
                  <a:prstClr val="black"/>
                </a:solidFill>
              </a:rPr>
              <a:t>c</a:t>
            </a:r>
          </a:p>
        </p:txBody>
      </p:sp>
      <p:sp>
        <p:nvSpPr>
          <p:cNvPr id="7" name="Textfeld 6"/>
          <p:cNvSpPr txBox="1"/>
          <p:nvPr/>
        </p:nvSpPr>
        <p:spPr>
          <a:xfrm>
            <a:off x="5952445" y="2536452"/>
            <a:ext cx="349370" cy="338554"/>
          </a:xfrm>
          <a:prstGeom prst="rect">
            <a:avLst/>
          </a:prstGeom>
          <a:noFill/>
        </p:spPr>
        <p:txBody>
          <a:bodyPr wrap="square" rtlCol="0">
            <a:spAutoFit/>
          </a:bodyPr>
          <a:lstStyle/>
          <a:p>
            <a:r>
              <a:rPr lang="de-DE" sz="1600" dirty="0">
                <a:solidFill>
                  <a:prstClr val="black"/>
                </a:solidFill>
              </a:rPr>
              <a:t>c</a:t>
            </a:r>
          </a:p>
        </p:txBody>
      </p:sp>
      <p:sp>
        <p:nvSpPr>
          <p:cNvPr id="8" name="Textfeld 7"/>
          <p:cNvSpPr txBox="1"/>
          <p:nvPr/>
        </p:nvSpPr>
        <p:spPr>
          <a:xfrm>
            <a:off x="7173301" y="2301416"/>
            <a:ext cx="349370" cy="338554"/>
          </a:xfrm>
          <a:prstGeom prst="rect">
            <a:avLst/>
          </a:prstGeom>
          <a:noFill/>
        </p:spPr>
        <p:txBody>
          <a:bodyPr wrap="square" rtlCol="0">
            <a:spAutoFit/>
          </a:bodyPr>
          <a:lstStyle/>
          <a:p>
            <a:r>
              <a:rPr lang="de-DE" sz="1600" dirty="0">
                <a:solidFill>
                  <a:prstClr val="black"/>
                </a:solidFill>
              </a:rPr>
              <a:t>d</a:t>
            </a:r>
          </a:p>
        </p:txBody>
      </p:sp>
    </p:spTree>
    <p:extLst>
      <p:ext uri="{BB962C8B-B14F-4D97-AF65-F5344CB8AC3E}">
        <p14:creationId xmlns:p14="http://schemas.microsoft.com/office/powerpoint/2010/main" val="140737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685800" y="0"/>
            <a:ext cx="7772400" cy="1371600"/>
          </a:xfrm>
        </p:spPr>
        <p:txBody>
          <a:bodyPr/>
          <a:lstStyle/>
          <a:p>
            <a:pPr eaLnBrk="1" hangingPunct="1"/>
            <a:r>
              <a:rPr lang="de-DE" altLang="de-DE" sz="3200" b="1" smtClean="0">
                <a:solidFill>
                  <a:schemeClr val="accent2"/>
                </a:solidFill>
              </a:rPr>
              <a:t>Adsorbiertes Phosphat</a:t>
            </a:r>
          </a:p>
        </p:txBody>
      </p:sp>
    </p:spTree>
    <p:extLst>
      <p:ext uri="{BB962C8B-B14F-4D97-AF65-F5344CB8AC3E}">
        <p14:creationId xmlns:p14="http://schemas.microsoft.com/office/powerpoint/2010/main" val="1602326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CCFF">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66CCFF">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Design">
  <a:themeElements>
    <a:clrScheme name="Winkel">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Design">
  <a:themeElements>
    <a:clrScheme name="Winkel">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eere Präsentation">
  <a:themeElements>
    <a:clrScheme name="Leere Prä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P Duderstadt - Folien 21 und 32 ergänzt am 20.10.2011">
  <a:themeElements>
    <a:clrScheme name="PPP Duderstadt - Folien 21 und 32 ergänzt am 20.10.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P Duderstadt - Folien 21 und 32 ergänzt am 20.10.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 Duderstadt - Folien 21 und 32 ergänzt am 20.10.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 Duderstadt - Folien 21 und 32 ergänzt am 20.10.20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 Duderstadt - Folien 21 und 32 ergänzt am 20.10.20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 Duderstadt - Folien 21 und 32 ergänzt am 20.10.20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 Duderstadt - Folien 21 und 32 ergänzt am 20.10.20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 Duderstadt - Folien 21 und 32 ergänzt am 20.10.20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 Duderstadt - Folien 21 und 32 ergänzt am 20.10.20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 Duderstadt - Folien 21 und 32 ergänzt am 20.10.20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 Duderstadt - Folien 21 und 32 ergänzt am 20.10.20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 Duderstadt - Folien 21 und 32 ergänzt am 20.10.20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 Duderstadt - Folien 21 und 32 ergänzt am 20.10.20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 Duderstadt - Folien 21 und 32 ergänzt am 20.10.20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CCFF">
            <a:alpha val="50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800" b="0"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rgbClr val="66CCFF">
            <a:alpha val="50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800" b="0"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3139</Words>
  <Application>Microsoft Office PowerPoint</Application>
  <PresentationFormat>Bildschirmpräsentation (4:3)</PresentationFormat>
  <Paragraphs>800</Paragraphs>
  <Slides>86</Slides>
  <Notes>22</Notes>
  <HiddenSlides>0</HiddenSlides>
  <MMClips>0</MMClips>
  <ScaleCrop>false</ScaleCrop>
  <HeadingPairs>
    <vt:vector size="8" baseType="variant">
      <vt:variant>
        <vt:lpstr>Verwendete Schriftarten</vt:lpstr>
      </vt:variant>
      <vt:variant>
        <vt:i4>9</vt:i4>
      </vt:variant>
      <vt:variant>
        <vt:lpstr>Design</vt:lpstr>
      </vt:variant>
      <vt:variant>
        <vt:i4>20</vt:i4>
      </vt:variant>
      <vt:variant>
        <vt:lpstr>Eingebettete OLE-Server</vt:lpstr>
      </vt:variant>
      <vt:variant>
        <vt:i4>2</vt:i4>
      </vt:variant>
      <vt:variant>
        <vt:lpstr>Folientitel</vt:lpstr>
      </vt:variant>
      <vt:variant>
        <vt:i4>86</vt:i4>
      </vt:variant>
    </vt:vector>
  </HeadingPairs>
  <TitlesOfParts>
    <vt:vector size="117" baseType="lpstr">
      <vt:lpstr>Arial</vt:lpstr>
      <vt:lpstr>Calibri</vt:lpstr>
      <vt:lpstr>Calibri Light</vt:lpstr>
      <vt:lpstr>Cambria Math</vt:lpstr>
      <vt:lpstr>Comic Sans MS</vt:lpstr>
      <vt:lpstr>Georgia</vt:lpstr>
      <vt:lpstr>Symbol</vt:lpstr>
      <vt:lpstr>Times New Roman</vt:lpstr>
      <vt:lpstr>Wingdings</vt:lpstr>
      <vt:lpstr>Larissa</vt:lpstr>
      <vt:lpstr>1_Larissa</vt:lpstr>
      <vt:lpstr>PPP Duderstadt - Folien 21 und 32 ergänzt am 20.10.2011</vt:lpstr>
      <vt:lpstr>2_Larissa</vt:lpstr>
      <vt:lpstr>Standarddesign</vt:lpstr>
      <vt:lpstr>1_Standarddesign</vt:lpstr>
      <vt:lpstr>3_Larissa</vt:lpstr>
      <vt:lpstr>4_Larissa</vt:lpstr>
      <vt:lpstr>5_Larissa</vt:lpstr>
      <vt:lpstr>6_Larissa</vt:lpstr>
      <vt:lpstr>7_Larissa</vt:lpstr>
      <vt:lpstr>2_Standarddesign</vt:lpstr>
      <vt:lpstr>8_Larissa</vt:lpstr>
      <vt:lpstr>Office-Design</vt:lpstr>
      <vt:lpstr>1_Office-Design</vt:lpstr>
      <vt:lpstr>9_Larissa</vt:lpstr>
      <vt:lpstr>Leere Präsentation</vt:lpstr>
      <vt:lpstr>Office</vt:lpstr>
      <vt:lpstr>Larissa-Design</vt:lpstr>
      <vt:lpstr>1_Office</vt:lpstr>
      <vt:lpstr>Microsoft PowerPoint 97-2003-Folie</vt:lpstr>
      <vt:lpstr>Microsoft PowerPoint-Folie</vt:lpstr>
      <vt:lpstr>PowerPoint-Präsentation</vt:lpstr>
      <vt:lpstr>PowerPoint-Präsentation</vt:lpstr>
      <vt:lpstr>PowerPoint-Präsentation</vt:lpstr>
      <vt:lpstr>PowerPoint-Präsentation</vt:lpstr>
      <vt:lpstr>PowerPoint-Präsentation</vt:lpstr>
      <vt:lpstr>PowerPoint-Präsentation</vt:lpstr>
      <vt:lpstr>P Dynamik im Boden</vt:lpstr>
      <vt:lpstr>P Dynamik im Boden</vt:lpstr>
      <vt:lpstr>Adsorbiertes Phosphat</vt:lpstr>
      <vt:lpstr>PowerPoint-Präsentation</vt:lpstr>
      <vt:lpstr>Mobilisierung von Phosphat unter sauren Bedingungen:  1. Kalkung (Ligandenaustausch mit OH-) 2. Düngung von Sulfat (Ligandenaustausch mit Sulfat) 3. Düngung von Silicaten (Ligandenaustausch mit Silicaten) 4. Organische Düngung (Humateffekt, Freisetzung von Alkalität und Sulfat)</vt:lpstr>
      <vt:lpstr>P Dynamik im Boden</vt:lpstr>
      <vt:lpstr>PowerPoint-Präsentation</vt:lpstr>
      <vt:lpstr>PowerPoint-Präsentation</vt:lpstr>
      <vt:lpstr>PowerPoint-Präsentation</vt:lpstr>
      <vt:lpstr>P Dynamik im Boden</vt:lpstr>
      <vt:lpstr>Calciumphosphate:  Hydroxylapatit Ca5(PO4)3OH Fluorapatit Ca5(PO4)3F Chlorapatit Ca5(PO4)3Cl</vt:lpstr>
      <vt:lpstr>Dynamik der Calciumphosphate: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Einfluss von Rotklee und Deutschem Weidelgras auf den Boden pH-Wert (Steffens, 1982)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Maisbiomasse in the Fruchtfolge Weizen-Ackerbohne - und Weißlupine – Brache in the P0-, Rohphosphat- und CaHPO4 Variante, 2004.</vt:lpstr>
      <vt:lpstr>P Dynamik im Boden</vt:lpstr>
      <vt:lpstr>Mineralisation von organisch gebundenem Phosphat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Strategien zur P-Düngung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Nährstoffaufnahme kann annähernd mit nachstehender Gleichung beschrieben werden  (Mengel, 1985) </vt:lpstr>
      <vt:lpstr>PowerPoint-Präsentation</vt:lpstr>
      <vt:lpstr>PowerPoint-Präsentation</vt:lpstr>
      <vt:lpstr>PowerPoint-Präsentation</vt:lpstr>
      <vt:lpstr>Polyedergefüge in Verdichtungszonen </vt:lpstr>
      <vt:lpstr>PowerPoint-Präsentation</vt:lpstr>
      <vt:lpstr>PowerPoint-Präsentation</vt:lpstr>
      <vt:lpstr>PowerPoint-Präsentation</vt:lpstr>
      <vt:lpstr>Mykorrhizierung spielt für die Phosphatverfügbarkeit eine wichtige Rolle</vt:lpstr>
      <vt:lpstr>Die endotrophe Mykorrhizza spielt für landwirtschaftliche Kulturpflanzen eine wichtige Rolle  Ausnahmen: Chenopodiaceen (Zuckerrübe, Spinat), Cruciferen (Raps, Senf)</vt:lpstr>
      <vt:lpstr>PowerPoint-Präsentation</vt:lpstr>
      <vt:lpstr>Phosphat-Aneignungsvermögen verschiedener Pflanzenarten</vt:lpstr>
      <vt:lpstr>PowerPoint-Präsentation</vt:lpstr>
      <vt:lpstr>PowerPoint-Präsentation</vt:lpstr>
      <vt:lpstr>PowerPoint-Präsentation</vt:lpstr>
      <vt:lpstr>PowerPoint-Präsentation</vt:lpstr>
      <vt:lpstr>PowerPoint-Präsentation</vt:lpstr>
    </vt:vector>
  </TitlesOfParts>
  <Company>Justus-Liebig-Universität Giessen HRZ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Benutzer1</dc:creator>
  <cp:lastModifiedBy>Hermann Böcker</cp:lastModifiedBy>
  <cp:revision>56</cp:revision>
  <cp:lastPrinted>2016-12-05T14:58:18Z</cp:lastPrinted>
  <dcterms:created xsi:type="dcterms:W3CDTF">2016-11-20T15:29:47Z</dcterms:created>
  <dcterms:modified xsi:type="dcterms:W3CDTF">2016-12-21T07:03:44Z</dcterms:modified>
</cp:coreProperties>
</file>